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RHDHVTableNormal"/>
        <w:tblW w:w="0" w:type="auto"/>
        <w:tblLook w:val="04A0" w:firstRow="1" w:lastRow="0" w:firstColumn="1" w:lastColumn="0" w:noHBand="0" w:noVBand="1"/>
      </w:tblPr>
      <w:tblGrid>
        <w:gridCol w:w="1134"/>
        <w:gridCol w:w="4876"/>
      </w:tblGrid>
      <w:tr w:rsidR="00C67B9D" w14:paraId="619E2A8D" w14:textId="77777777" w:rsidTr="009D0773">
        <w:tc>
          <w:tcPr>
            <w:tcW w:w="6010" w:type="dxa"/>
            <w:gridSpan w:val="2"/>
          </w:tcPr>
          <w:p w14:paraId="4731EEAD" w14:textId="77777777" w:rsidR="00D6146B" w:rsidRPr="0025549D" w:rsidRDefault="007D29EF" w:rsidP="008A50A1">
            <w:pPr>
              <w:pStyle w:val="Heading8"/>
              <w:outlineLvl w:val="7"/>
            </w:pPr>
            <w:r>
              <w:rPr>
                <w:lang w:val="fr-FR"/>
              </w:rPr>
              <w:br w:type="page"/>
              <w:t>Rapport</w:t>
            </w:r>
          </w:p>
        </w:tc>
      </w:tr>
      <w:tr w:rsidR="00C67B9D" w:rsidRPr="008B12A0" w14:paraId="46A00985" w14:textId="77777777" w:rsidTr="009D0773">
        <w:tc>
          <w:tcPr>
            <w:tcW w:w="6010" w:type="dxa"/>
            <w:gridSpan w:val="2"/>
          </w:tcPr>
          <w:p w14:paraId="0BD35CE9" w14:textId="77777777" w:rsidR="00D6146B" w:rsidRPr="00994B77" w:rsidRDefault="00994B77" w:rsidP="007D05B5">
            <w:pPr>
              <w:pStyle w:val="Title"/>
              <w:rPr>
                <w:lang w:val="fr-FR"/>
              </w:rPr>
            </w:pPr>
            <w:r w:rsidRPr="005F1F04">
              <w:rPr>
                <w:rFonts w:eastAsiaTheme="minorEastAsia" w:cstheme="minorHAnsi"/>
                <w:bCs/>
                <w:spacing w:val="0"/>
                <w:kern w:val="0"/>
                <w:szCs w:val="32"/>
                <w:lang w:val="fr-FR"/>
              </w:rPr>
              <w:t xml:space="preserve">Bonnes pratiques en matière d'études de l'impact sur l'environnement </w:t>
            </w:r>
            <w:r w:rsidRPr="005F1F04">
              <w:rPr>
                <w:rFonts w:eastAsiaTheme="minorEastAsia" w:cstheme="minorHAnsi"/>
                <w:bCs/>
                <w:spacing w:val="0"/>
                <w:kern w:val="0"/>
                <w:szCs w:val="32"/>
                <w:lang w:val="fr-FR"/>
              </w:rPr>
              <w:br/>
              <w:t>pour l'ingénierie côtière dans le Pacifique</w:t>
            </w:r>
          </w:p>
        </w:tc>
      </w:tr>
      <w:tr w:rsidR="00C67B9D" w14:paraId="26E31317" w14:textId="77777777" w:rsidTr="009D0773">
        <w:sdt>
          <w:sdtPr>
            <w:tag w:val="DocSubtitle"/>
            <w:id w:val="-1525397475"/>
            <w:placeholder>
              <w:docPart w:val="DE458DCE7E0342F68A1240B78AB3798F"/>
            </w:placeholder>
            <w:dataBinding w:xpath="ns0:TTCProperties[1]/ns0:DocSubtitle[1]" w:storeItemID="{501CD96B-592A-4499-BE3B-8E5798D9A3DA}"/>
            <w:text w:multiLine="1"/>
          </w:sdtPr>
          <w:sdtContent>
            <w:tc>
              <w:tcPr>
                <w:tcW w:w="6010" w:type="dxa"/>
                <w:gridSpan w:val="2"/>
              </w:tcPr>
              <w:p w14:paraId="049A19F9" w14:textId="77777777" w:rsidR="00D6146B" w:rsidRPr="0025549D" w:rsidRDefault="007D29EF" w:rsidP="008A50A1">
                <w:pPr>
                  <w:pStyle w:val="Subtitle"/>
                </w:pPr>
                <w:r w:rsidRPr="0025549D">
                  <w:rPr>
                    <w:lang w:val="fr-FR"/>
                  </w:rPr>
                  <w:t xml:space="preserve"> </w:t>
                </w:r>
              </w:p>
            </w:tc>
          </w:sdtContent>
        </w:sdt>
      </w:tr>
      <w:tr w:rsidR="00C67B9D" w:rsidRPr="008B12A0" w14:paraId="43D40087" w14:textId="77777777" w:rsidTr="009D0773">
        <w:tc>
          <w:tcPr>
            <w:tcW w:w="1134" w:type="dxa"/>
          </w:tcPr>
          <w:p w14:paraId="70602495" w14:textId="12C474F5" w:rsidR="00D6146B" w:rsidRPr="0025549D" w:rsidRDefault="00000000" w:rsidP="008A50A1">
            <w:sdt>
              <w:sdtPr>
                <w:tag w:val="dlClient"/>
                <w:id w:val="1453269860"/>
                <w:placeholder>
                  <w:docPart w:val="6811D9DFACF4439AB47950C76034F5B2"/>
                </w:placeholder>
                <w:dataBinding w:xpath="ns0:DataLabels[1]/ns0:dlClient[1]" w:storeItemID="{A8BEC98E-3B02-4B3A-9F15-B5C6B38BD9E6}"/>
                <w:text/>
              </w:sdtPr>
              <w:sdtContent>
                <w:r w:rsidR="007D29EF" w:rsidRPr="0025549D">
                  <w:rPr>
                    <w:lang w:val="fr-FR"/>
                  </w:rPr>
                  <w:t>Client</w:t>
                </w:r>
              </w:sdtContent>
            </w:sdt>
            <w:r w:rsidR="00197506">
              <w:t> </w:t>
            </w:r>
            <w:r w:rsidR="007D29EF" w:rsidRPr="0025549D">
              <w:rPr>
                <w:lang w:val="fr-FR"/>
              </w:rPr>
              <w:t>:</w:t>
            </w:r>
          </w:p>
        </w:tc>
        <w:tc>
          <w:tcPr>
            <w:tcW w:w="4876" w:type="dxa"/>
          </w:tcPr>
          <w:p w14:paraId="3368500E" w14:textId="734CB345" w:rsidR="00D6146B" w:rsidRPr="00994B77" w:rsidRDefault="00994B77" w:rsidP="008A50A1">
            <w:pPr>
              <w:rPr>
                <w:lang w:val="fr-FR"/>
              </w:rPr>
            </w:pPr>
            <w:r>
              <w:rPr>
                <w:lang w:val="fr-FR"/>
              </w:rPr>
              <w:t xml:space="preserve">Secrétariat du </w:t>
            </w:r>
            <w:r w:rsidR="0095252C">
              <w:rPr>
                <w:lang w:val="fr-FR"/>
              </w:rPr>
              <w:t>programme</w:t>
            </w:r>
            <w:r>
              <w:rPr>
                <w:lang w:val="fr-FR"/>
              </w:rPr>
              <w:t xml:space="preserve"> régional océanien de l'environnement</w:t>
            </w:r>
          </w:p>
        </w:tc>
      </w:tr>
      <w:tr w:rsidR="00C67B9D" w:rsidRPr="008B12A0" w14:paraId="67676BBD" w14:textId="77777777" w:rsidTr="009D0773">
        <w:tc>
          <w:tcPr>
            <w:tcW w:w="1134" w:type="dxa"/>
          </w:tcPr>
          <w:p w14:paraId="372513E9" w14:textId="77777777" w:rsidR="00D6146B" w:rsidRPr="00994B77" w:rsidRDefault="00D6146B" w:rsidP="008A50A1">
            <w:pPr>
              <w:rPr>
                <w:lang w:val="fr-FR"/>
              </w:rPr>
            </w:pPr>
          </w:p>
        </w:tc>
        <w:tc>
          <w:tcPr>
            <w:tcW w:w="4876" w:type="dxa"/>
          </w:tcPr>
          <w:p w14:paraId="24799575" w14:textId="77777777" w:rsidR="00D6146B" w:rsidRPr="00994B77" w:rsidRDefault="00D6146B" w:rsidP="008A50A1">
            <w:pPr>
              <w:rPr>
                <w:lang w:val="fr-FR"/>
              </w:rPr>
            </w:pPr>
          </w:p>
        </w:tc>
      </w:tr>
      <w:tr w:rsidR="00C67B9D" w14:paraId="0C70DC73" w14:textId="77777777" w:rsidTr="009D0773">
        <w:tc>
          <w:tcPr>
            <w:tcW w:w="1134" w:type="dxa"/>
          </w:tcPr>
          <w:p w14:paraId="059D2162" w14:textId="15C797EC" w:rsidR="00D6146B" w:rsidRPr="0025549D" w:rsidRDefault="00994B77" w:rsidP="008A50A1">
            <w:r>
              <w:rPr>
                <w:lang w:val="fr-FR"/>
              </w:rPr>
              <w:t>Référence</w:t>
            </w:r>
            <w:r w:rsidR="00197506">
              <w:rPr>
                <w:lang w:val="fr-FR"/>
              </w:rPr>
              <w:t> </w:t>
            </w:r>
            <w:r w:rsidRPr="0025549D">
              <w:rPr>
                <w:lang w:val="fr-FR"/>
              </w:rPr>
              <w:t>:</w:t>
            </w:r>
          </w:p>
        </w:tc>
        <w:sdt>
          <w:sdtPr>
            <w:tag w:val="CDCCode"/>
            <w:id w:val="1305196464"/>
            <w:placeholder>
              <w:docPart w:val="E4B9B05A307F447AA03CA1399AAF2A6E"/>
            </w:placeholder>
            <w:dataBinding w:xpath="ns0:TTCProperties[1]/ns0:CDCCode[1]" w:storeItemID="{501CD96B-592A-4499-BE3B-8E5798D9A3DA}"/>
            <w:text/>
          </w:sdtPr>
          <w:sdtContent>
            <w:tc>
              <w:tcPr>
                <w:tcW w:w="4876" w:type="dxa"/>
              </w:tcPr>
              <w:p w14:paraId="78165968" w14:textId="77777777" w:rsidR="00D6146B" w:rsidRPr="0025549D" w:rsidRDefault="007D29EF" w:rsidP="008A50A1">
                <w:r w:rsidRPr="0025549D">
                  <w:rPr>
                    <w:lang w:val="fr-FR"/>
                  </w:rPr>
                  <w:t>PA2846-RHD-02-GU-RP-EN-0001</w:t>
                </w:r>
              </w:p>
            </w:tc>
          </w:sdtContent>
        </w:sdt>
      </w:tr>
      <w:tr w:rsidR="00C67B9D" w14:paraId="381C5514" w14:textId="77777777" w:rsidTr="009D0773">
        <w:tc>
          <w:tcPr>
            <w:tcW w:w="1134" w:type="dxa"/>
          </w:tcPr>
          <w:p w14:paraId="60C5F062" w14:textId="251C0610" w:rsidR="00D6146B" w:rsidRPr="0025549D" w:rsidRDefault="00994B77" w:rsidP="008A50A1">
            <w:r>
              <w:rPr>
                <w:lang w:val="fr-FR"/>
              </w:rPr>
              <w:t>Statut</w:t>
            </w:r>
            <w:r w:rsidR="00197506">
              <w:rPr>
                <w:lang w:val="fr-FR"/>
              </w:rPr>
              <w:t> </w:t>
            </w:r>
            <w:r w:rsidRPr="0025549D">
              <w:rPr>
                <w:lang w:val="fr-FR"/>
              </w:rPr>
              <w:t>:</w:t>
            </w:r>
          </w:p>
        </w:tc>
        <w:tc>
          <w:tcPr>
            <w:tcW w:w="4876" w:type="dxa"/>
          </w:tcPr>
          <w:p w14:paraId="24A3B9D1" w14:textId="77777777" w:rsidR="00D6146B" w:rsidRPr="0025549D" w:rsidRDefault="00000000" w:rsidP="0049768F">
            <w:sdt>
              <w:sdtPr>
                <w:alias w:val="Use the document settings form to edit this value"/>
                <w:tag w:val="Status"/>
                <w:id w:val="682720917"/>
                <w:lock w:val="sdtContentLocked"/>
                <w:placeholder>
                  <w:docPart w:val="66350BAA20E04C45AA2E8BD31F515DDB"/>
                </w:placeholder>
                <w:dataBinding w:xpath="ns0:TTCProperties[1]/ns0:Status[1]" w:storeItemID="{501CD96B-592A-4499-BE3B-8E5798D9A3DA}"/>
                <w:text/>
              </w:sdtPr>
              <w:sdtContent>
                <w:r w:rsidR="0025549D" w:rsidRPr="0025549D">
                  <w:rPr>
                    <w:lang w:val="fr-FR"/>
                  </w:rPr>
                  <w:t>S0</w:t>
                </w:r>
              </w:sdtContent>
            </w:sdt>
            <w:r w:rsidR="0025549D" w:rsidRPr="0025549D">
              <w:rPr>
                <w:lang w:val="fr-FR"/>
              </w:rPr>
              <w:t>/</w:t>
            </w:r>
            <w:sdt>
              <w:sdtPr>
                <w:tag w:val="Revision"/>
                <w:id w:val="344722809"/>
                <w:placeholder>
                  <w:docPart w:val="E5F484FD70C8402299330745A0EFB7FB"/>
                </w:placeholder>
                <w:dataBinding w:xpath="ns0:TTCProperties[1]/ns0:Revision[1]" w:storeItemID="{501CD96B-592A-4499-BE3B-8E5798D9A3DA}"/>
                <w:text/>
              </w:sdtPr>
              <w:sdtContent>
                <w:r w:rsidR="0025549D" w:rsidRPr="0025549D">
                  <w:rPr>
                    <w:lang w:val="fr-FR"/>
                  </w:rPr>
                  <w:t>P01.02</w:t>
                </w:r>
              </w:sdtContent>
            </w:sdt>
          </w:p>
        </w:tc>
      </w:tr>
      <w:tr w:rsidR="00C67B9D" w14:paraId="095F5FCD" w14:textId="77777777" w:rsidTr="009D0773">
        <w:tc>
          <w:tcPr>
            <w:tcW w:w="1134" w:type="dxa"/>
          </w:tcPr>
          <w:p w14:paraId="31F8A50D" w14:textId="3F2158AC" w:rsidR="00D6146B" w:rsidRPr="0025549D" w:rsidRDefault="00000000" w:rsidP="008A50A1">
            <w:sdt>
              <w:sdtPr>
                <w:tag w:val="dlDate"/>
                <w:id w:val="978405487"/>
                <w:placeholder>
                  <w:docPart w:val="6B52A19CE2D44D7F9BC85A5A522B8D92"/>
                </w:placeholder>
                <w:dataBinding w:xpath="ns0:DataLabels[1]/ns0:dlDate[1]" w:storeItemID="{A8BEC98E-3B02-4B3A-9F15-B5C6B38BD9E6}"/>
                <w:text/>
              </w:sdtPr>
              <w:sdtContent>
                <w:r w:rsidR="007D29EF" w:rsidRPr="0025549D">
                  <w:rPr>
                    <w:lang w:val="fr-FR"/>
                  </w:rPr>
                  <w:t>Date</w:t>
                </w:r>
              </w:sdtContent>
            </w:sdt>
            <w:r w:rsidR="00197506">
              <w:t> </w:t>
            </w:r>
            <w:r w:rsidR="007D29EF" w:rsidRPr="0025549D">
              <w:rPr>
                <w:lang w:val="fr-FR"/>
              </w:rPr>
              <w:t>:</w:t>
            </w:r>
          </w:p>
        </w:tc>
        <w:tc>
          <w:tcPr>
            <w:tcW w:w="4876" w:type="dxa"/>
          </w:tcPr>
          <w:p w14:paraId="2AE0B3D3" w14:textId="16D0A3E9" w:rsidR="00D6146B" w:rsidRPr="0025549D" w:rsidRDefault="00994B77" w:rsidP="008A50A1">
            <w:r>
              <w:t>12</w:t>
            </w:r>
            <w:r w:rsidR="009E235A">
              <w:t> </w:t>
            </w:r>
            <w:r w:rsidRPr="008B12A0">
              <w:rPr>
                <w:lang w:val="fr-FR"/>
              </w:rPr>
              <w:t>octobre</w:t>
            </w:r>
            <w:r>
              <w:t xml:space="preserve"> 2022 </w:t>
            </w:r>
          </w:p>
        </w:tc>
      </w:tr>
    </w:tbl>
    <w:p w14:paraId="2AEAED27" w14:textId="77777777" w:rsidR="00D6146B" w:rsidRPr="0025549D" w:rsidRDefault="00D6146B" w:rsidP="007B2111">
      <w:pPr>
        <w:sectPr w:rsidR="00D6146B" w:rsidRPr="0025549D" w:rsidSect="00B157A6">
          <w:headerReference w:type="default" r:id="rId13"/>
          <w:footerReference w:type="default" r:id="rId14"/>
          <w:headerReference w:type="first" r:id="rId15"/>
          <w:footerReference w:type="first" r:id="rId16"/>
          <w:pgSz w:w="11907" w:h="16839" w:code="9"/>
          <w:pgMar w:top="8504" w:right="1247" w:bottom="794" w:left="1247" w:header="454" w:footer="283" w:gutter="0"/>
          <w:pgNumType w:fmt="lowerRoman"/>
          <w:cols w:space="708"/>
          <w:titlePg/>
          <w:docGrid w:linePitch="360"/>
        </w:sectPr>
      </w:pPr>
    </w:p>
    <w:tbl>
      <w:tblPr>
        <w:tblStyle w:val="RHDHVTableNormal"/>
        <w:tblW w:w="10375" w:type="dxa"/>
        <w:tblCellMar>
          <w:top w:w="0" w:type="dxa"/>
          <w:bottom w:w="0" w:type="dxa"/>
        </w:tblCellMar>
        <w:tblLook w:val="04A0" w:firstRow="1" w:lastRow="0" w:firstColumn="1" w:lastColumn="0" w:noHBand="0" w:noVBand="1"/>
      </w:tblPr>
      <w:tblGrid>
        <w:gridCol w:w="2154"/>
        <w:gridCol w:w="3515"/>
        <w:gridCol w:w="1361"/>
        <w:gridCol w:w="2381"/>
        <w:gridCol w:w="964"/>
      </w:tblGrid>
      <w:tr w:rsidR="00C67B9D" w14:paraId="3110F73B" w14:textId="77777777" w:rsidTr="00DF4819">
        <w:trPr>
          <w:trHeight w:val="680"/>
        </w:trPr>
        <w:tc>
          <w:tcPr>
            <w:tcW w:w="2154" w:type="dxa"/>
          </w:tcPr>
          <w:p w14:paraId="1198B50E" w14:textId="77777777" w:rsidR="00D6146B" w:rsidRPr="0025549D" w:rsidRDefault="00D6146B" w:rsidP="00225725"/>
        </w:tc>
        <w:sdt>
          <w:sdtPr>
            <w:alias w:val="Use the document settings form to edit this value"/>
            <w:tag w:val="LegalEntity"/>
            <w:id w:val="418567"/>
            <w:lock w:val="sdtContentLocked"/>
            <w:placeholder>
              <w:docPart w:val="87CFFCD85BCB4D50A17AF126F41BF97E"/>
            </w:placeholder>
            <w:dataBinding w:xpath="ns0:TTCProperties[1]/ns0:LegalEntity[1]" w:storeItemID="{501CD96B-592A-4499-BE3B-8E5798D9A3DA}"/>
            <w:text w:multiLine="1"/>
          </w:sdtPr>
          <w:sdtContent>
            <w:tc>
              <w:tcPr>
                <w:tcW w:w="7257" w:type="dxa"/>
                <w:gridSpan w:val="3"/>
                <w:vAlign w:val="top"/>
              </w:tcPr>
              <w:p w14:paraId="2A66A34B" w14:textId="77777777" w:rsidR="00D6146B" w:rsidRPr="0025549D" w:rsidRDefault="007D29EF" w:rsidP="00E16719">
                <w:pPr>
                  <w:pStyle w:val="LegalEntity"/>
                </w:pPr>
                <w:r w:rsidRPr="0025549D">
                  <w:rPr>
                    <w:bCs/>
                    <w:lang w:val="fr-FR"/>
                  </w:rPr>
                  <w:t>Haskoning Australia PTY Ltd.</w:t>
                </w:r>
              </w:p>
            </w:tc>
          </w:sdtContent>
        </w:sdt>
        <w:tc>
          <w:tcPr>
            <w:tcW w:w="964" w:type="dxa"/>
          </w:tcPr>
          <w:p w14:paraId="3E93397B" w14:textId="77777777" w:rsidR="00D6146B" w:rsidRPr="0025549D" w:rsidRDefault="00D6146B" w:rsidP="00225725"/>
        </w:tc>
      </w:tr>
      <w:tr w:rsidR="00C67B9D" w14:paraId="53CB3047" w14:textId="77777777" w:rsidTr="00DF4819">
        <w:trPr>
          <w:trHeight w:hRule="exact" w:val="3289"/>
        </w:trPr>
        <w:tc>
          <w:tcPr>
            <w:tcW w:w="2154" w:type="dxa"/>
          </w:tcPr>
          <w:p w14:paraId="72E95A36" w14:textId="77777777" w:rsidR="00D6146B" w:rsidRPr="0025549D" w:rsidRDefault="00D6146B" w:rsidP="00225725"/>
        </w:tc>
        <w:tc>
          <w:tcPr>
            <w:tcW w:w="3515" w:type="dxa"/>
            <w:vAlign w:val="top"/>
          </w:tcPr>
          <w:p w14:paraId="7D36CA44" w14:textId="77777777" w:rsidR="00D6146B" w:rsidRPr="0025549D" w:rsidRDefault="00D6146B" w:rsidP="00311362"/>
        </w:tc>
        <w:tc>
          <w:tcPr>
            <w:tcW w:w="4706" w:type="dxa"/>
            <w:gridSpan w:val="3"/>
            <w:vAlign w:val="top"/>
          </w:tcPr>
          <w:tbl>
            <w:tblPr>
              <w:tblStyle w:val="RHDHVTableNormal"/>
              <w:tblW w:w="5000" w:type="pct"/>
              <w:tblLook w:val="04A0" w:firstRow="1" w:lastRow="0" w:firstColumn="1" w:lastColumn="0" w:noHBand="0" w:noVBand="1"/>
            </w:tblPr>
            <w:tblGrid>
              <w:gridCol w:w="3730"/>
              <w:gridCol w:w="976"/>
            </w:tblGrid>
            <w:tr w:rsidR="00C67B9D" w14:paraId="4059BD6E" w14:textId="77777777" w:rsidTr="00311362">
              <w:tc>
                <w:tcPr>
                  <w:tcW w:w="3730" w:type="dxa"/>
                </w:tcPr>
                <w:p w14:paraId="39FA8E43" w14:textId="77777777" w:rsidR="00D6146B" w:rsidRPr="0025549D" w:rsidRDefault="00000000" w:rsidP="000B42CA">
                  <w:pPr>
                    <w:pStyle w:val="RHDHVAddress"/>
                  </w:pPr>
                  <w:sdt>
                    <w:sdtPr>
                      <w:alias w:val="Use the document settings form to edit this value"/>
                      <w:tag w:val="SenderAddress"/>
                      <w:id w:val="2051864508"/>
                      <w:lock w:val="sdtContentLocked"/>
                      <w:placeholder>
                        <w:docPart w:val="03B4627883B54DC190C3E28A2DF1D9F3"/>
                      </w:placeholder>
                      <w:dataBinding w:xpath="ns0:TTCProperties[1]/ns0:SenderAddress[1]" w:storeItemID="{501CD96B-592A-4499-BE3B-8E5798D9A3DA}"/>
                      <w:text w:multiLine="1"/>
                    </w:sdtPr>
                    <w:sdtContent>
                      <w:r w:rsidR="00994B77">
                        <w:t>Level 9 Office 22</w:t>
                      </w:r>
                      <w:r w:rsidR="00994B77">
                        <w:br/>
                        <w:t>307 Queen Street</w:t>
                      </w:r>
                      <w:r w:rsidR="00994B77">
                        <w:br/>
                        <w:t>Brisbane QLD 4000</w:t>
                      </w:r>
                      <w:r w:rsidR="00994B77">
                        <w:br/>
                        <w:t>Australia</w:t>
                      </w:r>
                    </w:sdtContent>
                  </w:sdt>
                </w:p>
                <w:p w14:paraId="5C30680B" w14:textId="77777777" w:rsidR="00D6146B" w:rsidRPr="0025549D" w:rsidRDefault="00000000" w:rsidP="000B42CA">
                  <w:pPr>
                    <w:pStyle w:val="RHDHVAddress"/>
                  </w:pPr>
                  <w:sdt>
                    <w:sdtPr>
                      <w:alias w:val="Use the document settings form to edit this value"/>
                      <w:tag w:val="AuthorDepartment"/>
                      <w:id w:val="455074942"/>
                      <w:lock w:val="sdtContentLocked"/>
                      <w:placeholder>
                        <w:docPart w:val="03B4627883B54DC190C3E28A2DF1D9F3"/>
                      </w:placeholder>
                      <w:dataBinding w:xpath="ns0:TTCProperties[1]/ns0:AuthorDepartment[1]" w:storeItemID="{501CD96B-592A-4499-BE3B-8E5798D9A3DA}"/>
                      <w:text/>
                    </w:sdtPr>
                    <w:sdtContent>
                      <w:r w:rsidR="00994B77">
                        <w:t>Water &amp; Maritime</w:t>
                      </w:r>
                    </w:sdtContent>
                  </w:sdt>
                </w:p>
                <w:p w14:paraId="481467AE" w14:textId="77777777" w:rsidR="00D6146B" w:rsidRPr="0025549D" w:rsidRDefault="00000000" w:rsidP="00E43F64">
                  <w:pPr>
                    <w:pStyle w:val="RHDHVAddress"/>
                  </w:pPr>
                  <w:sdt>
                    <w:sdtPr>
                      <w:alias w:val="Use the document settings form to edit this value"/>
                      <w:tag w:val="TradeRegister"/>
                      <w:id w:val="242122945"/>
                      <w:lock w:val="sdtContentLocked"/>
                      <w:placeholder>
                        <w:docPart w:val="03B4627883B54DC190C3E28A2DF1D9F3"/>
                      </w:placeholder>
                      <w:dataBinding w:xpath="ns0:TTCProperties[1]/ns0:TradeRegister[1]" w:storeItemID="{501CD96B-592A-4499-BE3B-8E5798D9A3DA}"/>
                      <w:text/>
                    </w:sdtPr>
                    <w:sdtContent>
                      <w:r w:rsidR="0025549D" w:rsidRPr="0025549D">
                        <w:rPr>
                          <w:lang w:val="fr-FR"/>
                        </w:rPr>
                        <w:t>Trade register number: ACN153656252</w:t>
                      </w:r>
                    </w:sdtContent>
                  </w:sdt>
                </w:p>
              </w:tc>
              <w:tc>
                <w:tcPr>
                  <w:tcW w:w="976" w:type="dxa"/>
                </w:tcPr>
                <w:p w14:paraId="51DA5773" w14:textId="77777777" w:rsidR="00D6146B" w:rsidRPr="0025549D" w:rsidRDefault="00D6146B" w:rsidP="00225725"/>
              </w:tc>
            </w:tr>
            <w:tr w:rsidR="00C67B9D" w14:paraId="581CB15C" w14:textId="77777777" w:rsidTr="00635953">
              <w:trPr>
                <w:trHeight w:val="656"/>
              </w:trPr>
              <w:tc>
                <w:tcPr>
                  <w:tcW w:w="3730" w:type="dxa"/>
                  <w:vAlign w:val="top"/>
                </w:tcPr>
                <w:p w14:paraId="4DC4F8F4" w14:textId="77777777" w:rsidR="00D6146B" w:rsidRPr="0025549D" w:rsidRDefault="00000000" w:rsidP="00E43F64">
                  <w:pPr>
                    <w:pStyle w:val="RHDHVAddress"/>
                  </w:pPr>
                  <w:sdt>
                    <w:sdtPr>
                      <w:alias w:val="Use the document settings form to edit this value"/>
                      <w:tag w:val="SenderContact"/>
                      <w:id w:val="1686110373"/>
                      <w:lock w:val="sdtContentLocked"/>
                      <w:placeholder>
                        <w:docPart w:val="03B4627883B54DC190C3E28A2DF1D9F3"/>
                      </w:placeholder>
                      <w:dataBinding w:xpath="ns0:TTCProperties[1]/ns0:SenderContact[1]" w:storeItemID="{501CD96B-592A-4499-BE3B-8E5798D9A3DA}"/>
                      <w:text w:multiLine="1"/>
                    </w:sdtPr>
                    <w:sdtContent>
                      <w:r w:rsidR="0025549D" w:rsidRPr="0025549D">
                        <w:rPr>
                          <w:lang w:val="fr-FR"/>
                        </w:rPr>
                        <w:t>project.admin.australia@rhdhv.com</w:t>
                      </w:r>
                      <w:r w:rsidR="0025549D" w:rsidRPr="0025549D">
                        <w:rPr>
                          <w:lang w:val="fr-FR"/>
                        </w:rPr>
                        <w:br/>
                        <w:t>royalhaskoningdhv.com</w:t>
                      </w:r>
                    </w:sdtContent>
                  </w:sdt>
                </w:p>
              </w:tc>
              <w:tc>
                <w:tcPr>
                  <w:tcW w:w="976" w:type="dxa"/>
                  <w:vAlign w:val="top"/>
                </w:tcPr>
                <w:sdt>
                  <w:sdtPr>
                    <w:alias w:val="Use the document settings form to edit this value"/>
                    <w:tag w:val="SenderContactLabels"/>
                    <w:id w:val="444963953"/>
                    <w:lock w:val="sdtContentLocked"/>
                    <w:placeholder>
                      <w:docPart w:val="03B4627883B54DC190C3E28A2DF1D9F3"/>
                    </w:placeholder>
                    <w:dataBinding w:xpath="ns0:TTCProperties[1]/ns0:SenderContactLabels[1]" w:storeItemID="{501CD96B-592A-4499-BE3B-8E5798D9A3DA}"/>
                    <w:text w:multiLine="1"/>
                  </w:sdtPr>
                  <w:sdtContent>
                    <w:p w14:paraId="188F9A3C" w14:textId="77777777" w:rsidR="00D6146B" w:rsidRPr="0025549D" w:rsidRDefault="007D29EF" w:rsidP="00E43F64">
                      <w:pPr>
                        <w:pStyle w:val="RHDHVAddressLabel"/>
                      </w:pPr>
                      <w:r w:rsidRPr="0025549D">
                        <w:rPr>
                          <w:bCs/>
                          <w:lang w:val="fr-FR"/>
                        </w:rPr>
                        <w:t>E</w:t>
                      </w:r>
                      <w:r w:rsidRPr="0025549D">
                        <w:rPr>
                          <w:bCs/>
                          <w:lang w:val="fr-FR"/>
                        </w:rPr>
                        <w:br/>
                        <w:t>W</w:t>
                      </w:r>
                    </w:p>
                  </w:sdtContent>
                </w:sdt>
              </w:tc>
            </w:tr>
          </w:tbl>
          <w:p w14:paraId="5FCCEDC9" w14:textId="77777777" w:rsidR="00D6146B" w:rsidRPr="0025549D" w:rsidRDefault="00D6146B" w:rsidP="00225725"/>
        </w:tc>
      </w:tr>
      <w:tr w:rsidR="00C67B9D" w14:paraId="09E2F720" w14:textId="77777777" w:rsidTr="0002587E">
        <w:tc>
          <w:tcPr>
            <w:tcW w:w="2154" w:type="dxa"/>
            <w:vMerge w:val="restart"/>
            <w:vAlign w:val="top"/>
          </w:tcPr>
          <w:p w14:paraId="35080217" w14:textId="77777777" w:rsidR="00D6146B" w:rsidRPr="0025549D" w:rsidRDefault="00000000" w:rsidP="00DE6BEE">
            <w:pPr>
              <w:pStyle w:val="ColophonLabel"/>
            </w:pPr>
            <w:sdt>
              <w:sdtPr>
                <w:tag w:val="dlDocTitle"/>
                <w:id w:val="624111732"/>
                <w:placeholder>
                  <w:docPart w:val="76A9B0EA6BFF4DAEBFB08B527B9F28A7"/>
                </w:placeholder>
                <w:dataBinding w:xpath="ns0:DataLabels[1]/ns0:dlDocTitle[1]" w:storeItemID="{A8BEC98E-3B02-4B3A-9F15-B5C6B38BD9E6}"/>
                <w:text/>
              </w:sdtPr>
              <w:sdtContent>
                <w:r w:rsidR="00994B77">
                  <w:t>Document title</w:t>
                </w:r>
              </w:sdtContent>
            </w:sdt>
            <w:r w:rsidR="007D29EF" w:rsidRPr="0025549D">
              <w:rPr>
                <w:lang w:val="fr-FR"/>
              </w:rPr>
              <w:t>:</w:t>
            </w:r>
          </w:p>
        </w:tc>
        <w:sdt>
          <w:sdtPr>
            <w:tag w:val="DocTitle"/>
            <w:id w:val="418588"/>
            <w:placeholder>
              <w:docPart w:val="632086AD0E4C4925A33B274EE7907E16"/>
            </w:placeholder>
            <w:showingPlcHdr/>
            <w:dataBinding w:xpath="ns0:TTCProperties[1]/ns0:DocTitle[1]" w:storeItemID="{501CD96B-592A-4499-BE3B-8E5798D9A3DA}"/>
            <w:text w:multiLine="1"/>
          </w:sdtPr>
          <w:sdtContent>
            <w:tc>
              <w:tcPr>
                <w:tcW w:w="7257" w:type="dxa"/>
                <w:gridSpan w:val="3"/>
                <w:vMerge w:val="restart"/>
                <w:vAlign w:val="top"/>
              </w:tcPr>
              <w:p w14:paraId="0F44EE39" w14:textId="77777777" w:rsidR="00D6146B" w:rsidRPr="0025549D" w:rsidRDefault="00994B77" w:rsidP="0002587E">
                <w:pPr>
                  <w:pStyle w:val="ColophonText"/>
                </w:pPr>
                <w:r w:rsidRPr="005D1BDE">
                  <w:rPr>
                    <w:rStyle w:val="PlaceholderText"/>
                  </w:rPr>
                  <w:t>Click to enter "DocTitle3"</w:t>
                </w:r>
              </w:p>
            </w:tc>
          </w:sdtContent>
        </w:sdt>
        <w:tc>
          <w:tcPr>
            <w:tcW w:w="964" w:type="dxa"/>
          </w:tcPr>
          <w:p w14:paraId="6273A738" w14:textId="77777777" w:rsidR="00D6146B" w:rsidRPr="0025549D" w:rsidRDefault="00D6146B" w:rsidP="00761A18">
            <w:pPr>
              <w:pStyle w:val="ColophonText"/>
            </w:pPr>
          </w:p>
        </w:tc>
      </w:tr>
      <w:tr w:rsidR="00C67B9D" w14:paraId="74A311B3" w14:textId="77777777" w:rsidTr="008A50A1">
        <w:tc>
          <w:tcPr>
            <w:tcW w:w="2154" w:type="dxa"/>
            <w:vMerge/>
          </w:tcPr>
          <w:p w14:paraId="632F29B1" w14:textId="77777777" w:rsidR="00D6146B" w:rsidRPr="0025549D" w:rsidRDefault="00D6146B" w:rsidP="00761A18">
            <w:pPr>
              <w:pStyle w:val="ColophonLabel"/>
            </w:pPr>
          </w:p>
        </w:tc>
        <w:tc>
          <w:tcPr>
            <w:tcW w:w="7257" w:type="dxa"/>
            <w:gridSpan w:val="3"/>
            <w:vMerge/>
          </w:tcPr>
          <w:p w14:paraId="235F4571" w14:textId="77777777" w:rsidR="00D6146B" w:rsidRPr="0025549D" w:rsidRDefault="00D6146B" w:rsidP="00761A18">
            <w:pPr>
              <w:pStyle w:val="ColophonText"/>
            </w:pPr>
          </w:p>
        </w:tc>
        <w:tc>
          <w:tcPr>
            <w:tcW w:w="964" w:type="dxa"/>
          </w:tcPr>
          <w:p w14:paraId="18F7C73C" w14:textId="77777777" w:rsidR="00D6146B" w:rsidRPr="0025549D" w:rsidRDefault="00D6146B" w:rsidP="00761A18">
            <w:pPr>
              <w:pStyle w:val="ColophonText"/>
            </w:pPr>
          </w:p>
        </w:tc>
      </w:tr>
      <w:tr w:rsidR="00C67B9D" w14:paraId="10550962" w14:textId="77777777" w:rsidTr="0002587E">
        <w:tc>
          <w:tcPr>
            <w:tcW w:w="2154" w:type="dxa"/>
            <w:vAlign w:val="top"/>
          </w:tcPr>
          <w:p w14:paraId="2EEAF61E" w14:textId="77777777" w:rsidR="00D6146B" w:rsidRPr="0025549D" w:rsidRDefault="00000000" w:rsidP="0002587E">
            <w:pPr>
              <w:pStyle w:val="ColophonLabel"/>
            </w:pPr>
            <w:sdt>
              <w:sdtPr>
                <w:tag w:val="dlShortTitle"/>
                <w:id w:val="180183044"/>
                <w:placeholder>
                  <w:docPart w:val="83E6FE7E6FB54C9D9C2C6EA73FCBBD34"/>
                </w:placeholder>
                <w:dataBinding w:xpath="ns0:DataLabels[1]/ns0:dlShortTitle[1]" w:storeItemID="{A8BEC98E-3B02-4B3A-9F15-B5C6B38BD9E6}"/>
                <w:text/>
              </w:sdtPr>
              <w:sdtContent>
                <w:r w:rsidR="00994B77">
                  <w:t>Document short title</w:t>
                </w:r>
              </w:sdtContent>
            </w:sdt>
            <w:r w:rsidR="007D29EF" w:rsidRPr="0025549D">
              <w:rPr>
                <w:lang w:val="fr-FR"/>
              </w:rPr>
              <w:t>:</w:t>
            </w:r>
          </w:p>
        </w:tc>
        <w:sdt>
          <w:sdtPr>
            <w:tag w:val="DocShortTitle"/>
            <w:id w:val="418592"/>
            <w:placeholder>
              <w:docPart w:val="6781D63DA7D246378CAA35D045201733"/>
            </w:placeholder>
            <w:dataBinding w:xpath="ns0:TTCProperties[1]/ns0:DocShortTitle[1]" w:storeItemID="{501CD96B-592A-4499-BE3B-8E5798D9A3DA}"/>
            <w:text/>
          </w:sdtPr>
          <w:sdtContent>
            <w:tc>
              <w:tcPr>
                <w:tcW w:w="7257" w:type="dxa"/>
                <w:gridSpan w:val="3"/>
                <w:vAlign w:val="top"/>
              </w:tcPr>
              <w:p w14:paraId="06F09A91" w14:textId="77777777" w:rsidR="00D6146B" w:rsidRPr="0025549D" w:rsidRDefault="00994B77" w:rsidP="0002587E">
                <w:pPr>
                  <w:pStyle w:val="ColophonText"/>
                </w:pPr>
                <w:r>
                  <w:t>Coastal Impact Assessment Good Practice Guide</w:t>
                </w:r>
              </w:p>
            </w:tc>
          </w:sdtContent>
        </w:sdt>
        <w:tc>
          <w:tcPr>
            <w:tcW w:w="964" w:type="dxa"/>
          </w:tcPr>
          <w:p w14:paraId="576672F5" w14:textId="77777777" w:rsidR="00D6146B" w:rsidRPr="0025549D" w:rsidRDefault="00D6146B" w:rsidP="00761A18">
            <w:pPr>
              <w:pStyle w:val="ColophonText"/>
            </w:pPr>
          </w:p>
        </w:tc>
      </w:tr>
      <w:tr w:rsidR="00C67B9D" w14:paraId="338536A1" w14:textId="77777777" w:rsidTr="0002587E">
        <w:tc>
          <w:tcPr>
            <w:tcW w:w="2154" w:type="dxa"/>
            <w:vAlign w:val="top"/>
          </w:tcPr>
          <w:p w14:paraId="2955A90E" w14:textId="7D53958C" w:rsidR="00D6146B" w:rsidRPr="0025549D" w:rsidRDefault="00000000" w:rsidP="0002587E">
            <w:pPr>
              <w:pStyle w:val="ColophonLabel"/>
            </w:pPr>
            <w:sdt>
              <w:sdtPr>
                <w:tag w:val="dlReference"/>
                <w:id w:val="1935428312"/>
                <w:placeholder>
                  <w:docPart w:val="8977CC861405437E81659914D6F50F06"/>
                </w:placeholder>
                <w:dataBinding w:xpath="ns0:DataLabels[1]/ns0:dlReference[1]" w:storeItemID="{A8BEC98E-3B02-4B3A-9F15-B5C6B38BD9E6}"/>
                <w:text/>
              </w:sdtPr>
              <w:sdtContent>
                <w:proofErr w:type="spellStart"/>
                <w:r w:rsidR="00C00B29">
                  <w:t>Référence</w:t>
                </w:r>
                <w:proofErr w:type="spellEnd"/>
              </w:sdtContent>
            </w:sdt>
            <w:r w:rsidR="00197506">
              <w:t> </w:t>
            </w:r>
            <w:r w:rsidR="007D29EF" w:rsidRPr="0025549D">
              <w:rPr>
                <w:lang w:val="fr-FR"/>
              </w:rPr>
              <w:t>:</w:t>
            </w:r>
          </w:p>
        </w:tc>
        <w:sdt>
          <w:sdtPr>
            <w:tag w:val="CDCCode"/>
            <w:id w:val="418596"/>
            <w:placeholder>
              <w:docPart w:val="3B8CEFC3AB0340E291E25F0BB41EECB0"/>
            </w:placeholder>
            <w:dataBinding w:xpath="ns0:TTCProperties[1]/ns0:CDCCode[1]" w:storeItemID="{501CD96B-592A-4499-BE3B-8E5798D9A3DA}"/>
            <w:text/>
          </w:sdtPr>
          <w:sdtContent>
            <w:tc>
              <w:tcPr>
                <w:tcW w:w="7257" w:type="dxa"/>
                <w:gridSpan w:val="3"/>
                <w:vAlign w:val="top"/>
              </w:tcPr>
              <w:p w14:paraId="56433741" w14:textId="77777777" w:rsidR="00D6146B" w:rsidRPr="0025549D" w:rsidRDefault="007D29EF" w:rsidP="0002587E">
                <w:pPr>
                  <w:pStyle w:val="ColophonText"/>
                </w:pPr>
                <w:r w:rsidRPr="0025549D">
                  <w:rPr>
                    <w:lang w:val="fr-FR"/>
                  </w:rPr>
                  <w:t>PA2846-RHD-02-GU-RP-EN-0001</w:t>
                </w:r>
              </w:p>
            </w:tc>
          </w:sdtContent>
        </w:sdt>
        <w:tc>
          <w:tcPr>
            <w:tcW w:w="964" w:type="dxa"/>
          </w:tcPr>
          <w:p w14:paraId="6BABA927" w14:textId="77777777" w:rsidR="00D6146B" w:rsidRPr="0025549D" w:rsidRDefault="00D6146B" w:rsidP="00761A18">
            <w:pPr>
              <w:pStyle w:val="ColophonText"/>
            </w:pPr>
          </w:p>
        </w:tc>
      </w:tr>
      <w:tr w:rsidR="00C67B9D" w14:paraId="3DED3B40" w14:textId="77777777" w:rsidTr="0002587E">
        <w:tc>
          <w:tcPr>
            <w:tcW w:w="2154" w:type="dxa"/>
            <w:vAlign w:val="top"/>
          </w:tcPr>
          <w:p w14:paraId="188D82E7" w14:textId="77777777" w:rsidR="00D6146B" w:rsidRPr="0025549D" w:rsidRDefault="00000000" w:rsidP="0002587E">
            <w:pPr>
              <w:pStyle w:val="ColophonLabel"/>
            </w:pPr>
            <w:sdt>
              <w:sdtPr>
                <w:tag w:val="dlRevision"/>
                <w:id w:val="423423505"/>
                <w:placeholder>
                  <w:docPart w:val="9EA31CB81D6E443CA4378D4ACEAAC6AE"/>
                </w:placeholder>
                <w:showingPlcHdr/>
                <w:dataBinding w:xpath="ns0:DataLabels[1]/ns0:dlRevision[1]" w:storeItemID="{A8BEC98E-3B02-4B3A-9F15-B5C6B38BD9E6}"/>
                <w:text/>
              </w:sdtPr>
              <w:sdtContent>
                <w:r w:rsidR="00994B77" w:rsidRPr="005D1BDE">
                  <w:rPr>
                    <w:rStyle w:val="PlaceholderText"/>
                  </w:rPr>
                  <w:t>Click to enter "dlRevision3"</w:t>
                </w:r>
              </w:sdtContent>
            </w:sdt>
            <w:r w:rsidR="007D29EF" w:rsidRPr="0025549D">
              <w:rPr>
                <w:lang w:val="fr-FR"/>
              </w:rPr>
              <w:t>:</w:t>
            </w:r>
          </w:p>
        </w:tc>
        <w:tc>
          <w:tcPr>
            <w:tcW w:w="7257" w:type="dxa"/>
            <w:gridSpan w:val="3"/>
            <w:vAlign w:val="top"/>
          </w:tcPr>
          <w:p w14:paraId="07E3852E" w14:textId="77777777" w:rsidR="00D6146B" w:rsidRPr="0025549D" w:rsidRDefault="00000000" w:rsidP="0002587E">
            <w:pPr>
              <w:pStyle w:val="ColophonText"/>
            </w:pPr>
            <w:sdt>
              <w:sdtPr>
                <w:tag w:val="Revision"/>
                <w:id w:val="72189099"/>
                <w:placeholder>
                  <w:docPart w:val="1F904201B8584E18BECFED72C753CE7A"/>
                </w:placeholder>
                <w:dataBinding w:xpath="ns0:TTCProperties[1]/ns0:Revision[1]" w:storeItemID="{501CD96B-592A-4499-BE3B-8E5798D9A3DA}"/>
                <w:text/>
              </w:sdtPr>
              <w:sdtContent>
                <w:r w:rsidR="00760612">
                  <w:rPr>
                    <w:lang w:val="fr-FR"/>
                  </w:rPr>
                  <w:t>P01.02</w:t>
                </w:r>
              </w:sdtContent>
            </w:sdt>
            <w:r w:rsidR="00760612">
              <w:rPr>
                <w:lang w:val="fr-FR"/>
              </w:rPr>
              <w:t>/</w:t>
            </w:r>
            <w:sdt>
              <w:sdtPr>
                <w:alias w:val="Use the document settings form to edit this value"/>
                <w:tag w:val="Status"/>
                <w:id w:val="145142400"/>
                <w:lock w:val="sdtContentLocked"/>
                <w:placeholder>
                  <w:docPart w:val="AB04DB19C86846F79B1DE77E277F7430"/>
                </w:placeholder>
                <w:dataBinding w:xpath="ns0:TTCProperties[1]/ns0:Status[1]" w:storeItemID="{501CD96B-592A-4499-BE3B-8E5798D9A3DA}"/>
                <w:text/>
              </w:sdtPr>
              <w:sdtContent>
                <w:r w:rsidR="00760612">
                  <w:rPr>
                    <w:lang w:val="fr-FR"/>
                  </w:rPr>
                  <w:t>S0</w:t>
                </w:r>
              </w:sdtContent>
            </w:sdt>
          </w:p>
        </w:tc>
        <w:tc>
          <w:tcPr>
            <w:tcW w:w="964" w:type="dxa"/>
          </w:tcPr>
          <w:p w14:paraId="3E78DE19" w14:textId="77777777" w:rsidR="00D6146B" w:rsidRPr="0025549D" w:rsidRDefault="00D6146B" w:rsidP="00761A18">
            <w:pPr>
              <w:pStyle w:val="ColophonText"/>
            </w:pPr>
          </w:p>
        </w:tc>
      </w:tr>
      <w:tr w:rsidR="00C67B9D" w14:paraId="520C684A" w14:textId="77777777" w:rsidTr="0002587E">
        <w:tc>
          <w:tcPr>
            <w:tcW w:w="2154" w:type="dxa"/>
            <w:vAlign w:val="top"/>
          </w:tcPr>
          <w:p w14:paraId="5106DBBE" w14:textId="77777777" w:rsidR="00D6146B" w:rsidRPr="0025549D" w:rsidRDefault="00000000" w:rsidP="0002587E">
            <w:pPr>
              <w:pStyle w:val="ColophonLabel"/>
            </w:pPr>
            <w:sdt>
              <w:sdtPr>
                <w:tag w:val="dlDate"/>
                <w:id w:val="816243657"/>
                <w:placeholder>
                  <w:docPart w:val="2C0D493699D84CE3B77576E4CC17EA84"/>
                </w:placeholder>
                <w:dataBinding w:xpath="ns0:DataLabels[1]/ns0:dlDate[1]" w:storeItemID="{A8BEC98E-3B02-4B3A-9F15-B5C6B38BD9E6}"/>
                <w:text/>
              </w:sdtPr>
              <w:sdtContent>
                <w:r w:rsidR="007D29EF" w:rsidRPr="0025549D">
                  <w:rPr>
                    <w:lang w:val="fr-FR"/>
                  </w:rPr>
                  <w:t>Date</w:t>
                </w:r>
              </w:sdtContent>
            </w:sdt>
            <w:r w:rsidR="007D29EF" w:rsidRPr="0025549D">
              <w:rPr>
                <w:lang w:val="fr-FR"/>
              </w:rPr>
              <w:t>:</w:t>
            </w:r>
          </w:p>
        </w:tc>
        <w:sdt>
          <w:sdtPr>
            <w:tag w:val="DocumentDate"/>
            <w:id w:val="316847706"/>
            <w:placeholder>
              <w:docPart w:val="9B75423727B44DDBB9AF9A99695C76D5"/>
            </w:placeholder>
            <w:dataBinding w:xpath="ns0:TTCProperties[1]/ns0:DocumentDate[1]" w:storeItemID="{501CD96B-592A-4499-BE3B-8E5798D9A3DA}"/>
            <w:date w:fullDate="2022-10-12T00:00:00Z">
              <w:dateFormat w:val="dd MMMM yyyy"/>
              <w:lid w:val="en-GB"/>
              <w:storeMappedDataAs w:val="dateTime"/>
              <w:calendar w:val="gregorian"/>
            </w:date>
          </w:sdtPr>
          <w:sdtContent>
            <w:tc>
              <w:tcPr>
                <w:tcW w:w="7257" w:type="dxa"/>
                <w:gridSpan w:val="3"/>
                <w:vAlign w:val="top"/>
              </w:tcPr>
              <w:p w14:paraId="0F28EB88" w14:textId="77777777" w:rsidR="00D6146B" w:rsidRPr="0025549D" w:rsidRDefault="00994B77" w:rsidP="0002587E">
                <w:pPr>
                  <w:pStyle w:val="ColophonText"/>
                </w:pPr>
                <w:r>
                  <w:t>12 October 2022</w:t>
                </w:r>
              </w:p>
            </w:tc>
          </w:sdtContent>
        </w:sdt>
        <w:tc>
          <w:tcPr>
            <w:tcW w:w="964" w:type="dxa"/>
          </w:tcPr>
          <w:p w14:paraId="2FE07C46" w14:textId="77777777" w:rsidR="00D6146B" w:rsidRPr="0025549D" w:rsidRDefault="00D6146B" w:rsidP="00761A18">
            <w:pPr>
              <w:pStyle w:val="ColophonText"/>
            </w:pPr>
          </w:p>
        </w:tc>
      </w:tr>
      <w:tr w:rsidR="00C67B9D" w14:paraId="579A7AC0" w14:textId="77777777" w:rsidTr="0002587E">
        <w:tc>
          <w:tcPr>
            <w:tcW w:w="2154" w:type="dxa"/>
            <w:vAlign w:val="top"/>
          </w:tcPr>
          <w:p w14:paraId="4109B713" w14:textId="77777777" w:rsidR="00D6146B" w:rsidRPr="0025549D" w:rsidRDefault="00000000" w:rsidP="0002587E">
            <w:pPr>
              <w:pStyle w:val="ColophonLabel"/>
            </w:pPr>
            <w:sdt>
              <w:sdtPr>
                <w:tag w:val="dlProjectName"/>
                <w:id w:val="1117124629"/>
                <w:placeholder>
                  <w:docPart w:val="7539197FE6F847FE85D7617956CA56C3"/>
                </w:placeholder>
                <w:dataBinding w:xpath="ns0:DataLabels[1]/ns0:dlProjectName[1]" w:storeItemID="{A8BEC98E-3B02-4B3A-9F15-B5C6B38BD9E6}"/>
                <w:text/>
              </w:sdtPr>
              <w:sdtContent>
                <w:r w:rsidR="00994B77">
                  <w:t>Project name</w:t>
                </w:r>
              </w:sdtContent>
            </w:sdt>
            <w:r w:rsidR="007D29EF" w:rsidRPr="0025549D">
              <w:rPr>
                <w:lang w:val="fr-FR"/>
              </w:rPr>
              <w:t>:</w:t>
            </w:r>
          </w:p>
        </w:tc>
        <w:sdt>
          <w:sdtPr>
            <w:tag w:val="ProjectName"/>
            <w:id w:val="878626"/>
            <w:placeholder>
              <w:docPart w:val="5FD186565B474C5686391950E6719718"/>
            </w:placeholder>
            <w:dataBinding w:xpath="ns0:TTCProperties[1]/ns0:ProjectName[1]" w:storeItemID="{501CD96B-592A-4499-BE3B-8E5798D9A3DA}"/>
            <w:text/>
          </w:sdtPr>
          <w:sdtContent>
            <w:tc>
              <w:tcPr>
                <w:tcW w:w="7257" w:type="dxa"/>
                <w:gridSpan w:val="3"/>
                <w:vAlign w:val="top"/>
              </w:tcPr>
              <w:p w14:paraId="2CC125BA" w14:textId="77777777" w:rsidR="00D6146B" w:rsidRPr="0025549D" w:rsidRDefault="00994B77" w:rsidP="0002587E">
                <w:pPr>
                  <w:pStyle w:val="ColophonText"/>
                </w:pPr>
                <w:r>
                  <w:t>AP 4/12/19/1 - Development of Guidance Note for Coastal Engineering Good Practice in Impact Assessment</w:t>
                </w:r>
              </w:p>
            </w:tc>
          </w:sdtContent>
        </w:sdt>
        <w:tc>
          <w:tcPr>
            <w:tcW w:w="964" w:type="dxa"/>
          </w:tcPr>
          <w:p w14:paraId="08D11189" w14:textId="77777777" w:rsidR="00D6146B" w:rsidRPr="0025549D" w:rsidRDefault="00D6146B" w:rsidP="00761A18">
            <w:pPr>
              <w:pStyle w:val="ColophonText"/>
            </w:pPr>
          </w:p>
        </w:tc>
      </w:tr>
      <w:tr w:rsidR="00C67B9D" w14:paraId="39E48F46" w14:textId="77777777" w:rsidTr="0002587E">
        <w:tc>
          <w:tcPr>
            <w:tcW w:w="2154" w:type="dxa"/>
            <w:vAlign w:val="top"/>
          </w:tcPr>
          <w:p w14:paraId="5C640A9D" w14:textId="77777777" w:rsidR="00D6146B" w:rsidRPr="0025549D" w:rsidRDefault="00000000" w:rsidP="0002587E">
            <w:pPr>
              <w:pStyle w:val="ColophonLabel"/>
            </w:pPr>
            <w:sdt>
              <w:sdtPr>
                <w:tag w:val="dlProjectNum"/>
                <w:id w:val="2045811967"/>
                <w:placeholder>
                  <w:docPart w:val="D2E6BA34A43E47619CE4E053787835B2"/>
                </w:placeholder>
                <w:dataBinding w:xpath="ns0:DataLabels[1]/ns0:dlProjectNum[1]" w:storeItemID="{A8BEC98E-3B02-4B3A-9F15-B5C6B38BD9E6}"/>
                <w:text/>
              </w:sdtPr>
              <w:sdtContent>
                <w:r w:rsidR="00994B77">
                  <w:t>Project number</w:t>
                </w:r>
              </w:sdtContent>
            </w:sdt>
            <w:r w:rsidR="007D29EF" w:rsidRPr="0025549D">
              <w:rPr>
                <w:lang w:val="fr-FR"/>
              </w:rPr>
              <w:t>:</w:t>
            </w:r>
          </w:p>
        </w:tc>
        <w:sdt>
          <w:sdtPr>
            <w:tag w:val="ProjectNum"/>
            <w:id w:val="878630"/>
            <w:placeholder>
              <w:docPart w:val="65682CF11017406AA5BC1DFDF51EB795"/>
            </w:placeholder>
            <w:dataBinding w:xpath="ns0:TTCProperties[1]/ns0:ProjectNum[1]" w:storeItemID="{501CD96B-592A-4499-BE3B-8E5798D9A3DA}"/>
            <w:text/>
          </w:sdtPr>
          <w:sdtContent>
            <w:tc>
              <w:tcPr>
                <w:tcW w:w="7257" w:type="dxa"/>
                <w:gridSpan w:val="3"/>
                <w:vAlign w:val="top"/>
              </w:tcPr>
              <w:p w14:paraId="04F81456" w14:textId="77777777" w:rsidR="00D6146B" w:rsidRPr="0025549D" w:rsidRDefault="007D29EF" w:rsidP="0002587E">
                <w:pPr>
                  <w:pStyle w:val="ColophonText"/>
                </w:pPr>
                <w:r w:rsidRPr="0025549D">
                  <w:rPr>
                    <w:lang w:val="fr-FR"/>
                  </w:rPr>
                  <w:t>PA2846</w:t>
                </w:r>
              </w:p>
            </w:tc>
          </w:sdtContent>
        </w:sdt>
        <w:tc>
          <w:tcPr>
            <w:tcW w:w="964" w:type="dxa"/>
          </w:tcPr>
          <w:p w14:paraId="3C30DEEA" w14:textId="77777777" w:rsidR="00D6146B" w:rsidRPr="0025549D" w:rsidRDefault="00D6146B" w:rsidP="00761A18">
            <w:pPr>
              <w:pStyle w:val="ColophonText"/>
            </w:pPr>
          </w:p>
        </w:tc>
      </w:tr>
      <w:bookmarkStart w:id="0" w:name="RevisionHistoryDelete" w:colFirst="0" w:colLast="3"/>
      <w:tr w:rsidR="00C67B9D" w14:paraId="2EA4341C" w14:textId="77777777" w:rsidTr="0002587E">
        <w:tc>
          <w:tcPr>
            <w:tcW w:w="2154" w:type="dxa"/>
            <w:vMerge w:val="restart"/>
            <w:vAlign w:val="top"/>
          </w:tcPr>
          <w:p w14:paraId="10594939" w14:textId="77777777" w:rsidR="00D6146B" w:rsidRPr="0025549D" w:rsidRDefault="00000000" w:rsidP="0002587E">
            <w:pPr>
              <w:pStyle w:val="ColophonLabel"/>
            </w:pPr>
            <w:sdt>
              <w:sdtPr>
                <w:tag w:val="dlAuthor"/>
                <w:id w:val="1460486140"/>
                <w:placeholder>
                  <w:docPart w:val="D30BA23FB6E54A0C94DBF08F66E7894D"/>
                </w:placeholder>
                <w:dataBinding w:xpath="ns0:DataLabels[1]/ns0:dlAuthor[1]" w:storeItemID="{A8BEC98E-3B02-4B3A-9F15-B5C6B38BD9E6}"/>
                <w:text/>
              </w:sdtPr>
              <w:sdtContent>
                <w:r w:rsidR="00994B77">
                  <w:t>Author(s)</w:t>
                </w:r>
              </w:sdtContent>
            </w:sdt>
            <w:r w:rsidR="007D29EF" w:rsidRPr="0025549D">
              <w:rPr>
                <w:lang w:val="fr-FR"/>
              </w:rPr>
              <w:t>:</w:t>
            </w:r>
          </w:p>
        </w:tc>
        <w:sdt>
          <w:sdtPr>
            <w:tag w:val="Author"/>
            <w:id w:val="1189641"/>
            <w:placeholder>
              <w:docPart w:val="5C71424122634E72BF54650EF09510E0"/>
            </w:placeholder>
            <w:dataBinding w:xpath="ns0:TTCProperties[1]/ns0:Author[1]" w:storeItemID="{501CD96B-592A-4499-BE3B-8E5798D9A3DA}"/>
            <w:text/>
          </w:sdtPr>
          <w:sdtContent>
            <w:tc>
              <w:tcPr>
                <w:tcW w:w="7257" w:type="dxa"/>
                <w:gridSpan w:val="3"/>
                <w:vMerge w:val="restart"/>
                <w:vAlign w:val="top"/>
              </w:tcPr>
              <w:p w14:paraId="4C5ACC8C" w14:textId="77777777" w:rsidR="00D6146B" w:rsidRPr="0025549D" w:rsidRDefault="00994B77" w:rsidP="00761A18">
                <w:pPr>
                  <w:pStyle w:val="ColophonText"/>
                </w:pPr>
                <w:r>
                  <w:t xml:space="preserve">Sian John and Andrew Fielding </w:t>
                </w:r>
              </w:p>
            </w:tc>
          </w:sdtContent>
        </w:sdt>
        <w:tc>
          <w:tcPr>
            <w:tcW w:w="964" w:type="dxa"/>
          </w:tcPr>
          <w:p w14:paraId="52660394" w14:textId="77777777" w:rsidR="00D6146B" w:rsidRPr="0025549D" w:rsidRDefault="00D6146B" w:rsidP="00761A18">
            <w:pPr>
              <w:pStyle w:val="ColophonText"/>
            </w:pPr>
          </w:p>
        </w:tc>
      </w:tr>
      <w:tr w:rsidR="00C67B9D" w14:paraId="53D31B24" w14:textId="77777777" w:rsidTr="008A50A1">
        <w:tc>
          <w:tcPr>
            <w:tcW w:w="2154" w:type="dxa"/>
            <w:vMerge/>
          </w:tcPr>
          <w:p w14:paraId="6C6FECDD" w14:textId="77777777" w:rsidR="00D6146B" w:rsidRPr="0025549D" w:rsidRDefault="00D6146B" w:rsidP="00761A18">
            <w:pPr>
              <w:pStyle w:val="ColophonLabel"/>
            </w:pPr>
          </w:p>
        </w:tc>
        <w:tc>
          <w:tcPr>
            <w:tcW w:w="7257" w:type="dxa"/>
            <w:gridSpan w:val="3"/>
            <w:vMerge/>
          </w:tcPr>
          <w:p w14:paraId="1CDEBA32" w14:textId="77777777" w:rsidR="00D6146B" w:rsidRPr="0025549D" w:rsidRDefault="00D6146B" w:rsidP="00761A18">
            <w:pPr>
              <w:pStyle w:val="ColophonText"/>
            </w:pPr>
          </w:p>
        </w:tc>
        <w:tc>
          <w:tcPr>
            <w:tcW w:w="964" w:type="dxa"/>
          </w:tcPr>
          <w:p w14:paraId="2799D6D3" w14:textId="77777777" w:rsidR="00D6146B" w:rsidRPr="0025549D" w:rsidRDefault="00D6146B" w:rsidP="00761A18">
            <w:pPr>
              <w:pStyle w:val="ColophonText"/>
            </w:pPr>
          </w:p>
        </w:tc>
      </w:tr>
      <w:tr w:rsidR="00C67B9D" w14:paraId="61C36AAC" w14:textId="77777777" w:rsidTr="00A10B2A">
        <w:trPr>
          <w:trHeight w:val="567"/>
        </w:trPr>
        <w:tc>
          <w:tcPr>
            <w:tcW w:w="2154" w:type="dxa"/>
          </w:tcPr>
          <w:p w14:paraId="64C520A6" w14:textId="77777777" w:rsidR="00D6146B" w:rsidRPr="0025549D" w:rsidRDefault="00000000" w:rsidP="00761A18">
            <w:pPr>
              <w:pStyle w:val="ColophonLabel"/>
            </w:pPr>
            <w:sdt>
              <w:sdtPr>
                <w:tag w:val="dlDrafted"/>
                <w:id w:val="1282712165"/>
                <w:placeholder>
                  <w:docPart w:val="6F74606CEB6B408D87421171564D211C"/>
                </w:placeholder>
                <w:dataBinding w:xpath="ns0:DataLabels[1]/ns0:dlDrafted[1]" w:storeItemID="{A8BEC98E-3B02-4B3A-9F15-B5C6B38BD9E6}"/>
                <w:text/>
              </w:sdtPr>
              <w:sdtContent>
                <w:r w:rsidR="00994B77">
                  <w:t>Drafted by</w:t>
                </w:r>
              </w:sdtContent>
            </w:sdt>
            <w:r w:rsidR="007D29EF" w:rsidRPr="0025549D">
              <w:rPr>
                <w:lang w:val="fr-FR"/>
              </w:rPr>
              <w:t>:</w:t>
            </w:r>
          </w:p>
        </w:tc>
        <w:sdt>
          <w:sdtPr>
            <w:tag w:val="DraftedBy"/>
            <w:id w:val="2102833583"/>
            <w:placeholder>
              <w:docPart w:val="03B4627883B54DC190C3E28A2DF1D9F3"/>
            </w:placeholder>
            <w:dataBinding w:xpath="ns0:TTCProperties[1]/ns0:DraftedBy[1]" w:storeItemID="{501CD96B-592A-4499-BE3B-8E5798D9A3DA}"/>
            <w:text/>
          </w:sdtPr>
          <w:sdtContent>
            <w:tc>
              <w:tcPr>
                <w:tcW w:w="3515" w:type="dxa"/>
                <w:tcBorders>
                  <w:bottom w:val="single" w:sz="4" w:space="0" w:color="00577E" w:themeColor="text1"/>
                </w:tcBorders>
              </w:tcPr>
              <w:p w14:paraId="798261B5" w14:textId="77777777" w:rsidR="00D6146B" w:rsidRPr="0025549D" w:rsidRDefault="00994B77" w:rsidP="00937A3A">
                <w:pPr>
                  <w:pStyle w:val="ColophonText"/>
                </w:pPr>
                <w:r>
                  <w:t>Sian John and Andrew Fielding</w:t>
                </w:r>
              </w:p>
            </w:tc>
          </w:sdtContent>
        </w:sdt>
        <w:tc>
          <w:tcPr>
            <w:tcW w:w="3742" w:type="dxa"/>
            <w:gridSpan w:val="2"/>
          </w:tcPr>
          <w:p w14:paraId="19EB620E" w14:textId="77777777" w:rsidR="00D6146B" w:rsidRPr="0025549D" w:rsidRDefault="00D6146B" w:rsidP="00761A18">
            <w:pPr>
              <w:pStyle w:val="ColophonText"/>
            </w:pPr>
          </w:p>
        </w:tc>
        <w:tc>
          <w:tcPr>
            <w:tcW w:w="964" w:type="dxa"/>
          </w:tcPr>
          <w:p w14:paraId="761D6BF4" w14:textId="77777777" w:rsidR="00D6146B" w:rsidRPr="0025549D" w:rsidRDefault="00D6146B" w:rsidP="00761A18">
            <w:pPr>
              <w:pStyle w:val="ColophonText"/>
            </w:pPr>
          </w:p>
        </w:tc>
      </w:tr>
      <w:tr w:rsidR="00C67B9D" w14:paraId="4BEEC62B" w14:textId="77777777" w:rsidTr="00A10B2A">
        <w:trPr>
          <w:trHeight w:val="567"/>
        </w:trPr>
        <w:tc>
          <w:tcPr>
            <w:tcW w:w="2154" w:type="dxa"/>
          </w:tcPr>
          <w:p w14:paraId="20E02C37" w14:textId="77777777" w:rsidR="00D6146B" w:rsidRPr="0025549D" w:rsidRDefault="00000000" w:rsidP="00761A18">
            <w:pPr>
              <w:pStyle w:val="ColophonLabel"/>
            </w:pPr>
            <w:sdt>
              <w:sdtPr>
                <w:tag w:val="dlChecked"/>
                <w:id w:val="1498380433"/>
                <w:placeholder>
                  <w:docPart w:val="8E3BE58A41764E3EA38A06FAA6D508BC"/>
                </w:placeholder>
                <w:dataBinding w:xpath="ns0:DataLabels[1]/ns0:dlChecked[1]" w:storeItemID="{A8BEC98E-3B02-4B3A-9F15-B5C6B38BD9E6}"/>
                <w:text/>
              </w:sdtPr>
              <w:sdtContent>
                <w:r w:rsidR="00994B77">
                  <w:t>Checked by</w:t>
                </w:r>
              </w:sdtContent>
            </w:sdt>
            <w:r w:rsidR="007D29EF" w:rsidRPr="0025549D">
              <w:rPr>
                <w:lang w:val="fr-FR"/>
              </w:rPr>
              <w:t>:</w:t>
            </w:r>
          </w:p>
        </w:tc>
        <w:tc>
          <w:tcPr>
            <w:tcW w:w="3515" w:type="dxa"/>
            <w:tcBorders>
              <w:top w:val="single" w:sz="4" w:space="0" w:color="00577E" w:themeColor="text1"/>
              <w:bottom w:val="single" w:sz="4" w:space="0" w:color="00577E" w:themeColor="text1"/>
            </w:tcBorders>
          </w:tcPr>
          <w:p w14:paraId="530D0AC1" w14:textId="77777777" w:rsidR="00D6146B" w:rsidRPr="0025549D" w:rsidRDefault="007D29EF" w:rsidP="00761A18">
            <w:pPr>
              <w:pStyle w:val="ColophonText"/>
            </w:pPr>
            <w:r>
              <w:rPr>
                <w:lang w:val="fr-FR"/>
              </w:rPr>
              <w:t>Sian John</w:t>
            </w:r>
          </w:p>
        </w:tc>
        <w:tc>
          <w:tcPr>
            <w:tcW w:w="3742" w:type="dxa"/>
            <w:gridSpan w:val="2"/>
          </w:tcPr>
          <w:p w14:paraId="3662609C" w14:textId="77777777" w:rsidR="00D6146B" w:rsidRPr="0025549D" w:rsidRDefault="00D6146B" w:rsidP="00761A18">
            <w:pPr>
              <w:pStyle w:val="ColophonText"/>
            </w:pPr>
          </w:p>
        </w:tc>
        <w:tc>
          <w:tcPr>
            <w:tcW w:w="964" w:type="dxa"/>
          </w:tcPr>
          <w:p w14:paraId="772119FC" w14:textId="77777777" w:rsidR="00D6146B" w:rsidRPr="0025549D" w:rsidRDefault="00D6146B" w:rsidP="00761A18">
            <w:pPr>
              <w:pStyle w:val="ColophonText"/>
            </w:pPr>
          </w:p>
        </w:tc>
      </w:tr>
      <w:tr w:rsidR="00C67B9D" w14:paraId="06BA8533" w14:textId="77777777" w:rsidTr="00A10B2A">
        <w:trPr>
          <w:trHeight w:val="567"/>
        </w:trPr>
        <w:tc>
          <w:tcPr>
            <w:tcW w:w="2154" w:type="dxa"/>
          </w:tcPr>
          <w:p w14:paraId="22352F92" w14:textId="77777777" w:rsidR="00D6146B" w:rsidRPr="0025549D" w:rsidRDefault="00000000" w:rsidP="00761A18">
            <w:pPr>
              <w:pStyle w:val="ColophonLabel"/>
            </w:pPr>
            <w:sdt>
              <w:sdtPr>
                <w:tag w:val="dlDateInitials"/>
                <w:id w:val="1652939896"/>
                <w:placeholder>
                  <w:docPart w:val="3F065A140C164D62AFFF989635FAC8EC"/>
                </w:placeholder>
                <w:dataBinding w:xpath="ns0:DataLabels[1]/ns0:dlDateInitials[1]" w:storeItemID="{A8BEC98E-3B02-4B3A-9F15-B5C6B38BD9E6}"/>
                <w:text/>
              </w:sdtPr>
              <w:sdtContent>
                <w:r w:rsidR="007D29EF" w:rsidRPr="0025549D">
                  <w:rPr>
                    <w:lang w:val="fr-FR"/>
                  </w:rPr>
                  <w:t>Date</w:t>
                </w:r>
              </w:sdtContent>
            </w:sdt>
            <w:r w:rsidR="007D29EF" w:rsidRPr="0025549D">
              <w:rPr>
                <w:lang w:val="fr-FR"/>
              </w:rPr>
              <w:t>:</w:t>
            </w:r>
          </w:p>
        </w:tc>
        <w:tc>
          <w:tcPr>
            <w:tcW w:w="3515" w:type="dxa"/>
            <w:tcBorders>
              <w:top w:val="single" w:sz="4" w:space="0" w:color="00577E" w:themeColor="text1"/>
              <w:bottom w:val="single" w:sz="4" w:space="0" w:color="00577E" w:themeColor="text1"/>
            </w:tcBorders>
          </w:tcPr>
          <w:p w14:paraId="6D6EC69C" w14:textId="77777777" w:rsidR="00D6146B" w:rsidRPr="0025549D" w:rsidRDefault="007D29EF" w:rsidP="00761A18">
            <w:pPr>
              <w:pStyle w:val="ColophonText"/>
            </w:pPr>
            <w:r>
              <w:rPr>
                <w:lang w:val="fr-FR"/>
              </w:rPr>
              <w:t>04/05/2022</w:t>
            </w:r>
          </w:p>
        </w:tc>
        <w:tc>
          <w:tcPr>
            <w:tcW w:w="3742" w:type="dxa"/>
            <w:gridSpan w:val="2"/>
          </w:tcPr>
          <w:p w14:paraId="4DC62EF4" w14:textId="77777777" w:rsidR="00D6146B" w:rsidRPr="0025549D" w:rsidRDefault="00D6146B" w:rsidP="00761A18">
            <w:pPr>
              <w:pStyle w:val="ColophonText"/>
            </w:pPr>
          </w:p>
        </w:tc>
        <w:tc>
          <w:tcPr>
            <w:tcW w:w="964" w:type="dxa"/>
          </w:tcPr>
          <w:p w14:paraId="47043037" w14:textId="77777777" w:rsidR="00D6146B" w:rsidRPr="0025549D" w:rsidRDefault="00D6146B" w:rsidP="00761A18">
            <w:pPr>
              <w:pStyle w:val="ColophonText"/>
            </w:pPr>
          </w:p>
        </w:tc>
      </w:tr>
      <w:tr w:rsidR="00C67B9D" w14:paraId="508AC4B1" w14:textId="77777777" w:rsidTr="00A10B2A">
        <w:trPr>
          <w:trHeight w:val="567"/>
        </w:trPr>
        <w:tc>
          <w:tcPr>
            <w:tcW w:w="2154" w:type="dxa"/>
          </w:tcPr>
          <w:p w14:paraId="3C94B97D" w14:textId="77777777" w:rsidR="00D6146B" w:rsidRPr="0025549D" w:rsidRDefault="00000000" w:rsidP="00761A18">
            <w:pPr>
              <w:pStyle w:val="ColophonLabel"/>
            </w:pPr>
            <w:sdt>
              <w:sdtPr>
                <w:tag w:val="dlApproved"/>
                <w:id w:val="694283700"/>
                <w:placeholder>
                  <w:docPart w:val="FE73EE1D51804704851C500253D5ECF1"/>
                </w:placeholder>
                <w:dataBinding w:xpath="ns0:DataLabels[1]/ns0:dlApproved[1]" w:storeItemID="{A8BEC98E-3B02-4B3A-9F15-B5C6B38BD9E6}"/>
                <w:text/>
              </w:sdtPr>
              <w:sdtContent>
                <w:r w:rsidR="00994B77">
                  <w:t>Approved by</w:t>
                </w:r>
              </w:sdtContent>
            </w:sdt>
            <w:r w:rsidR="007D29EF" w:rsidRPr="0025549D">
              <w:rPr>
                <w:lang w:val="fr-FR"/>
              </w:rPr>
              <w:t>:</w:t>
            </w:r>
          </w:p>
        </w:tc>
        <w:tc>
          <w:tcPr>
            <w:tcW w:w="3515" w:type="dxa"/>
            <w:tcBorders>
              <w:top w:val="single" w:sz="4" w:space="0" w:color="00577E" w:themeColor="text1"/>
              <w:bottom w:val="single" w:sz="4" w:space="0" w:color="00577E" w:themeColor="text1"/>
            </w:tcBorders>
          </w:tcPr>
          <w:p w14:paraId="309CC096" w14:textId="77777777" w:rsidR="00D6146B" w:rsidRPr="0025549D" w:rsidRDefault="007D29EF" w:rsidP="00761A18">
            <w:pPr>
              <w:pStyle w:val="ColophonText"/>
            </w:pPr>
            <w:r>
              <w:rPr>
                <w:lang w:val="fr-FR"/>
              </w:rPr>
              <w:t>Gregory Barbara</w:t>
            </w:r>
          </w:p>
        </w:tc>
        <w:tc>
          <w:tcPr>
            <w:tcW w:w="3742" w:type="dxa"/>
            <w:gridSpan w:val="2"/>
          </w:tcPr>
          <w:p w14:paraId="0894FB9C" w14:textId="77777777" w:rsidR="00D6146B" w:rsidRPr="0025549D" w:rsidRDefault="00D6146B" w:rsidP="00761A18">
            <w:pPr>
              <w:pStyle w:val="ColophonText"/>
            </w:pPr>
          </w:p>
        </w:tc>
        <w:tc>
          <w:tcPr>
            <w:tcW w:w="964" w:type="dxa"/>
          </w:tcPr>
          <w:p w14:paraId="56853D3A" w14:textId="77777777" w:rsidR="00D6146B" w:rsidRPr="0025549D" w:rsidRDefault="00D6146B" w:rsidP="00761A18">
            <w:pPr>
              <w:pStyle w:val="ColophonText"/>
            </w:pPr>
          </w:p>
        </w:tc>
      </w:tr>
      <w:tr w:rsidR="00C67B9D" w14:paraId="030294A6" w14:textId="77777777" w:rsidTr="00A10B2A">
        <w:trPr>
          <w:trHeight w:val="567"/>
        </w:trPr>
        <w:tc>
          <w:tcPr>
            <w:tcW w:w="2154" w:type="dxa"/>
          </w:tcPr>
          <w:p w14:paraId="76A8A658" w14:textId="77777777" w:rsidR="00D6146B" w:rsidRPr="0025549D" w:rsidRDefault="00000000" w:rsidP="00761A18">
            <w:pPr>
              <w:pStyle w:val="ColophonLabel"/>
            </w:pPr>
            <w:sdt>
              <w:sdtPr>
                <w:tag w:val="dlDateInitials"/>
                <w:id w:val="573264325"/>
                <w:placeholder>
                  <w:docPart w:val="B0C808E18BF24F2796A391F7B38E14FB"/>
                </w:placeholder>
                <w:dataBinding w:xpath="ns0:DataLabels[1]/ns0:dlDateInitials[1]" w:storeItemID="{A8BEC98E-3B02-4B3A-9F15-B5C6B38BD9E6}"/>
                <w:text/>
              </w:sdtPr>
              <w:sdtContent>
                <w:r w:rsidR="007D29EF" w:rsidRPr="0025549D">
                  <w:rPr>
                    <w:lang w:val="fr-FR"/>
                  </w:rPr>
                  <w:t>Date</w:t>
                </w:r>
              </w:sdtContent>
            </w:sdt>
            <w:r w:rsidR="007D29EF" w:rsidRPr="0025549D">
              <w:rPr>
                <w:lang w:val="fr-FR"/>
              </w:rPr>
              <w:t>:</w:t>
            </w:r>
          </w:p>
        </w:tc>
        <w:tc>
          <w:tcPr>
            <w:tcW w:w="3515" w:type="dxa"/>
            <w:tcBorders>
              <w:top w:val="single" w:sz="4" w:space="0" w:color="00577E" w:themeColor="text1"/>
              <w:bottom w:val="single" w:sz="4" w:space="0" w:color="00577E" w:themeColor="text1"/>
            </w:tcBorders>
          </w:tcPr>
          <w:p w14:paraId="3F027B53" w14:textId="77777777" w:rsidR="00D6146B" w:rsidRPr="0025549D" w:rsidRDefault="00D6146B" w:rsidP="00761A18">
            <w:pPr>
              <w:pStyle w:val="ColophonText"/>
            </w:pPr>
          </w:p>
        </w:tc>
        <w:tc>
          <w:tcPr>
            <w:tcW w:w="3742" w:type="dxa"/>
            <w:gridSpan w:val="2"/>
          </w:tcPr>
          <w:p w14:paraId="5D41F4A5" w14:textId="77777777" w:rsidR="00D6146B" w:rsidRPr="0025549D" w:rsidRDefault="00D6146B" w:rsidP="00761A18">
            <w:pPr>
              <w:pStyle w:val="ColophonText"/>
            </w:pPr>
          </w:p>
        </w:tc>
        <w:tc>
          <w:tcPr>
            <w:tcW w:w="964" w:type="dxa"/>
          </w:tcPr>
          <w:p w14:paraId="46534172" w14:textId="77777777" w:rsidR="00D6146B" w:rsidRPr="0025549D" w:rsidRDefault="00D6146B" w:rsidP="00761A18">
            <w:pPr>
              <w:pStyle w:val="ColophonText"/>
            </w:pPr>
          </w:p>
        </w:tc>
      </w:tr>
      <w:bookmarkEnd w:id="0"/>
      <w:tr w:rsidR="00C67B9D" w14:paraId="4613CB49" w14:textId="77777777" w:rsidTr="00761A18">
        <w:trPr>
          <w:trHeight w:val="454"/>
        </w:trPr>
        <w:tc>
          <w:tcPr>
            <w:tcW w:w="2154" w:type="dxa"/>
          </w:tcPr>
          <w:p w14:paraId="150D5CCE" w14:textId="77777777" w:rsidR="00D6146B" w:rsidRPr="0025549D" w:rsidRDefault="00D6146B" w:rsidP="00761A18">
            <w:pPr>
              <w:pStyle w:val="ColophonLabel"/>
            </w:pPr>
          </w:p>
        </w:tc>
        <w:tc>
          <w:tcPr>
            <w:tcW w:w="4876" w:type="dxa"/>
            <w:gridSpan w:val="2"/>
          </w:tcPr>
          <w:p w14:paraId="3CADFCAB" w14:textId="77777777" w:rsidR="00D6146B" w:rsidRPr="0025549D" w:rsidRDefault="00D6146B" w:rsidP="00761A18">
            <w:pPr>
              <w:pStyle w:val="ColophonText"/>
            </w:pPr>
          </w:p>
        </w:tc>
        <w:tc>
          <w:tcPr>
            <w:tcW w:w="2381" w:type="dxa"/>
          </w:tcPr>
          <w:p w14:paraId="79C2EE94" w14:textId="77777777" w:rsidR="00D6146B" w:rsidRPr="0025549D" w:rsidRDefault="00D6146B" w:rsidP="00761A18">
            <w:pPr>
              <w:pStyle w:val="ColophonText"/>
            </w:pPr>
          </w:p>
        </w:tc>
        <w:tc>
          <w:tcPr>
            <w:tcW w:w="964" w:type="dxa"/>
          </w:tcPr>
          <w:p w14:paraId="4647A863" w14:textId="77777777" w:rsidR="00D6146B" w:rsidRPr="0025549D" w:rsidRDefault="00D6146B" w:rsidP="00761A18">
            <w:pPr>
              <w:pStyle w:val="ColophonText"/>
            </w:pPr>
          </w:p>
        </w:tc>
      </w:tr>
      <w:tr w:rsidR="00C67B9D" w14:paraId="3331CCD8" w14:textId="77777777" w:rsidTr="00761A18">
        <w:trPr>
          <w:trHeight w:val="1020"/>
        </w:trPr>
        <w:tc>
          <w:tcPr>
            <w:tcW w:w="2154" w:type="dxa"/>
            <w:vAlign w:val="bottom"/>
          </w:tcPr>
          <w:tbl>
            <w:tblPr>
              <w:tblStyle w:val="RHDHVTable"/>
              <w:tblW w:w="0" w:type="auto"/>
              <w:tblLook w:val="04A0" w:firstRow="1" w:lastRow="0" w:firstColumn="1" w:lastColumn="0" w:noHBand="0" w:noVBand="1"/>
            </w:tblPr>
            <w:tblGrid>
              <w:gridCol w:w="2139"/>
            </w:tblGrid>
            <w:tr w:rsidR="00C67B9D" w14:paraId="12387F31" w14:textId="77777777" w:rsidTr="00C67B9D">
              <w:trPr>
                <w:cnfStyle w:val="100000000000" w:firstRow="1" w:lastRow="0" w:firstColumn="0" w:lastColumn="0" w:oddVBand="0" w:evenVBand="0" w:oddHBand="0" w:evenHBand="0" w:firstRowFirstColumn="0" w:firstRowLastColumn="0" w:lastRowFirstColumn="0" w:lastRowLastColumn="0"/>
              </w:trPr>
              <w:sdt>
                <w:sdtPr>
                  <w:tag w:val="dlClassification"/>
                  <w:id w:val="418660"/>
                  <w:placeholder>
                    <w:docPart w:val="6A716B2B86314955A9528D835A493013"/>
                  </w:placeholder>
                  <w:dataBinding w:xpath="ns0:DataLabels[1]/ns0:dlClassification[1]" w:storeItemID="{A8BEC98E-3B02-4B3A-9F15-B5C6B38BD9E6}"/>
                  <w:text/>
                </w:sdtPr>
                <w:sdtContent>
                  <w:tc>
                    <w:tcPr>
                      <w:tcW w:w="2139" w:type="dxa"/>
                    </w:tcPr>
                    <w:p w14:paraId="006A89E3" w14:textId="77777777" w:rsidR="00D6146B" w:rsidRPr="0025549D" w:rsidRDefault="007D29EF" w:rsidP="00761A18">
                      <w:pPr>
                        <w:pStyle w:val="TableHeading"/>
                      </w:pPr>
                      <w:r w:rsidRPr="0025549D">
                        <w:rPr>
                          <w:b/>
                          <w:bCs/>
                          <w:lang w:val="fr-FR"/>
                        </w:rPr>
                        <w:t>Classification</w:t>
                      </w:r>
                    </w:p>
                  </w:tc>
                </w:sdtContent>
              </w:sdt>
            </w:tr>
            <w:tr w:rsidR="00C67B9D" w14:paraId="317C0752" w14:textId="77777777" w:rsidTr="00C67B9D">
              <w:sdt>
                <w:sdtPr>
                  <w:tag w:val="Classification"/>
                  <w:id w:val="418664"/>
                  <w:placeholder>
                    <w:docPart w:val="97A33813AD6F41ECBDC8995CA2069A95"/>
                  </w:placeholder>
                  <w:dataBinding w:xpath="ns0:TTCProperties[1]/ns0:Classification[1]" w:storeItemID="{501CD96B-592A-4499-BE3B-8E5798D9A3DA}"/>
                  <w:text/>
                </w:sdtPr>
                <w:sdtContent>
                  <w:tc>
                    <w:tcPr>
                      <w:tcW w:w="2139" w:type="dxa"/>
                    </w:tcPr>
                    <w:p w14:paraId="1C743759" w14:textId="77777777" w:rsidR="00D6146B" w:rsidRPr="0025549D" w:rsidRDefault="00994B77" w:rsidP="00761A18">
                      <w:pPr>
                        <w:pStyle w:val="TableText"/>
                      </w:pPr>
                      <w:r>
                        <w:t>DRAFT</w:t>
                      </w:r>
                    </w:p>
                  </w:tc>
                </w:sdtContent>
              </w:sdt>
            </w:tr>
          </w:tbl>
          <w:p w14:paraId="7E319689" w14:textId="77777777" w:rsidR="00D6146B" w:rsidRPr="0025549D" w:rsidRDefault="00D6146B" w:rsidP="00761A18"/>
        </w:tc>
        <w:tc>
          <w:tcPr>
            <w:tcW w:w="4876" w:type="dxa"/>
            <w:gridSpan w:val="2"/>
          </w:tcPr>
          <w:p w14:paraId="4F6901BD" w14:textId="77777777" w:rsidR="00D6146B" w:rsidRPr="0025549D" w:rsidRDefault="00D6146B" w:rsidP="00761A18">
            <w:pPr>
              <w:pStyle w:val="ColophonText"/>
            </w:pPr>
          </w:p>
        </w:tc>
        <w:tc>
          <w:tcPr>
            <w:tcW w:w="2381" w:type="dxa"/>
          </w:tcPr>
          <w:p w14:paraId="0A748A8D" w14:textId="77777777" w:rsidR="00D6146B" w:rsidRPr="0025549D" w:rsidRDefault="00D6146B" w:rsidP="00761A18">
            <w:pPr>
              <w:pStyle w:val="ColophonText"/>
            </w:pPr>
          </w:p>
        </w:tc>
        <w:tc>
          <w:tcPr>
            <w:tcW w:w="964" w:type="dxa"/>
          </w:tcPr>
          <w:p w14:paraId="33F4035D" w14:textId="77777777" w:rsidR="00D6146B" w:rsidRPr="0025549D" w:rsidRDefault="00D6146B" w:rsidP="00761A18">
            <w:pPr>
              <w:pStyle w:val="ColophonText"/>
            </w:pPr>
          </w:p>
        </w:tc>
      </w:tr>
    </w:tbl>
    <w:sdt>
      <w:sdtPr>
        <w:tag w:val="dlDisclaimer"/>
        <w:id w:val="418668"/>
        <w:placeholder>
          <w:docPart w:val="CFA4A6BEF2494461A2224E2C4D5E4CEB"/>
        </w:placeholder>
        <w:dataBinding w:xpath="ns0:DataLabels[1]/ns0:dlDisclaimer[1]" w:storeItemID="{A8BEC98E-3B02-4B3A-9F15-B5C6B38BD9E6}"/>
        <w:text/>
      </w:sdtPr>
      <w:sdtContent>
        <w:p w14:paraId="188C4DF1" w14:textId="77777777" w:rsidR="00D6146B" w:rsidRPr="0025549D" w:rsidRDefault="007D29EF" w:rsidP="00D6146B">
          <w:pPr>
            <w:pStyle w:val="DisclaimerHeading"/>
            <w:framePr w:h="1417" w:vSpace="0" w:wrap="notBeside"/>
          </w:pPr>
          <w:r w:rsidRPr="0025549D">
            <w:rPr>
              <w:bCs/>
              <w:lang w:val="fr-FR"/>
            </w:rPr>
            <w:tab/>
          </w:r>
        </w:p>
      </w:sdtContent>
    </w:sdt>
    <w:sdt>
      <w:sdtPr>
        <w:alias w:val="Use the document settings form to edit this value"/>
        <w:tag w:val="Disclaimer"/>
        <w:id w:val="418672"/>
        <w:lock w:val="sdtContentLocked"/>
        <w:placeholder>
          <w:docPart w:val="6C885A3BACD44A308E2FA95DF57D11BD"/>
        </w:placeholder>
        <w:dataBinding w:xpath="ns0:TTCProperties[1]/ns0:Disclaimer[1]" w:storeItemID="{501CD96B-592A-4499-BE3B-8E5798D9A3DA}"/>
        <w:text w:multiLine="1"/>
      </w:sdtPr>
      <w:sdtContent>
        <w:p w14:paraId="5996D75D" w14:textId="77777777" w:rsidR="00D6146B" w:rsidRPr="0025549D" w:rsidRDefault="00994B77" w:rsidP="00D6146B">
          <w:pPr>
            <w:pStyle w:val="DisclaimerText"/>
            <w:framePr w:h="1417" w:vSpace="0" w:wrap="notBeside"/>
          </w:pPr>
          <w:r>
            <w:t>Unless otherwise agreed with the Client, no part of this document may be reproduced or made public or used for any purpose other than that for which the document was produced. Haskoning Australia PTY Ltd. accepts no responsibility or liability whatsoever for this document other than towards the Client.</w:t>
          </w:r>
          <w:r>
            <w:br/>
          </w:r>
          <w:r>
            <w:br/>
            <w:t>Please note: this document contains personal data of employees of Haskoning Australia PTY Ltd.. Before publication or any other way of disclosing, consent needs to be obtained or this document needs to be anonymised, unless anonymisation of this document is prohibited by legislation.</w:t>
          </w:r>
        </w:p>
      </w:sdtContent>
    </w:sdt>
    <w:p w14:paraId="12F3F7AA" w14:textId="77777777" w:rsidR="00E635C4" w:rsidRDefault="00E635C4" w:rsidP="00E635C4">
      <w:pPr>
        <w:jc w:val="center"/>
        <w:rPr>
          <w:lang w:val="fr-FR"/>
        </w:rPr>
      </w:pPr>
      <w:r>
        <w:rPr>
          <w:lang w:val="fr-FR"/>
        </w:rPr>
        <w:lastRenderedPageBreak/>
        <w:t>© Secrétariat du Programme régional océanien de l'environnement (PROE)</w:t>
      </w:r>
    </w:p>
    <w:p w14:paraId="0AD0E933" w14:textId="3470E89C" w:rsidR="00D6146B" w:rsidRPr="0025549D" w:rsidRDefault="00E635C4" w:rsidP="00E635C4">
      <w:pPr>
        <w:jc w:val="center"/>
      </w:pPr>
      <w:r>
        <w:rPr>
          <w:lang w:val="fr-FR"/>
        </w:rPr>
        <w:t>2022.</w:t>
      </w:r>
    </w:p>
    <w:p w14:paraId="1D3E91E7" w14:textId="77777777" w:rsidR="00E635C4" w:rsidRDefault="00E635C4" w:rsidP="00E635C4">
      <w:pPr>
        <w:jc w:val="center"/>
        <w:rPr>
          <w:rFonts w:cstheme="minorHAnsi"/>
          <w:b/>
          <w:bCs/>
          <w:lang w:val="fr-FR"/>
        </w:rPr>
      </w:pPr>
    </w:p>
    <w:p w14:paraId="44C25E96" w14:textId="77777777" w:rsidR="00E635C4" w:rsidRPr="00994B77" w:rsidRDefault="00E635C4" w:rsidP="00E635C4">
      <w:pPr>
        <w:jc w:val="center"/>
        <w:rPr>
          <w:lang w:val="fr-FR"/>
        </w:rPr>
      </w:pPr>
      <w:r>
        <w:rPr>
          <w:lang w:val="fr-FR"/>
        </w:rPr>
        <w:t>La reproduction de cette publication à des fins éducatives et non commerciales est autorisée avec l'autorisation préalable et écrite du détenteur du droit d'auteur, et à condition que la source soit dûment citée. La reproduction de cette publication aux fins de revente, ou de toute autre fin commerciale, est interdite sans l'autorisation préalable et écrite du détenteur du droit d'auteur.</w:t>
      </w:r>
    </w:p>
    <w:p w14:paraId="5BD4C871" w14:textId="77777777" w:rsidR="00E635C4" w:rsidRDefault="00E635C4" w:rsidP="005E2ECD">
      <w:pPr>
        <w:rPr>
          <w:rFonts w:cstheme="minorHAnsi"/>
          <w:b/>
          <w:bCs/>
          <w:lang w:val="fr-FR"/>
        </w:rPr>
      </w:pPr>
    </w:p>
    <w:p w14:paraId="6BBCFF6E" w14:textId="77777777" w:rsidR="00E0339B" w:rsidRDefault="00E0339B" w:rsidP="005E2ECD">
      <w:pPr>
        <w:rPr>
          <w:rFonts w:cstheme="minorHAnsi"/>
          <w:b/>
          <w:bCs/>
          <w:lang w:val="fr-FR"/>
        </w:rPr>
      </w:pPr>
    </w:p>
    <w:p w14:paraId="0B8EF7E9" w14:textId="04701B52" w:rsidR="00FD7A84" w:rsidRPr="00994B77" w:rsidRDefault="007D29EF" w:rsidP="00E635C4">
      <w:pPr>
        <w:jc w:val="center"/>
        <w:rPr>
          <w:rFonts w:asciiTheme="minorHAnsi" w:hAnsiTheme="minorHAnsi" w:cstheme="minorHAnsi"/>
          <w:b/>
          <w:lang w:val="fr-FR"/>
        </w:rPr>
      </w:pPr>
      <w:r>
        <w:rPr>
          <w:rFonts w:cstheme="minorHAnsi"/>
          <w:b/>
          <w:bCs/>
          <w:lang w:val="fr-FR"/>
        </w:rPr>
        <w:t xml:space="preserve">Bibliothèque du PROE </w:t>
      </w:r>
      <w:r w:rsidR="00197506">
        <w:rPr>
          <w:rFonts w:cstheme="minorHAnsi"/>
          <w:b/>
          <w:bCs/>
          <w:lang w:val="fr-FR"/>
        </w:rPr>
        <w:t>—</w:t>
      </w:r>
      <w:r>
        <w:rPr>
          <w:rFonts w:cstheme="minorHAnsi"/>
          <w:b/>
          <w:bCs/>
          <w:lang w:val="fr-FR"/>
        </w:rPr>
        <w:t xml:space="preserve"> Catalogage des données de publication</w:t>
      </w:r>
    </w:p>
    <w:p w14:paraId="06C969D5" w14:textId="77777777" w:rsidR="00FD7A84" w:rsidRPr="00994B77" w:rsidRDefault="00FD7A84" w:rsidP="00E635C4">
      <w:pPr>
        <w:jc w:val="center"/>
        <w:rPr>
          <w:rFonts w:asciiTheme="minorHAnsi" w:hAnsiTheme="minorHAnsi" w:cstheme="minorHAnsi"/>
          <w:lang w:val="fr-FR"/>
        </w:rPr>
      </w:pPr>
    </w:p>
    <w:p w14:paraId="77EDCF17" w14:textId="6A9876D2" w:rsidR="00FD7A84" w:rsidRPr="00994B77" w:rsidRDefault="007D29EF" w:rsidP="00E635C4">
      <w:pPr>
        <w:jc w:val="center"/>
        <w:rPr>
          <w:rFonts w:asciiTheme="minorHAnsi" w:hAnsiTheme="minorHAnsi" w:cstheme="minorHAnsi"/>
          <w:lang w:val="fr-FR"/>
        </w:rPr>
      </w:pPr>
      <w:r>
        <w:rPr>
          <w:rFonts w:asciiTheme="minorHAnsi" w:hAnsiTheme="minorHAnsi" w:cstheme="minorHAnsi"/>
          <w:lang w:val="fr-FR"/>
        </w:rPr>
        <w:t>Bonnes pratiques en matière d'études d'impact environnemental</w:t>
      </w:r>
    </w:p>
    <w:p w14:paraId="65551C6C" w14:textId="77777777" w:rsidR="00D032CE" w:rsidRDefault="007D29EF" w:rsidP="00E635C4">
      <w:pPr>
        <w:jc w:val="center"/>
        <w:rPr>
          <w:rFonts w:asciiTheme="minorHAnsi" w:hAnsiTheme="minorHAnsi" w:cstheme="minorHAnsi"/>
          <w:lang w:val="fr-FR"/>
        </w:rPr>
      </w:pPr>
      <w:r>
        <w:rPr>
          <w:rFonts w:asciiTheme="minorHAnsi" w:hAnsiTheme="minorHAnsi" w:cstheme="minorHAnsi"/>
          <w:lang w:val="fr-FR"/>
        </w:rPr>
        <w:t xml:space="preserve">pour l'ingénierie côtière dans le Pacifique. </w:t>
      </w:r>
    </w:p>
    <w:p w14:paraId="0F0D255F" w14:textId="3BD6EC4C" w:rsidR="00FD7A84" w:rsidRPr="00994B77" w:rsidRDefault="007D29EF" w:rsidP="00D032CE">
      <w:pPr>
        <w:jc w:val="center"/>
        <w:rPr>
          <w:rFonts w:asciiTheme="minorHAnsi" w:hAnsiTheme="minorHAnsi" w:cstheme="minorHAnsi"/>
          <w:lang w:val="es-ES"/>
        </w:rPr>
      </w:pPr>
      <w:r w:rsidRPr="00994B77">
        <w:rPr>
          <w:rFonts w:asciiTheme="minorHAnsi" w:hAnsiTheme="minorHAnsi" w:cstheme="minorHAnsi"/>
          <w:lang w:val="es-ES"/>
        </w:rPr>
        <w:t>Apia, Samoa</w:t>
      </w:r>
      <w:r w:rsidR="00197506">
        <w:rPr>
          <w:rFonts w:asciiTheme="minorHAnsi" w:hAnsiTheme="minorHAnsi" w:cstheme="minorHAnsi"/>
          <w:lang w:val="es-ES"/>
        </w:rPr>
        <w:t> </w:t>
      </w:r>
      <w:r w:rsidRPr="00994B77">
        <w:rPr>
          <w:rFonts w:asciiTheme="minorHAnsi" w:hAnsiTheme="minorHAnsi" w:cstheme="minorHAnsi"/>
          <w:lang w:val="es-ES"/>
        </w:rPr>
        <w:t>:</w:t>
      </w:r>
      <w:r w:rsidR="00D032CE">
        <w:rPr>
          <w:rFonts w:asciiTheme="minorHAnsi" w:hAnsiTheme="minorHAnsi" w:cstheme="minorHAnsi"/>
          <w:lang w:val="es-ES"/>
        </w:rPr>
        <w:t xml:space="preserve"> </w:t>
      </w:r>
      <w:r w:rsidRPr="00994B77">
        <w:rPr>
          <w:rFonts w:asciiTheme="minorHAnsi" w:hAnsiTheme="minorHAnsi" w:cstheme="minorHAnsi"/>
          <w:lang w:val="es-ES"/>
        </w:rPr>
        <w:t>PROE, 2022.</w:t>
      </w:r>
    </w:p>
    <w:p w14:paraId="065F62B7" w14:textId="4496409A" w:rsidR="00FD7A84" w:rsidRPr="00994B77" w:rsidRDefault="007D29EF" w:rsidP="00E635C4">
      <w:pPr>
        <w:jc w:val="center"/>
        <w:rPr>
          <w:rFonts w:asciiTheme="minorHAnsi" w:hAnsiTheme="minorHAnsi" w:cstheme="minorHAnsi"/>
          <w:lang w:val="es-ES"/>
        </w:rPr>
      </w:pPr>
      <w:r w:rsidRPr="00994B77">
        <w:rPr>
          <w:rFonts w:asciiTheme="minorHAnsi" w:hAnsiTheme="minorHAnsi" w:cstheme="minorHAnsi"/>
          <w:lang w:val="es-ES"/>
        </w:rPr>
        <w:t>76 p. 29</w:t>
      </w:r>
      <w:r w:rsidR="009E235A">
        <w:rPr>
          <w:rFonts w:asciiTheme="minorHAnsi" w:hAnsiTheme="minorHAnsi" w:cstheme="minorHAnsi"/>
          <w:lang w:val="es-ES"/>
        </w:rPr>
        <w:t> </w:t>
      </w:r>
      <w:r w:rsidRPr="00994B77">
        <w:rPr>
          <w:rFonts w:asciiTheme="minorHAnsi" w:hAnsiTheme="minorHAnsi" w:cstheme="minorHAnsi"/>
          <w:lang w:val="es-ES"/>
        </w:rPr>
        <w:t>cm.</w:t>
      </w:r>
    </w:p>
    <w:p w14:paraId="145AB89C" w14:textId="77777777" w:rsidR="00FD7A84" w:rsidRPr="00994B77" w:rsidRDefault="00FD7A84" w:rsidP="00E635C4">
      <w:pPr>
        <w:jc w:val="center"/>
        <w:rPr>
          <w:rFonts w:asciiTheme="minorHAnsi" w:hAnsiTheme="minorHAnsi" w:cstheme="minorHAnsi"/>
          <w:lang w:val="es-ES"/>
        </w:rPr>
      </w:pPr>
    </w:p>
    <w:p w14:paraId="77690000" w14:textId="533932F4" w:rsidR="00FD7A84" w:rsidRPr="00994B77" w:rsidRDefault="007D29EF" w:rsidP="00E635C4">
      <w:pPr>
        <w:jc w:val="center"/>
        <w:rPr>
          <w:rFonts w:asciiTheme="minorHAnsi" w:hAnsiTheme="minorHAnsi" w:cstheme="minorHAnsi"/>
          <w:lang w:val="fr-FR"/>
        </w:rPr>
      </w:pPr>
      <w:r>
        <w:rPr>
          <w:rFonts w:asciiTheme="minorHAnsi" w:hAnsiTheme="minorHAnsi" w:cstheme="minorHAnsi"/>
          <w:lang w:val="fr-FR"/>
        </w:rPr>
        <w:t>ISBN</w:t>
      </w:r>
      <w:r w:rsidR="00D01B61">
        <w:rPr>
          <w:rFonts w:asciiTheme="minorHAnsi" w:hAnsiTheme="minorHAnsi" w:cstheme="minorHAnsi"/>
          <w:lang w:val="fr-FR"/>
        </w:rPr>
        <w:t> :</w:t>
      </w:r>
      <w:r>
        <w:rPr>
          <w:rFonts w:asciiTheme="minorHAnsi" w:hAnsiTheme="minorHAnsi" w:cstheme="minorHAnsi"/>
          <w:lang w:val="fr-FR"/>
        </w:rPr>
        <w:t xml:space="preserve"> </w:t>
      </w:r>
      <w:r w:rsidR="00A441DC" w:rsidRPr="00A441DC">
        <w:rPr>
          <w:rFonts w:asciiTheme="minorHAnsi" w:hAnsiTheme="minorHAnsi" w:cstheme="minorHAnsi"/>
        </w:rPr>
        <w:t xml:space="preserve">978-982-04-1209-5 </w:t>
      </w:r>
      <w:r>
        <w:rPr>
          <w:rFonts w:asciiTheme="minorHAnsi" w:hAnsiTheme="minorHAnsi" w:cstheme="minorHAnsi"/>
          <w:lang w:val="fr-FR"/>
        </w:rPr>
        <w:t>(version papier)</w:t>
      </w:r>
    </w:p>
    <w:p w14:paraId="1231FD35" w14:textId="5464A0C4" w:rsidR="00FD7A84" w:rsidRPr="00994B77" w:rsidRDefault="00A441DC" w:rsidP="00E635C4">
      <w:pPr>
        <w:jc w:val="center"/>
        <w:rPr>
          <w:rFonts w:asciiTheme="minorHAnsi" w:hAnsiTheme="minorHAnsi" w:cstheme="minorHAnsi"/>
          <w:lang w:val="fr-FR"/>
        </w:rPr>
      </w:pPr>
      <w:r w:rsidRPr="00A441DC">
        <w:rPr>
          <w:rFonts w:asciiTheme="minorHAnsi" w:hAnsiTheme="minorHAnsi" w:cstheme="minorHAnsi"/>
        </w:rPr>
        <w:t>978-982-04-1210-1</w:t>
      </w:r>
      <w:r w:rsidR="007D29EF">
        <w:rPr>
          <w:rFonts w:asciiTheme="minorHAnsi" w:hAnsiTheme="minorHAnsi" w:cstheme="minorHAnsi"/>
          <w:lang w:val="fr-FR"/>
        </w:rPr>
        <w:t xml:space="preserve"> (</w:t>
      </w:r>
      <w:r w:rsidR="0005059E">
        <w:rPr>
          <w:rFonts w:asciiTheme="minorHAnsi" w:hAnsiTheme="minorHAnsi" w:cstheme="minorHAnsi"/>
          <w:lang w:val="fr-FR"/>
        </w:rPr>
        <w:t>livre électronique</w:t>
      </w:r>
      <w:r w:rsidR="007D29EF">
        <w:rPr>
          <w:rFonts w:asciiTheme="minorHAnsi" w:hAnsiTheme="minorHAnsi" w:cstheme="minorHAnsi"/>
          <w:lang w:val="fr-FR"/>
        </w:rPr>
        <w:t>)</w:t>
      </w:r>
    </w:p>
    <w:p w14:paraId="22CBA1D0" w14:textId="77777777" w:rsidR="00FD7A84" w:rsidRPr="00994B77" w:rsidRDefault="00FD7A84" w:rsidP="00E635C4">
      <w:pPr>
        <w:jc w:val="center"/>
        <w:rPr>
          <w:rFonts w:asciiTheme="minorHAnsi" w:hAnsiTheme="minorHAnsi" w:cstheme="minorHAnsi"/>
          <w:lang w:val="fr-FR"/>
        </w:rPr>
      </w:pPr>
    </w:p>
    <w:p w14:paraId="790B6DF1" w14:textId="33786F26" w:rsidR="00FD7A84" w:rsidRPr="00994B77" w:rsidRDefault="007D29EF" w:rsidP="005E2ECD">
      <w:pPr>
        <w:jc w:val="center"/>
        <w:rPr>
          <w:rFonts w:asciiTheme="minorHAnsi" w:hAnsiTheme="minorHAnsi" w:cstheme="minorHAnsi"/>
          <w:lang w:val="fr-FR"/>
        </w:rPr>
      </w:pPr>
      <w:r>
        <w:rPr>
          <w:rFonts w:asciiTheme="minorHAnsi" w:hAnsiTheme="minorHAnsi" w:cstheme="minorHAnsi"/>
          <w:lang w:val="fr-FR"/>
        </w:rPr>
        <w:t xml:space="preserve">1. Études d'impact environnemental </w:t>
      </w:r>
      <w:r w:rsidR="00197506">
        <w:rPr>
          <w:rFonts w:asciiTheme="minorHAnsi" w:hAnsiTheme="minorHAnsi" w:cstheme="minorHAnsi"/>
          <w:lang w:val="fr-FR"/>
        </w:rPr>
        <w:t>—</w:t>
      </w:r>
      <w:r>
        <w:rPr>
          <w:rFonts w:asciiTheme="minorHAnsi" w:hAnsiTheme="minorHAnsi" w:cstheme="minorHAnsi"/>
          <w:lang w:val="fr-FR"/>
        </w:rPr>
        <w:t xml:space="preserve"> Océanie.</w:t>
      </w:r>
    </w:p>
    <w:p w14:paraId="4685BE65" w14:textId="7DF79FA0" w:rsidR="00FD7A84" w:rsidRPr="00994B77" w:rsidRDefault="007D29EF" w:rsidP="005E2ECD">
      <w:pPr>
        <w:jc w:val="center"/>
        <w:rPr>
          <w:rFonts w:asciiTheme="minorHAnsi" w:hAnsiTheme="minorHAnsi" w:cstheme="minorHAnsi"/>
          <w:lang w:val="fr-FR"/>
        </w:rPr>
      </w:pPr>
      <w:r>
        <w:rPr>
          <w:rFonts w:asciiTheme="minorHAnsi" w:hAnsiTheme="minorHAnsi" w:cstheme="minorHAnsi"/>
          <w:lang w:val="fr-FR"/>
        </w:rPr>
        <w:t xml:space="preserve">2. Gestion des zones côtières </w:t>
      </w:r>
      <w:r w:rsidR="00197506">
        <w:rPr>
          <w:rFonts w:asciiTheme="minorHAnsi" w:hAnsiTheme="minorHAnsi" w:cstheme="minorHAnsi"/>
          <w:lang w:val="fr-FR"/>
        </w:rPr>
        <w:t>—</w:t>
      </w:r>
      <w:r>
        <w:rPr>
          <w:rFonts w:asciiTheme="minorHAnsi" w:hAnsiTheme="minorHAnsi" w:cstheme="minorHAnsi"/>
          <w:lang w:val="fr-FR"/>
        </w:rPr>
        <w:t xml:space="preserve"> Aspects environnementaux</w:t>
      </w:r>
    </w:p>
    <w:p w14:paraId="13E60EAC" w14:textId="2E4CC685" w:rsidR="00FD7A84" w:rsidRPr="00994B77" w:rsidRDefault="007D29EF" w:rsidP="005E2ECD">
      <w:pPr>
        <w:jc w:val="center"/>
        <w:rPr>
          <w:rFonts w:asciiTheme="minorHAnsi" w:hAnsiTheme="minorHAnsi" w:cstheme="minorHAnsi"/>
          <w:lang w:val="fr-FR"/>
        </w:rPr>
      </w:pPr>
      <w:r>
        <w:rPr>
          <w:rFonts w:asciiTheme="minorHAnsi" w:hAnsiTheme="minorHAnsi" w:cstheme="minorHAnsi"/>
          <w:lang w:val="fr-FR"/>
        </w:rPr>
        <w:t>–</w:t>
      </w:r>
      <w:r w:rsidR="00D01B61">
        <w:rPr>
          <w:rFonts w:asciiTheme="minorHAnsi" w:hAnsiTheme="minorHAnsi" w:cstheme="minorHAnsi"/>
          <w:lang w:val="fr-FR"/>
        </w:rPr>
        <w:t> </w:t>
      </w:r>
      <w:r>
        <w:rPr>
          <w:rFonts w:asciiTheme="minorHAnsi" w:hAnsiTheme="minorHAnsi" w:cstheme="minorHAnsi"/>
          <w:lang w:val="fr-FR"/>
        </w:rPr>
        <w:t xml:space="preserve">Océanie. 3. Analyse d'impact sur l'environnement </w:t>
      </w:r>
      <w:r w:rsidR="00197506">
        <w:rPr>
          <w:rFonts w:asciiTheme="minorHAnsi" w:hAnsiTheme="minorHAnsi" w:cstheme="minorHAnsi"/>
          <w:lang w:val="fr-FR"/>
        </w:rPr>
        <w:t>—</w:t>
      </w:r>
      <w:r>
        <w:rPr>
          <w:rFonts w:asciiTheme="minorHAnsi" w:hAnsiTheme="minorHAnsi" w:cstheme="minorHAnsi"/>
          <w:lang w:val="fr-FR"/>
        </w:rPr>
        <w:t xml:space="preserve"> Océanie.</w:t>
      </w:r>
    </w:p>
    <w:p w14:paraId="7F60E59C" w14:textId="77777777" w:rsidR="005E2ECD" w:rsidRDefault="007D29EF" w:rsidP="005E2ECD">
      <w:pPr>
        <w:pStyle w:val="ListParagraph"/>
        <w:numPr>
          <w:ilvl w:val="0"/>
          <w:numId w:val="85"/>
        </w:numPr>
        <w:jc w:val="center"/>
        <w:rPr>
          <w:rFonts w:asciiTheme="minorHAnsi" w:hAnsiTheme="minorHAnsi" w:cstheme="minorHAnsi"/>
          <w:lang w:val="fr-FR"/>
        </w:rPr>
      </w:pPr>
      <w:r w:rsidRPr="00F36058">
        <w:rPr>
          <w:rFonts w:asciiTheme="minorHAnsi" w:hAnsiTheme="minorHAnsi" w:cstheme="minorHAnsi"/>
          <w:lang w:val="fr-FR"/>
        </w:rPr>
        <w:t>Programme régional océanien de l'environnement (PROE).</w:t>
      </w:r>
    </w:p>
    <w:p w14:paraId="7BCD9820" w14:textId="38F88C1C" w:rsidR="00FD7A84" w:rsidRPr="005E2ECD" w:rsidRDefault="005E2ECD" w:rsidP="005E2ECD">
      <w:pPr>
        <w:pStyle w:val="ListParagraph"/>
        <w:ind w:left="1080"/>
        <w:jc w:val="center"/>
        <w:rPr>
          <w:rFonts w:asciiTheme="minorHAnsi" w:hAnsiTheme="minorHAnsi" w:cstheme="minorHAnsi"/>
          <w:lang w:val="fr-FR"/>
        </w:rPr>
      </w:pPr>
      <w:r>
        <w:rPr>
          <w:rFonts w:asciiTheme="minorHAnsi" w:hAnsiTheme="minorHAnsi" w:cstheme="minorHAnsi"/>
          <w:lang w:val="fr-FR"/>
        </w:rPr>
        <w:t xml:space="preserve">II. </w:t>
      </w:r>
      <w:r w:rsidR="007D29EF" w:rsidRPr="005E2ECD">
        <w:rPr>
          <w:rFonts w:asciiTheme="minorHAnsi" w:hAnsiTheme="minorHAnsi" w:cstheme="minorHAnsi"/>
          <w:lang w:val="fr-FR"/>
        </w:rPr>
        <w:t>Titre.</w:t>
      </w:r>
    </w:p>
    <w:p w14:paraId="7808492D" w14:textId="77777777" w:rsidR="00FD7A84" w:rsidRPr="00994B77" w:rsidRDefault="007D29EF" w:rsidP="005E2ECD">
      <w:pPr>
        <w:ind w:left="720"/>
        <w:jc w:val="center"/>
        <w:rPr>
          <w:rFonts w:asciiTheme="minorHAnsi" w:hAnsiTheme="minorHAnsi" w:cstheme="minorHAnsi"/>
          <w:lang w:val="fr-FR"/>
        </w:rPr>
      </w:pPr>
      <w:r>
        <w:rPr>
          <w:rFonts w:asciiTheme="minorHAnsi" w:hAnsiTheme="minorHAnsi" w:cstheme="minorHAnsi"/>
          <w:lang w:val="fr-FR"/>
        </w:rPr>
        <w:t>628.0961</w:t>
      </w:r>
    </w:p>
    <w:p w14:paraId="052BD469" w14:textId="77777777" w:rsidR="00351264" w:rsidRPr="00994B77" w:rsidRDefault="00351264" w:rsidP="005E2ECD">
      <w:pPr>
        <w:rPr>
          <w:lang w:val="fr-FR"/>
        </w:rPr>
      </w:pPr>
    </w:p>
    <w:p w14:paraId="7D807531" w14:textId="63A09B88" w:rsidR="00331FC3" w:rsidRPr="00994B77" w:rsidRDefault="007D29EF" w:rsidP="00E635C4">
      <w:pPr>
        <w:jc w:val="center"/>
        <w:rPr>
          <w:lang w:val="fr-FR"/>
        </w:rPr>
      </w:pPr>
      <w:r>
        <w:rPr>
          <w:lang w:val="fr-FR"/>
        </w:rPr>
        <w:t xml:space="preserve">La présente publication donne des orientations générales sur le processus de réalisation d'études d'impact environnemental (ÉIE). Il est prévu qu'elle soit évaluée et révisée au fil du temps en s'appuyant sur l'expérience des États et Territoires insulaires océaniens, ainsi que sur l'évolution et les progrès des ÉIE dans la région Pacifique. Pour toute orientation et </w:t>
      </w:r>
      <w:r w:rsidR="0095252C">
        <w:rPr>
          <w:lang w:val="fr-FR"/>
        </w:rPr>
        <w:t xml:space="preserve">tout </w:t>
      </w:r>
      <w:r>
        <w:rPr>
          <w:lang w:val="fr-FR"/>
        </w:rPr>
        <w:t>conseil spécifique, les États membres du PROE sont invités à consulter leur législation nationale et/ou à s’adresser à un spécialiste en ÉIE.</w:t>
      </w:r>
    </w:p>
    <w:p w14:paraId="441CC9B8" w14:textId="77777777" w:rsidR="00331FC3" w:rsidRPr="00994B77" w:rsidRDefault="00331FC3" w:rsidP="00FD7A84">
      <w:pPr>
        <w:rPr>
          <w:lang w:val="fr-FR"/>
        </w:rPr>
      </w:pPr>
    </w:p>
    <w:p w14:paraId="1F73677F" w14:textId="219B5349" w:rsidR="00AF3A3E" w:rsidRDefault="007D29EF" w:rsidP="00FD7A84">
      <w:pPr>
        <w:rPr>
          <w:rFonts w:cs="Arial"/>
        </w:rPr>
      </w:pPr>
      <w:r>
        <w:rPr>
          <w:rFonts w:cs="Arial"/>
          <w:lang w:val="fr-FR"/>
        </w:rPr>
        <w:t xml:space="preserve">Photo de couverture : </w:t>
      </w:r>
      <w:r w:rsidR="005E2ECD" w:rsidRPr="005E2ECD">
        <w:rPr>
          <w:rFonts w:cs="Arial"/>
        </w:rPr>
        <w:t>SPTO &amp; David Kirkland</w:t>
      </w:r>
    </w:p>
    <w:p w14:paraId="63065923" w14:textId="2A43B352" w:rsidR="00A877EA" w:rsidRDefault="00701B89" w:rsidP="00FD7A84">
      <w:pPr>
        <w:rPr>
          <w:rFonts w:cs="Arial"/>
          <w:lang w:val="fr-FR"/>
        </w:rPr>
      </w:pPr>
      <w:r w:rsidRPr="00A877EA">
        <w:rPr>
          <w:rFonts w:cs="Arial"/>
          <w:lang w:val="fr-FR"/>
        </w:rPr>
        <w:t>D’autres</w:t>
      </w:r>
      <w:r w:rsidR="00A877EA" w:rsidRPr="00A877EA">
        <w:rPr>
          <w:rFonts w:cs="Arial"/>
          <w:lang w:val="fr-FR"/>
        </w:rPr>
        <w:t xml:space="preserve"> photos</w:t>
      </w:r>
      <w:r w:rsidR="00A877EA">
        <w:rPr>
          <w:rFonts w:cs="Arial"/>
          <w:lang w:val="fr-FR"/>
        </w:rPr>
        <w:t xml:space="preserve"> : </w:t>
      </w:r>
      <w:r w:rsidRPr="00701B89">
        <w:rPr>
          <w:rFonts w:cs="Arial"/>
          <w:lang w:val="fr-FR"/>
        </w:rPr>
        <w:t>Stuart Chape, SPTO, Jonathan Irish, SPREP</w:t>
      </w:r>
    </w:p>
    <w:p w14:paraId="260CF253" w14:textId="77777777" w:rsidR="005E2ECD" w:rsidRDefault="005E2ECD" w:rsidP="00FD7A84">
      <w:pPr>
        <w:rPr>
          <w:rFonts w:asciiTheme="minorHAnsi" w:hAnsiTheme="minorHAnsi" w:cstheme="minorHAnsi"/>
        </w:rPr>
      </w:pPr>
    </w:p>
    <w:p w14:paraId="3424737E" w14:textId="0DE37A1B" w:rsidR="00193DE6" w:rsidRDefault="00193DE6" w:rsidP="00193DE6">
      <w:pPr>
        <w:rPr>
          <w:rFonts w:cs="Arial"/>
          <w:b/>
          <w:bCs/>
          <w:sz w:val="21"/>
          <w:szCs w:val="21"/>
        </w:rPr>
      </w:pPr>
      <w:r>
        <w:rPr>
          <w:rFonts w:cs="Arial"/>
          <w:b/>
          <w:bCs/>
          <w:sz w:val="21"/>
          <w:szCs w:val="21"/>
        </w:rPr>
        <w:t xml:space="preserve">[INSERT SPREP </w:t>
      </w:r>
      <w:r w:rsidR="005A11DF">
        <w:rPr>
          <w:rFonts w:cs="Arial"/>
          <w:b/>
          <w:bCs/>
          <w:sz w:val="21"/>
          <w:szCs w:val="21"/>
        </w:rPr>
        <w:t xml:space="preserve">FRENCH </w:t>
      </w:r>
      <w:r>
        <w:rPr>
          <w:rFonts w:cs="Arial"/>
          <w:b/>
          <w:bCs/>
          <w:sz w:val="21"/>
          <w:szCs w:val="21"/>
        </w:rPr>
        <w:t>LOGO]</w:t>
      </w:r>
    </w:p>
    <w:p w14:paraId="295629D6" w14:textId="77777777" w:rsidR="00480E7E" w:rsidRDefault="00480E7E" w:rsidP="00FD3A85">
      <w:pPr>
        <w:pStyle w:val="Title"/>
        <w:spacing w:after="120"/>
      </w:pPr>
    </w:p>
    <w:p w14:paraId="2B23F384" w14:textId="77777777" w:rsidR="00101E7A" w:rsidRPr="00701B89" w:rsidRDefault="00101E7A" w:rsidP="00101E7A">
      <w:pPr>
        <w:rPr>
          <w:rFonts w:cs="Arial"/>
          <w:lang w:val="es-US"/>
        </w:rPr>
      </w:pPr>
      <w:r w:rsidRPr="00701B89">
        <w:rPr>
          <w:rFonts w:cs="Arial"/>
          <w:lang w:val="es-US"/>
        </w:rPr>
        <w:t>PO Box 240</w:t>
      </w:r>
    </w:p>
    <w:p w14:paraId="1D41C6A1" w14:textId="77777777" w:rsidR="00101E7A" w:rsidRPr="00701B89" w:rsidRDefault="00101E7A" w:rsidP="00101E7A">
      <w:pPr>
        <w:rPr>
          <w:rFonts w:cs="Arial"/>
          <w:lang w:val="es-US"/>
        </w:rPr>
      </w:pPr>
      <w:r w:rsidRPr="00701B89">
        <w:rPr>
          <w:rFonts w:cs="Arial"/>
          <w:lang w:val="es-US"/>
        </w:rPr>
        <w:t>Apia, Samoa</w:t>
      </w:r>
    </w:p>
    <w:p w14:paraId="7F6DC063" w14:textId="77777777" w:rsidR="00101E7A" w:rsidRPr="00701B89" w:rsidRDefault="00101E7A" w:rsidP="00101E7A">
      <w:pPr>
        <w:rPr>
          <w:rFonts w:cs="Arial"/>
          <w:lang w:val="es-US"/>
        </w:rPr>
      </w:pPr>
      <w:r w:rsidRPr="00701B89">
        <w:rPr>
          <w:rFonts w:cs="Arial"/>
          <w:lang w:val="es-US"/>
        </w:rPr>
        <w:t>T: +685 21929</w:t>
      </w:r>
    </w:p>
    <w:p w14:paraId="307A951F" w14:textId="77777777" w:rsidR="00101E7A" w:rsidRPr="00701B89" w:rsidRDefault="00101E7A" w:rsidP="00101E7A">
      <w:pPr>
        <w:rPr>
          <w:rFonts w:cs="Arial"/>
          <w:lang w:val="es-US"/>
        </w:rPr>
      </w:pPr>
      <w:r w:rsidRPr="00701B89">
        <w:rPr>
          <w:rFonts w:cs="Arial"/>
          <w:lang w:val="es-US"/>
        </w:rPr>
        <w:t xml:space="preserve">E: sprep@sprep.org </w:t>
      </w:r>
    </w:p>
    <w:p w14:paraId="69194505" w14:textId="63C1EC21" w:rsidR="00305B95" w:rsidRPr="00701B89" w:rsidRDefault="00101E7A" w:rsidP="00305B95">
      <w:pPr>
        <w:rPr>
          <w:rFonts w:cs="Arial"/>
          <w:lang w:val="es-US"/>
        </w:rPr>
      </w:pPr>
      <w:r w:rsidRPr="00701B89">
        <w:rPr>
          <w:rFonts w:cs="Arial"/>
          <w:lang w:val="es-US"/>
        </w:rPr>
        <w:t xml:space="preserve">W: </w:t>
      </w:r>
      <w:hyperlink r:id="rId17" w:history="1">
        <w:r w:rsidR="00305B95" w:rsidRPr="00701B89">
          <w:rPr>
            <w:rStyle w:val="Hyperlink"/>
            <w:rFonts w:cs="Arial"/>
            <w:lang w:val="es-US"/>
          </w:rPr>
          <w:t>www.sprep.org</w:t>
        </w:r>
      </w:hyperlink>
    </w:p>
    <w:p w14:paraId="59D1EABC" w14:textId="77777777" w:rsidR="00305B95" w:rsidRPr="00701B89" w:rsidRDefault="00305B95" w:rsidP="00305B95">
      <w:pPr>
        <w:rPr>
          <w:rFonts w:cs="Arial"/>
          <w:lang w:val="es-US"/>
        </w:rPr>
      </w:pPr>
    </w:p>
    <w:p w14:paraId="73994B59" w14:textId="444D0552" w:rsidR="00101E7A" w:rsidRPr="00701B89" w:rsidRDefault="00305B95" w:rsidP="00305B95">
      <w:pPr>
        <w:rPr>
          <w:rFonts w:cs="Arial"/>
          <w:lang w:val="es-US"/>
        </w:rPr>
      </w:pPr>
      <w:r w:rsidRPr="00701B89">
        <w:rPr>
          <w:rFonts w:cs="Arial"/>
        </w:rPr>
        <w:t xml:space="preserve">Un </w:t>
      </w:r>
      <w:proofErr w:type="spellStart"/>
      <w:r w:rsidRPr="00701B89">
        <w:rPr>
          <w:rFonts w:cs="Arial"/>
        </w:rPr>
        <w:t>environnement</w:t>
      </w:r>
      <w:proofErr w:type="spellEnd"/>
      <w:r w:rsidRPr="00701B89">
        <w:rPr>
          <w:rFonts w:cs="Arial"/>
        </w:rPr>
        <w:t xml:space="preserve"> </w:t>
      </w:r>
      <w:proofErr w:type="spellStart"/>
      <w:r w:rsidRPr="00701B89">
        <w:rPr>
          <w:rFonts w:cs="Arial"/>
        </w:rPr>
        <w:t>océanien</w:t>
      </w:r>
      <w:proofErr w:type="spellEnd"/>
      <w:r w:rsidRPr="00701B89">
        <w:rPr>
          <w:rFonts w:cs="Arial"/>
        </w:rPr>
        <w:t xml:space="preserve"> </w:t>
      </w:r>
      <w:proofErr w:type="spellStart"/>
      <w:r w:rsidRPr="00701B89">
        <w:rPr>
          <w:rFonts w:cs="Arial"/>
        </w:rPr>
        <w:t>résilient</w:t>
      </w:r>
      <w:proofErr w:type="spellEnd"/>
      <w:r w:rsidRPr="00701B89">
        <w:rPr>
          <w:rFonts w:cs="Arial"/>
        </w:rPr>
        <w:t xml:space="preserve">, </w:t>
      </w:r>
      <w:proofErr w:type="spellStart"/>
      <w:r w:rsidRPr="00701B89">
        <w:rPr>
          <w:rFonts w:cs="Arial"/>
        </w:rPr>
        <w:t>garant</w:t>
      </w:r>
      <w:proofErr w:type="spellEnd"/>
      <w:r w:rsidRPr="00701B89">
        <w:rPr>
          <w:rFonts w:cs="Arial"/>
        </w:rPr>
        <w:t xml:space="preserve"> de </w:t>
      </w:r>
      <w:proofErr w:type="spellStart"/>
      <w:r w:rsidRPr="00701B89">
        <w:rPr>
          <w:rFonts w:cs="Arial"/>
        </w:rPr>
        <w:t>nos</w:t>
      </w:r>
      <w:proofErr w:type="spellEnd"/>
      <w:r w:rsidRPr="00701B89">
        <w:rPr>
          <w:rFonts w:cs="Arial"/>
        </w:rPr>
        <w:t xml:space="preserve"> modes de </w:t>
      </w:r>
      <w:proofErr w:type="spellStart"/>
      <w:r w:rsidRPr="00701B89">
        <w:rPr>
          <w:rFonts w:cs="Arial"/>
        </w:rPr>
        <w:t>subsistance</w:t>
      </w:r>
      <w:proofErr w:type="spellEnd"/>
      <w:r w:rsidRPr="00701B89">
        <w:rPr>
          <w:rFonts w:cs="Arial"/>
        </w:rPr>
        <w:t xml:space="preserve"> et de </w:t>
      </w:r>
      <w:proofErr w:type="spellStart"/>
      <w:r w:rsidRPr="00701B89">
        <w:rPr>
          <w:rFonts w:cs="Arial"/>
        </w:rPr>
        <w:t>notre</w:t>
      </w:r>
      <w:proofErr w:type="spellEnd"/>
      <w:r w:rsidRPr="00701B89">
        <w:rPr>
          <w:rFonts w:cs="Arial"/>
        </w:rPr>
        <w:t xml:space="preserve"> </w:t>
      </w:r>
      <w:proofErr w:type="spellStart"/>
      <w:r w:rsidRPr="00701B89">
        <w:rPr>
          <w:rFonts w:cs="Arial"/>
        </w:rPr>
        <w:t>patrimoine</w:t>
      </w:r>
      <w:proofErr w:type="spellEnd"/>
      <w:r w:rsidRPr="00701B89">
        <w:rPr>
          <w:rFonts w:cs="Arial"/>
        </w:rPr>
        <w:t xml:space="preserve"> naturel, </w:t>
      </w:r>
      <w:proofErr w:type="spellStart"/>
      <w:r w:rsidRPr="00701B89">
        <w:rPr>
          <w:rFonts w:cs="Arial"/>
        </w:rPr>
        <w:t>en</w:t>
      </w:r>
      <w:proofErr w:type="spellEnd"/>
      <w:r w:rsidRPr="00701B89">
        <w:rPr>
          <w:rFonts w:cs="Arial"/>
        </w:rPr>
        <w:t xml:space="preserve"> </w:t>
      </w:r>
      <w:proofErr w:type="spellStart"/>
      <w:r w:rsidRPr="00701B89">
        <w:rPr>
          <w:rFonts w:cs="Arial"/>
        </w:rPr>
        <w:t>harmonie</w:t>
      </w:r>
      <w:proofErr w:type="spellEnd"/>
      <w:r w:rsidRPr="00701B89">
        <w:rPr>
          <w:rFonts w:cs="Arial"/>
        </w:rPr>
        <w:t xml:space="preserve"> avec </w:t>
      </w:r>
      <w:proofErr w:type="spellStart"/>
      <w:r w:rsidRPr="00701B89">
        <w:rPr>
          <w:rFonts w:cs="Arial"/>
        </w:rPr>
        <w:t>nos</w:t>
      </w:r>
      <w:proofErr w:type="spellEnd"/>
      <w:r w:rsidRPr="00701B89">
        <w:rPr>
          <w:rFonts w:cs="Arial"/>
        </w:rPr>
        <w:t xml:space="preserve"> cultures</w:t>
      </w:r>
    </w:p>
    <w:p w14:paraId="698FC125" w14:textId="5A7FB5CD" w:rsidR="00480E7E" w:rsidRDefault="002714A0">
      <w:pPr>
        <w:rPr>
          <w:rFonts w:eastAsiaTheme="majorEastAsia" w:cstheme="majorBidi"/>
          <w:b/>
          <w:spacing w:val="5"/>
          <w:kern w:val="28"/>
          <w:sz w:val="32"/>
          <w:szCs w:val="52"/>
        </w:rPr>
      </w:pPr>
      <w:r>
        <w:rPr>
          <w:noProof/>
          <w:color w:val="000000"/>
          <w:sz w:val="24"/>
          <w:szCs w:val="24"/>
        </w:rPr>
        <w:lastRenderedPageBreak/>
        <w:drawing>
          <wp:inline distT="0" distB="0" distL="0" distR="0" wp14:anchorId="15E88035" wp14:editId="4EDF5272">
            <wp:extent cx="1581150" cy="1271795"/>
            <wp:effectExtent l="0" t="0" r="0" b="508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8" r:link="rId19" cstate="print">
                      <a:extLst>
                        <a:ext uri="{28A0092B-C50C-407E-A947-70E740481C1C}">
                          <a14:useLocalDpi xmlns:a14="http://schemas.microsoft.com/office/drawing/2010/main" val="0"/>
                        </a:ext>
                      </a:extLst>
                    </a:blip>
                    <a:srcRect/>
                    <a:stretch>
                      <a:fillRect/>
                    </a:stretch>
                  </pic:blipFill>
                  <pic:spPr bwMode="auto">
                    <a:xfrm>
                      <a:off x="0" y="0"/>
                      <a:ext cx="1583841" cy="1273960"/>
                    </a:xfrm>
                    <a:prstGeom prst="rect">
                      <a:avLst/>
                    </a:prstGeom>
                    <a:noFill/>
                    <a:ln>
                      <a:noFill/>
                    </a:ln>
                  </pic:spPr>
                </pic:pic>
              </a:graphicData>
            </a:graphic>
          </wp:inline>
        </w:drawing>
      </w:r>
      <w:r w:rsidR="007D29EF">
        <w:rPr>
          <w:lang w:val="fr-FR"/>
        </w:rPr>
        <w:br w:type="page"/>
      </w:r>
    </w:p>
    <w:p w14:paraId="4AF19071" w14:textId="77777777" w:rsidR="00FD3A85" w:rsidRPr="00994B77" w:rsidRDefault="007D29EF" w:rsidP="00FD3A85">
      <w:pPr>
        <w:pStyle w:val="Title"/>
        <w:spacing w:after="120"/>
        <w:rPr>
          <w:lang w:val="fr-FR"/>
        </w:rPr>
      </w:pPr>
      <w:r>
        <w:rPr>
          <w:bCs/>
          <w:lang w:val="fr-FR"/>
        </w:rPr>
        <w:lastRenderedPageBreak/>
        <w:t>Remerciements</w:t>
      </w:r>
    </w:p>
    <w:p w14:paraId="303F1D63" w14:textId="77777777" w:rsidR="00B157A6" w:rsidRPr="00994B77" w:rsidRDefault="00B157A6" w:rsidP="007B2111">
      <w:pPr>
        <w:rPr>
          <w:lang w:val="fr-FR"/>
        </w:rPr>
      </w:pPr>
    </w:p>
    <w:p w14:paraId="00572CBF" w14:textId="196EC1C5" w:rsidR="008E2A8E" w:rsidRPr="00994B77" w:rsidRDefault="007D29EF" w:rsidP="009A3C14">
      <w:pPr>
        <w:spacing w:line="276" w:lineRule="auto"/>
        <w:jc w:val="both"/>
        <w:rPr>
          <w:lang w:val="fr-FR"/>
        </w:rPr>
      </w:pPr>
      <w:r>
        <w:rPr>
          <w:lang w:val="fr-FR"/>
        </w:rPr>
        <w:t>L'élaboration et la publication de la présente note d'orientation sont le résultat d'un processus de consultation approfondi</w:t>
      </w:r>
      <w:r w:rsidR="0095252C">
        <w:rPr>
          <w:lang w:val="fr-FR"/>
        </w:rPr>
        <w:t>e</w:t>
      </w:r>
      <w:r>
        <w:rPr>
          <w:lang w:val="fr-FR"/>
        </w:rPr>
        <w:t xml:space="preserve"> impliquant le personnel du PROE, les pays membres du PROE, des experts régionaux et nationaux, et des agences partenaires, qui a abouti à l'approbation des directives lors de la réunion du Conseil exécutif du PROE en 2022. Le travail, entamé en octobre 2021 et achevé en novembre 2022, a été piloté par le Programme de surveillance et de gouvernance de l'environnement (EMG) du PROE et a pu être réalisé grâce à une contribution financière du projet ACPMEA3, financé par l'UE, ainsi que celle des gouvernements d'Australie et de Nouvelle-Zélande. Nous remercions tout particulièrement les agents gouvernementaux qui ont apporté leur concours au moment de la mise à l'épreuve et de la validation de sections entières du document, et qui ont partagé leurs connaissances et leur expérience des ÉIE au cours des ateliers de formation aux ÉIE. Nous sommes profondément reconnaissants à toutes celles et ceux qui ont offert leur aide, leurs idées et leurs contributions.</w:t>
      </w:r>
    </w:p>
    <w:p w14:paraId="2B5C3D55" w14:textId="77777777" w:rsidR="008E2A8E" w:rsidRPr="00994B77" w:rsidRDefault="008E2A8E" w:rsidP="009A3C14">
      <w:pPr>
        <w:spacing w:line="276" w:lineRule="auto"/>
        <w:jc w:val="both"/>
        <w:rPr>
          <w:lang w:val="fr-FR"/>
        </w:rPr>
      </w:pPr>
    </w:p>
    <w:p w14:paraId="0CA9A439" w14:textId="77777777" w:rsidR="008E2A8E" w:rsidRPr="00994B77" w:rsidRDefault="007D29EF" w:rsidP="009A3C14">
      <w:pPr>
        <w:spacing w:line="276" w:lineRule="auto"/>
        <w:jc w:val="both"/>
        <w:rPr>
          <w:rFonts w:cstheme="minorHAnsi"/>
          <w:lang w:val="fr-FR"/>
        </w:rPr>
      </w:pPr>
      <w:r w:rsidRPr="00AF6402">
        <w:rPr>
          <w:rFonts w:cstheme="minorHAnsi"/>
          <w:lang w:val="fr-FR"/>
        </w:rPr>
        <w:t>Merci, Thank you,</w:t>
      </w:r>
      <w:r w:rsidRPr="00AF6402">
        <w:rPr>
          <w:rFonts w:cstheme="minorHAnsi"/>
          <w:shd w:val="clear" w:color="auto" w:fill="FFFFFF"/>
          <w:lang w:val="fr-FR"/>
        </w:rPr>
        <w:t xml:space="preserve">Meitaki Maata, </w:t>
      </w:r>
      <w:r w:rsidRPr="00AF6402">
        <w:rPr>
          <w:rFonts w:cstheme="minorHAnsi"/>
          <w:lang w:val="fr-FR"/>
        </w:rPr>
        <w:t>Vinaka Vakalevu,</w:t>
      </w:r>
      <w:r w:rsidRPr="00AF6402">
        <w:rPr>
          <w:rFonts w:cstheme="minorHAnsi"/>
          <w:shd w:val="clear" w:color="auto" w:fill="FFFFFF"/>
          <w:lang w:val="fr-FR"/>
        </w:rPr>
        <w:t xml:space="preserve"> Dhanyewaad,</w:t>
      </w:r>
      <w:r w:rsidRPr="00AF6402">
        <w:rPr>
          <w:rFonts w:cstheme="minorHAnsi"/>
          <w:shd w:val="clear" w:color="auto" w:fill="F2F6F9"/>
          <w:lang w:val="fr-FR"/>
        </w:rPr>
        <w:t xml:space="preserve"> </w:t>
      </w:r>
      <w:r w:rsidRPr="00AF6402">
        <w:rPr>
          <w:rFonts w:cstheme="minorHAnsi"/>
          <w:shd w:val="clear" w:color="auto" w:fill="FFFFFF"/>
          <w:lang w:val="fr-FR"/>
        </w:rPr>
        <w:t>Kalahngan, Kinisou chapur, Māuruuru,</w:t>
      </w:r>
      <w:r w:rsidRPr="00AF6402">
        <w:rPr>
          <w:rFonts w:cstheme="minorHAnsi"/>
          <w:shd w:val="clear" w:color="auto" w:fill="F2F6F9"/>
          <w:lang w:val="fr-FR"/>
        </w:rPr>
        <w:t xml:space="preserve"> </w:t>
      </w:r>
      <w:r w:rsidRPr="00AF6402">
        <w:rPr>
          <w:rFonts w:cstheme="minorHAnsi"/>
          <w:shd w:val="clear" w:color="auto" w:fill="FFFFFF"/>
          <w:lang w:val="fr-FR"/>
        </w:rPr>
        <w:t>Ko rab'a,</w:t>
      </w:r>
      <w:r w:rsidRPr="00AF6402">
        <w:rPr>
          <w:rFonts w:cstheme="minorHAnsi"/>
          <w:shd w:val="clear" w:color="auto" w:fill="F2F6F9"/>
          <w:lang w:val="fr-FR"/>
        </w:rPr>
        <w:t xml:space="preserve"> </w:t>
      </w:r>
      <w:r w:rsidRPr="00AF6402">
        <w:rPr>
          <w:rFonts w:cstheme="minorHAnsi"/>
          <w:shd w:val="clear" w:color="auto" w:fill="FFFFFF"/>
          <w:lang w:val="fr-FR"/>
        </w:rPr>
        <w:t>Kom̧m̧ooltata</w:t>
      </w:r>
      <w:r w:rsidRPr="00AF6402">
        <w:rPr>
          <w:rFonts w:cstheme="minorHAnsi"/>
          <w:lang w:val="fr-FR"/>
        </w:rPr>
        <w:t xml:space="preserve">, </w:t>
      </w:r>
      <w:r w:rsidRPr="00AF6402">
        <w:rPr>
          <w:rFonts w:cstheme="minorHAnsi"/>
          <w:shd w:val="clear" w:color="auto" w:fill="FFFFFF"/>
          <w:lang w:val="fr-FR"/>
        </w:rPr>
        <w:t xml:space="preserve">Tubwa Kor, </w:t>
      </w:r>
      <w:r w:rsidRPr="00AF6402">
        <w:rPr>
          <w:rStyle w:val="hgkelc"/>
          <w:rFonts w:cstheme="minorHAnsi"/>
          <w:lang w:val="fr-FR"/>
        </w:rPr>
        <w:t>Ngā mihi,</w:t>
      </w:r>
      <w:r w:rsidRPr="00AF6402">
        <w:rPr>
          <w:rFonts w:cstheme="minorHAnsi"/>
          <w:shd w:val="clear" w:color="auto" w:fill="FFFFFF"/>
          <w:lang w:val="fr-FR"/>
        </w:rPr>
        <w:t xml:space="preserve"> Fakaue Lahi, Ke kmal mesaul,</w:t>
      </w:r>
      <w:r w:rsidRPr="00AF6402">
        <w:rPr>
          <w:rFonts w:cstheme="minorHAnsi"/>
          <w:shd w:val="clear" w:color="auto" w:fill="F2F6F9"/>
          <w:lang w:val="fr-FR"/>
        </w:rPr>
        <w:t xml:space="preserve"> Fakafetai lahi lele,</w:t>
      </w:r>
      <w:r w:rsidRPr="00AF6402">
        <w:rPr>
          <w:rFonts w:cstheme="minorHAnsi"/>
          <w:shd w:val="clear" w:color="auto" w:fill="FFFFFF"/>
          <w:lang w:val="fr-FR"/>
        </w:rPr>
        <w:t xml:space="preserve"> Fa’afetai lava</w:t>
      </w:r>
      <w:r w:rsidRPr="00AF6402">
        <w:rPr>
          <w:rFonts w:cstheme="minorHAnsi"/>
          <w:lang w:val="fr-FR"/>
        </w:rPr>
        <w:t xml:space="preserve">, </w:t>
      </w:r>
      <w:r w:rsidRPr="00AF6402">
        <w:rPr>
          <w:rFonts w:cstheme="minorHAnsi"/>
          <w:shd w:val="clear" w:color="auto" w:fill="F2F6F9"/>
          <w:lang w:val="fr-FR"/>
        </w:rPr>
        <w:t>Fakafetai</w:t>
      </w:r>
      <w:r w:rsidRPr="00AF6402">
        <w:rPr>
          <w:rFonts w:cstheme="minorHAnsi"/>
          <w:shd w:val="clear" w:color="auto" w:fill="FFFFFF"/>
          <w:lang w:val="fr-FR"/>
        </w:rPr>
        <w:t xml:space="preserve"> lasi, Malo 'Aupito, Tangkiu tumas, Malo tou ofa.</w:t>
      </w:r>
    </w:p>
    <w:p w14:paraId="630DE55D" w14:textId="77777777" w:rsidR="00480E7E" w:rsidRPr="00994B77" w:rsidRDefault="007D29EF" w:rsidP="009A3C14">
      <w:pPr>
        <w:spacing w:line="276" w:lineRule="auto"/>
        <w:rPr>
          <w:lang w:val="fr-FR"/>
        </w:rPr>
      </w:pPr>
      <w:r>
        <w:rPr>
          <w:lang w:val="fr-FR"/>
        </w:rPr>
        <w:br w:type="page"/>
      </w:r>
    </w:p>
    <w:p w14:paraId="272505A4" w14:textId="7C24F4F2" w:rsidR="00480E7E" w:rsidRPr="00994B77" w:rsidRDefault="007D29EF" w:rsidP="00480E7E">
      <w:pPr>
        <w:pStyle w:val="Title"/>
        <w:spacing w:after="120"/>
        <w:rPr>
          <w:lang w:val="fr-FR"/>
        </w:rPr>
      </w:pPr>
      <w:r>
        <w:rPr>
          <w:bCs/>
          <w:lang w:val="fr-FR"/>
        </w:rPr>
        <w:lastRenderedPageBreak/>
        <w:t xml:space="preserve">Avant-propos du Directeur </w:t>
      </w:r>
      <w:r w:rsidR="0095252C">
        <w:rPr>
          <w:bCs/>
          <w:lang w:val="fr-FR"/>
        </w:rPr>
        <w:t>g</w:t>
      </w:r>
      <w:r>
        <w:rPr>
          <w:bCs/>
          <w:lang w:val="fr-FR"/>
        </w:rPr>
        <w:t>énéral</w:t>
      </w:r>
    </w:p>
    <w:p w14:paraId="52562AC9" w14:textId="54CA367A" w:rsidR="00016E5F" w:rsidRPr="00994B77" w:rsidRDefault="007D29EF" w:rsidP="009A3C14">
      <w:pPr>
        <w:spacing w:after="240" w:line="276" w:lineRule="auto"/>
        <w:jc w:val="both"/>
        <w:rPr>
          <w:lang w:val="fr-FR"/>
        </w:rPr>
      </w:pPr>
      <w:r>
        <w:rPr>
          <w:lang w:val="fr-FR"/>
        </w:rPr>
        <w:t>Le Secrétariat du Programme régional océanien de l'environnement (PROE) est depuis longtemps engagé dans la direction et la promotion du renforcement des capacités en matière d'ÉIE dans les États et Territoires insulaires océaniens. Depuis plus de 30</w:t>
      </w:r>
      <w:r w:rsidR="00D01B61">
        <w:rPr>
          <w:lang w:val="fr-FR"/>
        </w:rPr>
        <w:t> </w:t>
      </w:r>
      <w:r>
        <w:rPr>
          <w:lang w:val="fr-FR"/>
        </w:rPr>
        <w:t>ans, le PROE soutient les programmes de sensibilisation et de formation aux ÉIE dans les États membres, ainsi que la publication de directives et de manuels sur les ÉIE. L'accélération du développement et de l'urbanisation dans nos îles accentue la nécessité de disposer de processus d'EIE efficaces.</w:t>
      </w:r>
    </w:p>
    <w:p w14:paraId="4EB4426D" w14:textId="15DF92C7" w:rsidR="00016E5F" w:rsidRPr="00994B77" w:rsidRDefault="007D29EF" w:rsidP="009A3C14">
      <w:pPr>
        <w:spacing w:after="240" w:line="276" w:lineRule="auto"/>
        <w:jc w:val="both"/>
        <w:rPr>
          <w:lang w:val="fr-FR"/>
        </w:rPr>
      </w:pPr>
      <w:r>
        <w:rPr>
          <w:lang w:val="fr-FR"/>
        </w:rPr>
        <w:t>La présente (note d'orientation) sur les bonnes pratiques en matière d'études d'impact environnemental pour l'ingénierie côtière dans le Pacifique est une version adaptée à un secteur particulier des Directives régionales sur les ÉIE du PROE, publiées pour la première fois en 1993 et mises à jour en 2016. Elles répondent au Plan stratégique 2017-2026 du PROE ainsi qu'à d'autres cadres régionaux tels que la Stratégie 2050 pour le continent du Pacifique bleu. Face aux défis posés par le changement climatique (notamment la fréquence accrue de phénomènes météorologiques extrêmes, la sécheresse, les inondations, l'érosion et l'inondation des côtes, la salinisation, le blanchiment des coraux, la modification des voies de migration des poissons, etc.) et à la vulnérabilité des îles du Pacifique, renforcer la résilience et les capacités d'adaptation sont devenu</w:t>
      </w:r>
      <w:r w:rsidR="00D5181F">
        <w:rPr>
          <w:lang w:val="fr-FR"/>
        </w:rPr>
        <w:t>e</w:t>
      </w:r>
      <w:r>
        <w:rPr>
          <w:lang w:val="fr-FR"/>
        </w:rPr>
        <w:t>s une nécessité absolue pour la survie des communautés du Pacifique. L'élévation du niveau de la mer reste une réalité et une menace pour les communautés des îles du Pacifique. De nombreux projets dans la région intègrent des éléments d'ingénierie côtière. Allant de simples digues et de l'extraction de sable au dragage et à la construction de ports, ils comprennent également des projets de protection côtière fondés sur l'adaptation des écosystèmes. De tels projets sont indispensables et ils doivent être évalués de manière appropriée.</w:t>
      </w:r>
    </w:p>
    <w:p w14:paraId="74652E87" w14:textId="77777777" w:rsidR="00016E5F" w:rsidRPr="00994B77" w:rsidRDefault="007D29EF" w:rsidP="009A3C14">
      <w:pPr>
        <w:spacing w:after="240" w:line="276" w:lineRule="auto"/>
        <w:jc w:val="both"/>
        <w:rPr>
          <w:lang w:val="fr-FR"/>
        </w:rPr>
      </w:pPr>
      <w:r>
        <w:rPr>
          <w:lang w:val="fr-FR"/>
        </w:rPr>
        <w:t>La présente note d'orientation vise à faciliter la mise en application des exigences des législations nationales en matière d'ÉIE et à promouvoir les meilleures pratiques dans les processus d'ÉIE pour les projets d'ingénierie côtière dans le Pacifique. Elle complète les autres formes d'aide sur les ÉIE fournies par le PROE, telles que celles pour l'élaboration et le passage en revue de lois sur les ÉIE, la réalisation d'ateliers de formation aux ÉIE dans les pays et les conseils techniques apportés aux différentes étapes d'ÉIE. Cette note d'orientation fera l'objet de révisions ultérieures au fil de l'évolution des réflexions et des processus en matière d'ÉIE.</w:t>
      </w:r>
    </w:p>
    <w:p w14:paraId="68B6F690" w14:textId="384D5856" w:rsidR="00016E5F" w:rsidRPr="00994B77" w:rsidRDefault="007D29EF" w:rsidP="009A3C14">
      <w:pPr>
        <w:spacing w:after="240" w:line="276" w:lineRule="auto"/>
        <w:jc w:val="both"/>
        <w:rPr>
          <w:lang w:val="fr-FR"/>
        </w:rPr>
      </w:pPr>
      <w:r>
        <w:rPr>
          <w:lang w:val="fr-FR"/>
        </w:rPr>
        <w:t xml:space="preserve">Le PROE tient à faire part de sa gratitude pour le soutien financier apporté par le projet ACP d'AME financé par l'Union européenne et exécuté par le Programme des Nations Unies pour l'environnement (PNUE), et par les gouvernements de l'Australie et de la Nouvelle-Zélande. Le PROE remercie également ses partenaires pour leur contribution technique, notamment la </w:t>
      </w:r>
      <w:r w:rsidRPr="008B12A0">
        <w:rPr>
          <w:i/>
          <w:iCs/>
          <w:lang w:val="fr-FR"/>
        </w:rPr>
        <w:t xml:space="preserve">New Zealand Association for Impact Assessment </w:t>
      </w:r>
      <w:r>
        <w:rPr>
          <w:lang w:val="fr-FR"/>
        </w:rPr>
        <w:t>(NZAIA), la Communauté du Pacifique (CPS), la Banque mondiale</w:t>
      </w:r>
      <w:r w:rsidR="00675A23">
        <w:rPr>
          <w:lang w:val="fr-FR"/>
        </w:rPr>
        <w:t xml:space="preserve"> (BM)</w:t>
      </w:r>
      <w:r>
        <w:rPr>
          <w:lang w:val="fr-FR"/>
        </w:rPr>
        <w:t xml:space="preserve">, la Banque asiatique de développement </w:t>
      </w:r>
      <w:r w:rsidR="0049661D">
        <w:rPr>
          <w:lang w:val="fr-FR"/>
        </w:rPr>
        <w:t xml:space="preserve">(BAD) </w:t>
      </w:r>
      <w:r>
        <w:rPr>
          <w:lang w:val="fr-FR"/>
        </w:rPr>
        <w:t>et l'Université du Pacifique Sud</w:t>
      </w:r>
      <w:r w:rsidR="00C13275">
        <w:rPr>
          <w:lang w:val="fr-FR"/>
        </w:rPr>
        <w:t xml:space="preserve"> (UPS)</w:t>
      </w:r>
      <w:r>
        <w:rPr>
          <w:lang w:val="fr-FR"/>
        </w:rPr>
        <w:t xml:space="preserve">. Nous tenons par ailleurs à remercier chaleureusement les États membres du PROE pour les commentaires qu'ils ont formulés sur les versions antérieures ainsi que pour le partage de leurs connaissances locales au cours des ateliers de formation aux ÉIE qui ont éclairé la présente note d'orientation. </w:t>
      </w:r>
    </w:p>
    <w:p w14:paraId="4E1DE687" w14:textId="77777777" w:rsidR="00016E5F" w:rsidRPr="00994B77" w:rsidRDefault="007D29EF" w:rsidP="009A3C14">
      <w:pPr>
        <w:spacing w:after="240" w:line="276" w:lineRule="auto"/>
        <w:jc w:val="both"/>
        <w:rPr>
          <w:lang w:val="fr-FR"/>
        </w:rPr>
      </w:pPr>
      <w:r>
        <w:rPr>
          <w:lang w:val="fr-FR"/>
        </w:rPr>
        <w:t>Je forme le vœu que cette note d'orientation renforce et améliore les pratiques d'ÉIE et complète les efforts constants de renforcement des capacités du PROE et de ses agences partenaires dans la région.</w:t>
      </w:r>
    </w:p>
    <w:p w14:paraId="6C219851" w14:textId="57B97499" w:rsidR="002A5F1B" w:rsidRDefault="001F69C3" w:rsidP="002A5F1B">
      <w:pPr>
        <w:rPr>
          <w:noProof/>
        </w:rPr>
      </w:pPr>
      <w:r>
        <w:rPr>
          <w:noProof/>
        </w:rPr>
        <w:t xml:space="preserve">[Insert </w:t>
      </w:r>
      <w:r w:rsidRPr="00E13DD4">
        <w:rPr>
          <w:b/>
          <w:bCs/>
          <w:noProof/>
        </w:rPr>
        <w:t>DG Photo</w:t>
      </w:r>
      <w:r>
        <w:rPr>
          <w:noProof/>
        </w:rPr>
        <w:t>]</w:t>
      </w:r>
    </w:p>
    <w:p w14:paraId="5FDD3C02" w14:textId="77777777" w:rsidR="002A5F1B" w:rsidRPr="00994B77" w:rsidRDefault="007D29EF" w:rsidP="002A5F1B">
      <w:pPr>
        <w:rPr>
          <w:b/>
          <w:bCs/>
          <w:lang w:val="fr-FR"/>
        </w:rPr>
      </w:pPr>
      <w:r w:rsidRPr="00E25F92">
        <w:rPr>
          <w:b/>
          <w:bCs/>
          <w:lang w:val="fr-FR"/>
        </w:rPr>
        <w:t>Sefanaia Nawadra</w:t>
      </w:r>
    </w:p>
    <w:p w14:paraId="4553F7D0" w14:textId="77777777" w:rsidR="002A5F1B" w:rsidRPr="00994B77" w:rsidRDefault="007D29EF" w:rsidP="002A5F1B">
      <w:pPr>
        <w:rPr>
          <w:lang w:val="fr-FR"/>
        </w:rPr>
      </w:pPr>
      <w:r>
        <w:rPr>
          <w:lang w:val="fr-FR"/>
        </w:rPr>
        <w:t>Directeur général</w:t>
      </w:r>
    </w:p>
    <w:p w14:paraId="4156AD4C" w14:textId="77777777" w:rsidR="002A5F1B" w:rsidRPr="00994B77" w:rsidRDefault="007D29EF" w:rsidP="002A5F1B">
      <w:pPr>
        <w:rPr>
          <w:lang w:val="fr-FR"/>
        </w:rPr>
      </w:pPr>
      <w:r>
        <w:rPr>
          <w:lang w:val="fr-FR"/>
        </w:rPr>
        <w:t>PROE</w:t>
      </w:r>
    </w:p>
    <w:p w14:paraId="35430212" w14:textId="77777777" w:rsidR="00632112" w:rsidRPr="00994B77" w:rsidRDefault="00632112" w:rsidP="009A3C14">
      <w:pPr>
        <w:spacing w:after="240" w:line="276" w:lineRule="auto"/>
        <w:jc w:val="both"/>
        <w:rPr>
          <w:lang w:val="fr-FR"/>
        </w:rPr>
      </w:pPr>
    </w:p>
    <w:p w14:paraId="66B32EA0" w14:textId="77777777" w:rsidR="00732437" w:rsidRPr="00994B77" w:rsidRDefault="00732437" w:rsidP="00732437">
      <w:pPr>
        <w:rPr>
          <w:rFonts w:eastAsiaTheme="majorEastAsia" w:cstheme="majorBidi"/>
          <w:b/>
          <w:spacing w:val="5"/>
          <w:kern w:val="28"/>
          <w:sz w:val="32"/>
          <w:szCs w:val="52"/>
          <w:lang w:val="fr-FR"/>
        </w:rPr>
      </w:pPr>
    </w:p>
    <w:p w14:paraId="031091E9" w14:textId="77777777" w:rsidR="00732437" w:rsidRPr="00994B77" w:rsidRDefault="00732437" w:rsidP="00732437">
      <w:pPr>
        <w:rPr>
          <w:lang w:val="fr-FR"/>
        </w:rPr>
        <w:sectPr w:rsidR="00732437" w:rsidRPr="00994B77" w:rsidSect="00D6146B">
          <w:headerReference w:type="default" r:id="rId20"/>
          <w:pgSz w:w="11907" w:h="16839" w:code="9"/>
          <w:pgMar w:top="2381" w:right="1247" w:bottom="1247" w:left="1247" w:header="454" w:footer="403" w:gutter="0"/>
          <w:pgNumType w:fmt="lowerRoman" w:start="1"/>
          <w:cols w:space="708"/>
          <w:docGrid w:linePitch="360"/>
        </w:sectPr>
      </w:pPr>
    </w:p>
    <w:p w14:paraId="2DBA4CB2" w14:textId="77777777" w:rsidR="00D6146B" w:rsidRPr="00994B77" w:rsidRDefault="00994B77" w:rsidP="008E58DB">
      <w:pPr>
        <w:pStyle w:val="TOCHeading"/>
        <w:rPr>
          <w:lang w:val="fr-FR"/>
        </w:rPr>
      </w:pPr>
      <w:r>
        <w:rPr>
          <w:lang w:val="fr-FR"/>
        </w:rPr>
        <w:lastRenderedPageBreak/>
        <w:t>Table des matières</w:t>
      </w:r>
    </w:p>
    <w:sdt>
      <w:sdtPr>
        <w:rPr>
          <w:rFonts w:cstheme="minorBidi"/>
          <w:b w:val="0"/>
          <w:bCs w:val="0"/>
          <w:color w:val="00577E" w:themeColor="text1"/>
          <w:sz w:val="20"/>
        </w:rPr>
        <w:id w:val="609393208"/>
        <w:docPartObj>
          <w:docPartGallery w:val="Table of Contents"/>
          <w:docPartUnique/>
        </w:docPartObj>
      </w:sdtPr>
      <w:sdtEndPr>
        <w:rPr>
          <w:noProof/>
        </w:rPr>
      </w:sdtEndPr>
      <w:sdtContent>
        <w:p w14:paraId="5F1D1338" w14:textId="77777777" w:rsidR="00A24CE8" w:rsidRPr="0025549D" w:rsidRDefault="00A24CE8">
          <w:pPr>
            <w:pStyle w:val="TOCHeading"/>
          </w:pPr>
        </w:p>
        <w:p w14:paraId="797731EB" w14:textId="77777777" w:rsidR="00994B77" w:rsidRDefault="007D29EF">
          <w:pPr>
            <w:pStyle w:val="TOC1"/>
            <w:rPr>
              <w:rFonts w:asciiTheme="minorHAnsi" w:hAnsiTheme="minorHAnsi" w:cstheme="minorBidi"/>
              <w:b w:val="0"/>
              <w:noProof/>
              <w:color w:val="auto"/>
              <w:sz w:val="22"/>
              <w:szCs w:val="22"/>
              <w:lang w:val="en-AU" w:eastAsia="zh-CN"/>
            </w:rPr>
          </w:pPr>
          <w:r w:rsidRPr="0025549D">
            <w:fldChar w:fldCharType="begin"/>
          </w:r>
          <w:r w:rsidRPr="0025549D">
            <w:instrText xml:space="preserve"> TOC \o "1-3" \h \z \u </w:instrText>
          </w:r>
          <w:r w:rsidRPr="0025549D">
            <w:fldChar w:fldCharType="separate"/>
          </w:r>
          <w:hyperlink w:anchor="_Toc116509474" w:history="1">
            <w:r w:rsidR="00994B77" w:rsidRPr="00172BC4">
              <w:rPr>
                <w:rStyle w:val="Hyperlink"/>
                <w:noProof/>
              </w:rPr>
              <w:t>1</w:t>
            </w:r>
            <w:r w:rsidR="00994B77">
              <w:rPr>
                <w:rFonts w:asciiTheme="minorHAnsi" w:hAnsiTheme="minorHAnsi" w:cstheme="minorBidi"/>
                <w:b w:val="0"/>
                <w:noProof/>
                <w:color w:val="auto"/>
                <w:sz w:val="22"/>
                <w:szCs w:val="22"/>
                <w:lang w:val="en-AU" w:eastAsia="zh-CN"/>
              </w:rPr>
              <w:tab/>
            </w:r>
            <w:r w:rsidR="00994B77" w:rsidRPr="00172BC4">
              <w:rPr>
                <w:rStyle w:val="Hyperlink"/>
                <w:noProof/>
                <w:lang w:val="fr-FR"/>
              </w:rPr>
              <w:t>Introduction</w:t>
            </w:r>
            <w:r w:rsidR="00994B77">
              <w:rPr>
                <w:noProof/>
                <w:webHidden/>
              </w:rPr>
              <w:tab/>
            </w:r>
            <w:r w:rsidR="00994B77">
              <w:rPr>
                <w:noProof/>
                <w:webHidden/>
              </w:rPr>
              <w:fldChar w:fldCharType="begin"/>
            </w:r>
            <w:r w:rsidR="00994B77">
              <w:rPr>
                <w:noProof/>
                <w:webHidden/>
              </w:rPr>
              <w:instrText xml:space="preserve"> PAGEREF _Toc116509474 \h </w:instrText>
            </w:r>
            <w:r w:rsidR="00994B77">
              <w:rPr>
                <w:noProof/>
                <w:webHidden/>
              </w:rPr>
            </w:r>
            <w:r w:rsidR="00994B77">
              <w:rPr>
                <w:noProof/>
                <w:webHidden/>
              </w:rPr>
              <w:fldChar w:fldCharType="separate"/>
            </w:r>
            <w:r w:rsidR="00994B77">
              <w:rPr>
                <w:noProof/>
                <w:webHidden/>
              </w:rPr>
              <w:t>1</w:t>
            </w:r>
            <w:r w:rsidR="00994B77">
              <w:rPr>
                <w:noProof/>
                <w:webHidden/>
              </w:rPr>
              <w:fldChar w:fldCharType="end"/>
            </w:r>
          </w:hyperlink>
        </w:p>
        <w:p w14:paraId="6CC2F7C2" w14:textId="77777777" w:rsidR="00994B77" w:rsidRDefault="00000000">
          <w:pPr>
            <w:pStyle w:val="TOC2"/>
            <w:rPr>
              <w:rFonts w:asciiTheme="minorHAnsi" w:hAnsiTheme="minorHAnsi" w:cstheme="minorBidi"/>
              <w:noProof/>
              <w:color w:val="auto"/>
              <w:szCs w:val="22"/>
              <w:lang w:val="en-AU" w:eastAsia="zh-CN"/>
            </w:rPr>
          </w:pPr>
          <w:hyperlink w:anchor="_Toc116509475" w:history="1">
            <w:r w:rsidR="00994B77" w:rsidRPr="00172BC4">
              <w:rPr>
                <w:rStyle w:val="Hyperlink"/>
                <w:noProof/>
              </w:rPr>
              <w:t>1.1</w:t>
            </w:r>
            <w:r w:rsidR="00994B77">
              <w:rPr>
                <w:rFonts w:asciiTheme="minorHAnsi" w:hAnsiTheme="minorHAnsi" w:cstheme="minorBidi"/>
                <w:noProof/>
                <w:color w:val="auto"/>
                <w:szCs w:val="22"/>
                <w:lang w:val="en-AU" w:eastAsia="zh-CN"/>
              </w:rPr>
              <w:tab/>
            </w:r>
            <w:r w:rsidR="00994B77" w:rsidRPr="00172BC4">
              <w:rPr>
                <w:rStyle w:val="Hyperlink"/>
                <w:noProof/>
                <w:lang w:val="fr-FR"/>
              </w:rPr>
              <w:t>Orientations en matière d'ÉIE</w:t>
            </w:r>
            <w:r w:rsidR="00994B77">
              <w:rPr>
                <w:noProof/>
                <w:webHidden/>
              </w:rPr>
              <w:tab/>
            </w:r>
            <w:r w:rsidR="00994B77">
              <w:rPr>
                <w:noProof/>
                <w:webHidden/>
              </w:rPr>
              <w:fldChar w:fldCharType="begin"/>
            </w:r>
            <w:r w:rsidR="00994B77">
              <w:rPr>
                <w:noProof/>
                <w:webHidden/>
              </w:rPr>
              <w:instrText xml:space="preserve"> PAGEREF _Toc116509475 \h </w:instrText>
            </w:r>
            <w:r w:rsidR="00994B77">
              <w:rPr>
                <w:noProof/>
                <w:webHidden/>
              </w:rPr>
            </w:r>
            <w:r w:rsidR="00994B77">
              <w:rPr>
                <w:noProof/>
                <w:webHidden/>
              </w:rPr>
              <w:fldChar w:fldCharType="separate"/>
            </w:r>
            <w:r w:rsidR="00994B77">
              <w:rPr>
                <w:noProof/>
                <w:webHidden/>
              </w:rPr>
              <w:t>1</w:t>
            </w:r>
            <w:r w:rsidR="00994B77">
              <w:rPr>
                <w:noProof/>
                <w:webHidden/>
              </w:rPr>
              <w:fldChar w:fldCharType="end"/>
            </w:r>
          </w:hyperlink>
        </w:p>
        <w:p w14:paraId="0EA7C331" w14:textId="77777777" w:rsidR="00994B77" w:rsidRDefault="00000000">
          <w:pPr>
            <w:pStyle w:val="TOC2"/>
            <w:rPr>
              <w:rFonts w:asciiTheme="minorHAnsi" w:hAnsiTheme="minorHAnsi" w:cstheme="minorBidi"/>
              <w:noProof/>
              <w:color w:val="auto"/>
              <w:szCs w:val="22"/>
              <w:lang w:val="en-AU" w:eastAsia="zh-CN"/>
            </w:rPr>
          </w:pPr>
          <w:hyperlink w:anchor="_Toc116509476" w:history="1">
            <w:r w:rsidR="00994B77" w:rsidRPr="00172BC4">
              <w:rPr>
                <w:rStyle w:val="Hyperlink"/>
                <w:noProof/>
              </w:rPr>
              <w:t>1.2</w:t>
            </w:r>
            <w:r w:rsidR="00994B77">
              <w:rPr>
                <w:rFonts w:asciiTheme="minorHAnsi" w:hAnsiTheme="minorHAnsi" w:cstheme="minorBidi"/>
                <w:noProof/>
                <w:color w:val="auto"/>
                <w:szCs w:val="22"/>
                <w:lang w:val="en-AU" w:eastAsia="zh-CN"/>
              </w:rPr>
              <w:tab/>
            </w:r>
            <w:r w:rsidR="00994B77" w:rsidRPr="00172BC4">
              <w:rPr>
                <w:rStyle w:val="Hyperlink"/>
                <w:noProof/>
                <w:lang w:val="fr-FR"/>
              </w:rPr>
              <w:t>La présente note d'orientation</w:t>
            </w:r>
            <w:r w:rsidR="00994B77">
              <w:rPr>
                <w:noProof/>
                <w:webHidden/>
              </w:rPr>
              <w:tab/>
            </w:r>
            <w:r w:rsidR="00994B77">
              <w:rPr>
                <w:noProof/>
                <w:webHidden/>
              </w:rPr>
              <w:fldChar w:fldCharType="begin"/>
            </w:r>
            <w:r w:rsidR="00994B77">
              <w:rPr>
                <w:noProof/>
                <w:webHidden/>
              </w:rPr>
              <w:instrText xml:space="preserve"> PAGEREF _Toc116509476 \h </w:instrText>
            </w:r>
            <w:r w:rsidR="00994B77">
              <w:rPr>
                <w:noProof/>
                <w:webHidden/>
              </w:rPr>
            </w:r>
            <w:r w:rsidR="00994B77">
              <w:rPr>
                <w:noProof/>
                <w:webHidden/>
              </w:rPr>
              <w:fldChar w:fldCharType="separate"/>
            </w:r>
            <w:r w:rsidR="00994B77">
              <w:rPr>
                <w:noProof/>
                <w:webHidden/>
              </w:rPr>
              <w:t>3</w:t>
            </w:r>
            <w:r w:rsidR="00994B77">
              <w:rPr>
                <w:noProof/>
                <w:webHidden/>
              </w:rPr>
              <w:fldChar w:fldCharType="end"/>
            </w:r>
          </w:hyperlink>
        </w:p>
        <w:p w14:paraId="54F7F010" w14:textId="77777777" w:rsidR="00994B77" w:rsidRDefault="00000000">
          <w:pPr>
            <w:pStyle w:val="TOC3"/>
            <w:rPr>
              <w:rFonts w:asciiTheme="minorHAnsi" w:hAnsiTheme="minorHAnsi" w:cstheme="minorBidi"/>
              <w:noProof/>
              <w:color w:val="auto"/>
              <w:sz w:val="22"/>
              <w:szCs w:val="22"/>
              <w:lang w:val="en-AU" w:eastAsia="zh-CN"/>
            </w:rPr>
          </w:pPr>
          <w:hyperlink w:anchor="_Toc116509477" w:history="1">
            <w:r w:rsidR="00994B77" w:rsidRPr="00172BC4">
              <w:rPr>
                <w:rStyle w:val="Hyperlink"/>
                <w:noProof/>
              </w:rPr>
              <w:t>1.2.1</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Historique</w:t>
            </w:r>
            <w:r w:rsidR="00994B77">
              <w:rPr>
                <w:noProof/>
                <w:webHidden/>
              </w:rPr>
              <w:tab/>
            </w:r>
            <w:r w:rsidR="00994B77">
              <w:rPr>
                <w:noProof/>
                <w:webHidden/>
              </w:rPr>
              <w:fldChar w:fldCharType="begin"/>
            </w:r>
            <w:r w:rsidR="00994B77">
              <w:rPr>
                <w:noProof/>
                <w:webHidden/>
              </w:rPr>
              <w:instrText xml:space="preserve"> PAGEREF _Toc116509477 \h </w:instrText>
            </w:r>
            <w:r w:rsidR="00994B77">
              <w:rPr>
                <w:noProof/>
                <w:webHidden/>
              </w:rPr>
            </w:r>
            <w:r w:rsidR="00994B77">
              <w:rPr>
                <w:noProof/>
                <w:webHidden/>
              </w:rPr>
              <w:fldChar w:fldCharType="separate"/>
            </w:r>
            <w:r w:rsidR="00994B77">
              <w:rPr>
                <w:noProof/>
                <w:webHidden/>
              </w:rPr>
              <w:t>3</w:t>
            </w:r>
            <w:r w:rsidR="00994B77">
              <w:rPr>
                <w:noProof/>
                <w:webHidden/>
              </w:rPr>
              <w:fldChar w:fldCharType="end"/>
            </w:r>
          </w:hyperlink>
        </w:p>
        <w:p w14:paraId="46C177AB" w14:textId="77777777" w:rsidR="00994B77" w:rsidRDefault="00000000">
          <w:pPr>
            <w:pStyle w:val="TOC3"/>
            <w:rPr>
              <w:rFonts w:asciiTheme="minorHAnsi" w:hAnsiTheme="minorHAnsi" w:cstheme="minorBidi"/>
              <w:noProof/>
              <w:color w:val="auto"/>
              <w:sz w:val="22"/>
              <w:szCs w:val="22"/>
              <w:lang w:val="en-AU" w:eastAsia="zh-CN"/>
            </w:rPr>
          </w:pPr>
          <w:hyperlink w:anchor="_Toc116509478" w:history="1">
            <w:r w:rsidR="00994B77" w:rsidRPr="00172BC4">
              <w:rPr>
                <w:rStyle w:val="Hyperlink"/>
                <w:noProof/>
              </w:rPr>
              <w:t>1.2.2</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Buts et Objectifs</w:t>
            </w:r>
            <w:r w:rsidR="00994B77">
              <w:rPr>
                <w:noProof/>
                <w:webHidden/>
              </w:rPr>
              <w:tab/>
            </w:r>
            <w:r w:rsidR="00994B77">
              <w:rPr>
                <w:noProof/>
                <w:webHidden/>
              </w:rPr>
              <w:fldChar w:fldCharType="begin"/>
            </w:r>
            <w:r w:rsidR="00994B77">
              <w:rPr>
                <w:noProof/>
                <w:webHidden/>
              </w:rPr>
              <w:instrText xml:space="preserve"> PAGEREF _Toc116509478 \h </w:instrText>
            </w:r>
            <w:r w:rsidR="00994B77">
              <w:rPr>
                <w:noProof/>
                <w:webHidden/>
              </w:rPr>
            </w:r>
            <w:r w:rsidR="00994B77">
              <w:rPr>
                <w:noProof/>
                <w:webHidden/>
              </w:rPr>
              <w:fldChar w:fldCharType="separate"/>
            </w:r>
            <w:r w:rsidR="00994B77">
              <w:rPr>
                <w:noProof/>
                <w:webHidden/>
              </w:rPr>
              <w:t>4</w:t>
            </w:r>
            <w:r w:rsidR="00994B77">
              <w:rPr>
                <w:noProof/>
                <w:webHidden/>
              </w:rPr>
              <w:fldChar w:fldCharType="end"/>
            </w:r>
          </w:hyperlink>
        </w:p>
        <w:p w14:paraId="0718BD81" w14:textId="77777777" w:rsidR="00994B77" w:rsidRDefault="00000000">
          <w:pPr>
            <w:pStyle w:val="TOC1"/>
            <w:rPr>
              <w:rFonts w:asciiTheme="minorHAnsi" w:hAnsiTheme="minorHAnsi" w:cstheme="minorBidi"/>
              <w:b w:val="0"/>
              <w:noProof/>
              <w:color w:val="auto"/>
              <w:sz w:val="22"/>
              <w:szCs w:val="22"/>
              <w:lang w:val="en-AU" w:eastAsia="zh-CN"/>
            </w:rPr>
          </w:pPr>
          <w:hyperlink w:anchor="_Toc116509479" w:history="1">
            <w:r w:rsidR="00994B77" w:rsidRPr="00172BC4">
              <w:rPr>
                <w:rStyle w:val="Hyperlink"/>
                <w:noProof/>
              </w:rPr>
              <w:t>2</w:t>
            </w:r>
            <w:r w:rsidR="00994B77">
              <w:rPr>
                <w:rFonts w:asciiTheme="minorHAnsi" w:hAnsiTheme="minorHAnsi" w:cstheme="minorBidi"/>
                <w:b w:val="0"/>
                <w:noProof/>
                <w:color w:val="auto"/>
                <w:sz w:val="22"/>
                <w:szCs w:val="22"/>
                <w:lang w:val="en-AU" w:eastAsia="zh-CN"/>
              </w:rPr>
              <w:tab/>
            </w:r>
            <w:r w:rsidR="00994B77" w:rsidRPr="00172BC4">
              <w:rPr>
                <w:rStyle w:val="Hyperlink"/>
                <w:noProof/>
                <w:lang w:val="fr-FR"/>
              </w:rPr>
              <w:t>Systèmes et ingénierie côtiers</w:t>
            </w:r>
            <w:r w:rsidR="00994B77">
              <w:rPr>
                <w:noProof/>
                <w:webHidden/>
              </w:rPr>
              <w:tab/>
            </w:r>
            <w:r w:rsidR="00994B77">
              <w:rPr>
                <w:noProof/>
                <w:webHidden/>
              </w:rPr>
              <w:fldChar w:fldCharType="begin"/>
            </w:r>
            <w:r w:rsidR="00994B77">
              <w:rPr>
                <w:noProof/>
                <w:webHidden/>
              </w:rPr>
              <w:instrText xml:space="preserve"> PAGEREF _Toc116509479 \h </w:instrText>
            </w:r>
            <w:r w:rsidR="00994B77">
              <w:rPr>
                <w:noProof/>
                <w:webHidden/>
              </w:rPr>
            </w:r>
            <w:r w:rsidR="00994B77">
              <w:rPr>
                <w:noProof/>
                <w:webHidden/>
              </w:rPr>
              <w:fldChar w:fldCharType="separate"/>
            </w:r>
            <w:r w:rsidR="00994B77">
              <w:rPr>
                <w:noProof/>
                <w:webHidden/>
              </w:rPr>
              <w:t>4</w:t>
            </w:r>
            <w:r w:rsidR="00994B77">
              <w:rPr>
                <w:noProof/>
                <w:webHidden/>
              </w:rPr>
              <w:fldChar w:fldCharType="end"/>
            </w:r>
          </w:hyperlink>
        </w:p>
        <w:p w14:paraId="5B2AC44B" w14:textId="77777777" w:rsidR="00994B77" w:rsidRDefault="00000000">
          <w:pPr>
            <w:pStyle w:val="TOC2"/>
            <w:rPr>
              <w:rFonts w:asciiTheme="minorHAnsi" w:hAnsiTheme="minorHAnsi" w:cstheme="minorBidi"/>
              <w:noProof/>
              <w:color w:val="auto"/>
              <w:szCs w:val="22"/>
              <w:lang w:val="en-AU" w:eastAsia="zh-CN"/>
            </w:rPr>
          </w:pPr>
          <w:hyperlink w:anchor="_Toc116509480" w:history="1">
            <w:r w:rsidR="00994B77" w:rsidRPr="00172BC4">
              <w:rPr>
                <w:rStyle w:val="Hyperlink"/>
                <w:noProof/>
              </w:rPr>
              <w:t>2.1</w:t>
            </w:r>
            <w:r w:rsidR="00994B77">
              <w:rPr>
                <w:rFonts w:asciiTheme="minorHAnsi" w:hAnsiTheme="minorHAnsi" w:cstheme="minorBidi"/>
                <w:noProof/>
                <w:color w:val="auto"/>
                <w:szCs w:val="22"/>
                <w:lang w:val="en-AU" w:eastAsia="zh-CN"/>
              </w:rPr>
              <w:tab/>
            </w:r>
            <w:r w:rsidR="00994B77" w:rsidRPr="00172BC4">
              <w:rPr>
                <w:rStyle w:val="Hyperlink"/>
                <w:noProof/>
                <w:lang w:val="fr-FR"/>
              </w:rPr>
              <w:t>Systèmes côtiers</w:t>
            </w:r>
            <w:r w:rsidR="00994B77">
              <w:rPr>
                <w:noProof/>
                <w:webHidden/>
              </w:rPr>
              <w:tab/>
            </w:r>
            <w:r w:rsidR="00994B77">
              <w:rPr>
                <w:noProof/>
                <w:webHidden/>
              </w:rPr>
              <w:fldChar w:fldCharType="begin"/>
            </w:r>
            <w:r w:rsidR="00994B77">
              <w:rPr>
                <w:noProof/>
                <w:webHidden/>
              </w:rPr>
              <w:instrText xml:space="preserve"> PAGEREF _Toc116509480 \h </w:instrText>
            </w:r>
            <w:r w:rsidR="00994B77">
              <w:rPr>
                <w:noProof/>
                <w:webHidden/>
              </w:rPr>
            </w:r>
            <w:r w:rsidR="00994B77">
              <w:rPr>
                <w:noProof/>
                <w:webHidden/>
              </w:rPr>
              <w:fldChar w:fldCharType="separate"/>
            </w:r>
            <w:r w:rsidR="00994B77">
              <w:rPr>
                <w:noProof/>
                <w:webHidden/>
              </w:rPr>
              <w:t>4</w:t>
            </w:r>
            <w:r w:rsidR="00994B77">
              <w:rPr>
                <w:noProof/>
                <w:webHidden/>
              </w:rPr>
              <w:fldChar w:fldCharType="end"/>
            </w:r>
          </w:hyperlink>
        </w:p>
        <w:p w14:paraId="12B96790" w14:textId="77777777" w:rsidR="00994B77" w:rsidRDefault="00000000">
          <w:pPr>
            <w:pStyle w:val="TOC2"/>
            <w:rPr>
              <w:rFonts w:asciiTheme="minorHAnsi" w:hAnsiTheme="minorHAnsi" w:cstheme="minorBidi"/>
              <w:noProof/>
              <w:color w:val="auto"/>
              <w:szCs w:val="22"/>
              <w:lang w:val="en-AU" w:eastAsia="zh-CN"/>
            </w:rPr>
          </w:pPr>
          <w:hyperlink w:anchor="_Toc116509481" w:history="1">
            <w:r w:rsidR="00994B77" w:rsidRPr="00172BC4">
              <w:rPr>
                <w:rStyle w:val="Hyperlink"/>
                <w:noProof/>
              </w:rPr>
              <w:t>2.2</w:t>
            </w:r>
            <w:r w:rsidR="00994B77">
              <w:rPr>
                <w:rFonts w:asciiTheme="minorHAnsi" w:hAnsiTheme="minorHAnsi" w:cstheme="minorBidi"/>
                <w:noProof/>
                <w:color w:val="auto"/>
                <w:szCs w:val="22"/>
                <w:lang w:val="en-AU" w:eastAsia="zh-CN"/>
              </w:rPr>
              <w:tab/>
            </w:r>
            <w:r w:rsidR="00994B77" w:rsidRPr="00172BC4">
              <w:rPr>
                <w:rStyle w:val="Hyperlink"/>
                <w:noProof/>
                <w:lang w:val="fr-FR"/>
              </w:rPr>
              <w:t>Projets d'ingénierie côtière</w:t>
            </w:r>
            <w:r w:rsidR="00994B77">
              <w:rPr>
                <w:noProof/>
                <w:webHidden/>
              </w:rPr>
              <w:tab/>
            </w:r>
            <w:r w:rsidR="00994B77">
              <w:rPr>
                <w:noProof/>
                <w:webHidden/>
              </w:rPr>
              <w:fldChar w:fldCharType="begin"/>
            </w:r>
            <w:r w:rsidR="00994B77">
              <w:rPr>
                <w:noProof/>
                <w:webHidden/>
              </w:rPr>
              <w:instrText xml:space="preserve"> PAGEREF _Toc116509481 \h </w:instrText>
            </w:r>
            <w:r w:rsidR="00994B77">
              <w:rPr>
                <w:noProof/>
                <w:webHidden/>
              </w:rPr>
            </w:r>
            <w:r w:rsidR="00994B77">
              <w:rPr>
                <w:noProof/>
                <w:webHidden/>
              </w:rPr>
              <w:fldChar w:fldCharType="separate"/>
            </w:r>
            <w:r w:rsidR="00994B77">
              <w:rPr>
                <w:noProof/>
                <w:webHidden/>
              </w:rPr>
              <w:t>6</w:t>
            </w:r>
            <w:r w:rsidR="00994B77">
              <w:rPr>
                <w:noProof/>
                <w:webHidden/>
              </w:rPr>
              <w:fldChar w:fldCharType="end"/>
            </w:r>
          </w:hyperlink>
        </w:p>
        <w:p w14:paraId="6DC6AB85" w14:textId="77777777" w:rsidR="00994B77" w:rsidRDefault="00000000">
          <w:pPr>
            <w:pStyle w:val="TOC3"/>
            <w:rPr>
              <w:rFonts w:asciiTheme="minorHAnsi" w:hAnsiTheme="minorHAnsi" w:cstheme="minorBidi"/>
              <w:noProof/>
              <w:color w:val="auto"/>
              <w:sz w:val="22"/>
              <w:szCs w:val="22"/>
              <w:lang w:val="en-AU" w:eastAsia="zh-CN"/>
            </w:rPr>
          </w:pPr>
          <w:hyperlink w:anchor="_Toc116509482" w:history="1">
            <w:r w:rsidR="00994B77" w:rsidRPr="00172BC4">
              <w:rPr>
                <w:rStyle w:val="Hyperlink"/>
                <w:noProof/>
              </w:rPr>
              <w:t>2.2.1</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Dragage et excavation</w:t>
            </w:r>
            <w:r w:rsidR="00994B77">
              <w:rPr>
                <w:noProof/>
                <w:webHidden/>
              </w:rPr>
              <w:tab/>
            </w:r>
            <w:r w:rsidR="00994B77">
              <w:rPr>
                <w:noProof/>
                <w:webHidden/>
              </w:rPr>
              <w:fldChar w:fldCharType="begin"/>
            </w:r>
            <w:r w:rsidR="00994B77">
              <w:rPr>
                <w:noProof/>
                <w:webHidden/>
              </w:rPr>
              <w:instrText xml:space="preserve"> PAGEREF _Toc116509482 \h </w:instrText>
            </w:r>
            <w:r w:rsidR="00994B77">
              <w:rPr>
                <w:noProof/>
                <w:webHidden/>
              </w:rPr>
            </w:r>
            <w:r w:rsidR="00994B77">
              <w:rPr>
                <w:noProof/>
                <w:webHidden/>
              </w:rPr>
              <w:fldChar w:fldCharType="separate"/>
            </w:r>
            <w:r w:rsidR="00994B77">
              <w:rPr>
                <w:noProof/>
                <w:webHidden/>
              </w:rPr>
              <w:t>6</w:t>
            </w:r>
            <w:r w:rsidR="00994B77">
              <w:rPr>
                <w:noProof/>
                <w:webHidden/>
              </w:rPr>
              <w:fldChar w:fldCharType="end"/>
            </w:r>
          </w:hyperlink>
        </w:p>
        <w:p w14:paraId="79AEED99" w14:textId="77777777" w:rsidR="00994B77" w:rsidRDefault="00000000">
          <w:pPr>
            <w:pStyle w:val="TOC3"/>
            <w:rPr>
              <w:rFonts w:asciiTheme="minorHAnsi" w:hAnsiTheme="minorHAnsi" w:cstheme="minorBidi"/>
              <w:noProof/>
              <w:color w:val="auto"/>
              <w:sz w:val="22"/>
              <w:szCs w:val="22"/>
              <w:lang w:val="en-AU" w:eastAsia="zh-CN"/>
            </w:rPr>
          </w:pPr>
          <w:hyperlink w:anchor="_Toc116509483" w:history="1">
            <w:r w:rsidR="00994B77" w:rsidRPr="00172BC4">
              <w:rPr>
                <w:rStyle w:val="Hyperlink"/>
                <w:noProof/>
              </w:rPr>
              <w:t>2.2.2</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Récupération territoriale</w:t>
            </w:r>
            <w:r w:rsidR="00994B77">
              <w:rPr>
                <w:noProof/>
                <w:webHidden/>
              </w:rPr>
              <w:tab/>
            </w:r>
            <w:r w:rsidR="00994B77">
              <w:rPr>
                <w:noProof/>
                <w:webHidden/>
              </w:rPr>
              <w:fldChar w:fldCharType="begin"/>
            </w:r>
            <w:r w:rsidR="00994B77">
              <w:rPr>
                <w:noProof/>
                <w:webHidden/>
              </w:rPr>
              <w:instrText xml:space="preserve"> PAGEREF _Toc116509483 \h </w:instrText>
            </w:r>
            <w:r w:rsidR="00994B77">
              <w:rPr>
                <w:noProof/>
                <w:webHidden/>
              </w:rPr>
            </w:r>
            <w:r w:rsidR="00994B77">
              <w:rPr>
                <w:noProof/>
                <w:webHidden/>
              </w:rPr>
              <w:fldChar w:fldCharType="separate"/>
            </w:r>
            <w:r w:rsidR="00994B77">
              <w:rPr>
                <w:noProof/>
                <w:webHidden/>
              </w:rPr>
              <w:t>7</w:t>
            </w:r>
            <w:r w:rsidR="00994B77">
              <w:rPr>
                <w:noProof/>
                <w:webHidden/>
              </w:rPr>
              <w:fldChar w:fldCharType="end"/>
            </w:r>
          </w:hyperlink>
        </w:p>
        <w:p w14:paraId="46DDF028" w14:textId="77777777" w:rsidR="00994B77" w:rsidRDefault="00000000">
          <w:pPr>
            <w:pStyle w:val="TOC3"/>
            <w:rPr>
              <w:rFonts w:asciiTheme="minorHAnsi" w:hAnsiTheme="minorHAnsi" w:cstheme="minorBidi"/>
              <w:noProof/>
              <w:color w:val="auto"/>
              <w:sz w:val="22"/>
              <w:szCs w:val="22"/>
              <w:lang w:val="en-AU" w:eastAsia="zh-CN"/>
            </w:rPr>
          </w:pPr>
          <w:hyperlink w:anchor="_Toc116509484" w:history="1">
            <w:r w:rsidR="00994B77" w:rsidRPr="00172BC4">
              <w:rPr>
                <w:rStyle w:val="Hyperlink"/>
                <w:noProof/>
              </w:rPr>
              <w:t>2.2.3</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Port ou havre</w:t>
            </w:r>
            <w:r w:rsidR="00994B77">
              <w:rPr>
                <w:noProof/>
                <w:webHidden/>
              </w:rPr>
              <w:tab/>
            </w:r>
            <w:r w:rsidR="00994B77">
              <w:rPr>
                <w:noProof/>
                <w:webHidden/>
              </w:rPr>
              <w:fldChar w:fldCharType="begin"/>
            </w:r>
            <w:r w:rsidR="00994B77">
              <w:rPr>
                <w:noProof/>
                <w:webHidden/>
              </w:rPr>
              <w:instrText xml:space="preserve"> PAGEREF _Toc116509484 \h </w:instrText>
            </w:r>
            <w:r w:rsidR="00994B77">
              <w:rPr>
                <w:noProof/>
                <w:webHidden/>
              </w:rPr>
            </w:r>
            <w:r w:rsidR="00994B77">
              <w:rPr>
                <w:noProof/>
                <w:webHidden/>
              </w:rPr>
              <w:fldChar w:fldCharType="separate"/>
            </w:r>
            <w:r w:rsidR="00994B77">
              <w:rPr>
                <w:noProof/>
                <w:webHidden/>
              </w:rPr>
              <w:t>8</w:t>
            </w:r>
            <w:r w:rsidR="00994B77">
              <w:rPr>
                <w:noProof/>
                <w:webHidden/>
              </w:rPr>
              <w:fldChar w:fldCharType="end"/>
            </w:r>
          </w:hyperlink>
        </w:p>
        <w:p w14:paraId="4B5305D3" w14:textId="77777777" w:rsidR="00994B77" w:rsidRDefault="00000000">
          <w:pPr>
            <w:pStyle w:val="TOC3"/>
            <w:rPr>
              <w:rFonts w:asciiTheme="minorHAnsi" w:hAnsiTheme="minorHAnsi" w:cstheme="minorBidi"/>
              <w:noProof/>
              <w:color w:val="auto"/>
              <w:sz w:val="22"/>
              <w:szCs w:val="22"/>
              <w:lang w:val="en-AU" w:eastAsia="zh-CN"/>
            </w:rPr>
          </w:pPr>
          <w:hyperlink w:anchor="_Toc116509485" w:history="1">
            <w:r w:rsidR="00994B77" w:rsidRPr="00172BC4">
              <w:rPr>
                <w:rStyle w:val="Hyperlink"/>
                <w:noProof/>
                <w:lang w:val="fr-FR"/>
              </w:rPr>
              <w:t>2.2.4</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Jetée ou rampe de mise à l'eau</w:t>
            </w:r>
            <w:r w:rsidR="00994B77">
              <w:rPr>
                <w:noProof/>
                <w:webHidden/>
              </w:rPr>
              <w:tab/>
            </w:r>
            <w:r w:rsidR="00994B77">
              <w:rPr>
                <w:noProof/>
                <w:webHidden/>
              </w:rPr>
              <w:fldChar w:fldCharType="begin"/>
            </w:r>
            <w:r w:rsidR="00994B77">
              <w:rPr>
                <w:noProof/>
                <w:webHidden/>
              </w:rPr>
              <w:instrText xml:space="preserve"> PAGEREF _Toc116509485 \h </w:instrText>
            </w:r>
            <w:r w:rsidR="00994B77">
              <w:rPr>
                <w:noProof/>
                <w:webHidden/>
              </w:rPr>
            </w:r>
            <w:r w:rsidR="00994B77">
              <w:rPr>
                <w:noProof/>
                <w:webHidden/>
              </w:rPr>
              <w:fldChar w:fldCharType="separate"/>
            </w:r>
            <w:r w:rsidR="00994B77">
              <w:rPr>
                <w:noProof/>
                <w:webHidden/>
              </w:rPr>
              <w:t>8</w:t>
            </w:r>
            <w:r w:rsidR="00994B77">
              <w:rPr>
                <w:noProof/>
                <w:webHidden/>
              </w:rPr>
              <w:fldChar w:fldCharType="end"/>
            </w:r>
          </w:hyperlink>
        </w:p>
        <w:p w14:paraId="4B133A95" w14:textId="77777777" w:rsidR="00994B77" w:rsidRDefault="00000000">
          <w:pPr>
            <w:pStyle w:val="TOC3"/>
            <w:rPr>
              <w:rFonts w:asciiTheme="minorHAnsi" w:hAnsiTheme="minorHAnsi" w:cstheme="minorBidi"/>
              <w:noProof/>
              <w:color w:val="auto"/>
              <w:sz w:val="22"/>
              <w:szCs w:val="22"/>
              <w:lang w:val="en-AU" w:eastAsia="zh-CN"/>
            </w:rPr>
          </w:pPr>
          <w:hyperlink w:anchor="_Toc116509486" w:history="1">
            <w:r w:rsidR="00994B77" w:rsidRPr="00172BC4">
              <w:rPr>
                <w:rStyle w:val="Hyperlink"/>
                <w:noProof/>
              </w:rPr>
              <w:t>2.2.5</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Brise-lames</w:t>
            </w:r>
            <w:r w:rsidR="00994B77">
              <w:rPr>
                <w:noProof/>
                <w:webHidden/>
              </w:rPr>
              <w:tab/>
            </w:r>
            <w:r w:rsidR="00994B77">
              <w:rPr>
                <w:noProof/>
                <w:webHidden/>
              </w:rPr>
              <w:fldChar w:fldCharType="begin"/>
            </w:r>
            <w:r w:rsidR="00994B77">
              <w:rPr>
                <w:noProof/>
                <w:webHidden/>
              </w:rPr>
              <w:instrText xml:space="preserve"> PAGEREF _Toc116509486 \h </w:instrText>
            </w:r>
            <w:r w:rsidR="00994B77">
              <w:rPr>
                <w:noProof/>
                <w:webHidden/>
              </w:rPr>
            </w:r>
            <w:r w:rsidR="00994B77">
              <w:rPr>
                <w:noProof/>
                <w:webHidden/>
              </w:rPr>
              <w:fldChar w:fldCharType="separate"/>
            </w:r>
            <w:r w:rsidR="00994B77">
              <w:rPr>
                <w:noProof/>
                <w:webHidden/>
              </w:rPr>
              <w:t>10</w:t>
            </w:r>
            <w:r w:rsidR="00994B77">
              <w:rPr>
                <w:noProof/>
                <w:webHidden/>
              </w:rPr>
              <w:fldChar w:fldCharType="end"/>
            </w:r>
          </w:hyperlink>
        </w:p>
        <w:p w14:paraId="3BBB322F" w14:textId="77777777" w:rsidR="00994B77" w:rsidRDefault="00000000">
          <w:pPr>
            <w:pStyle w:val="TOC3"/>
            <w:rPr>
              <w:rFonts w:asciiTheme="minorHAnsi" w:hAnsiTheme="minorHAnsi" w:cstheme="minorBidi"/>
              <w:noProof/>
              <w:color w:val="auto"/>
              <w:sz w:val="22"/>
              <w:szCs w:val="22"/>
              <w:lang w:val="en-AU" w:eastAsia="zh-CN"/>
            </w:rPr>
          </w:pPr>
          <w:hyperlink w:anchor="_Toc116509487" w:history="1">
            <w:r w:rsidR="00994B77" w:rsidRPr="00172BC4">
              <w:rPr>
                <w:rStyle w:val="Hyperlink"/>
                <w:noProof/>
                <w:lang w:val="fr-FR"/>
              </w:rPr>
              <w:t>2.2.6</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Digues de mer, épis et autres mesures de protection contre l'érosion</w:t>
            </w:r>
            <w:r w:rsidR="00994B77">
              <w:rPr>
                <w:noProof/>
                <w:webHidden/>
              </w:rPr>
              <w:tab/>
            </w:r>
            <w:r w:rsidR="00994B77">
              <w:rPr>
                <w:noProof/>
                <w:webHidden/>
              </w:rPr>
              <w:fldChar w:fldCharType="begin"/>
            </w:r>
            <w:r w:rsidR="00994B77">
              <w:rPr>
                <w:noProof/>
                <w:webHidden/>
              </w:rPr>
              <w:instrText xml:space="preserve"> PAGEREF _Toc116509487 \h </w:instrText>
            </w:r>
            <w:r w:rsidR="00994B77">
              <w:rPr>
                <w:noProof/>
                <w:webHidden/>
              </w:rPr>
            </w:r>
            <w:r w:rsidR="00994B77">
              <w:rPr>
                <w:noProof/>
                <w:webHidden/>
              </w:rPr>
              <w:fldChar w:fldCharType="separate"/>
            </w:r>
            <w:r w:rsidR="00994B77">
              <w:rPr>
                <w:noProof/>
                <w:webHidden/>
              </w:rPr>
              <w:t>10</w:t>
            </w:r>
            <w:r w:rsidR="00994B77">
              <w:rPr>
                <w:noProof/>
                <w:webHidden/>
              </w:rPr>
              <w:fldChar w:fldCharType="end"/>
            </w:r>
          </w:hyperlink>
        </w:p>
        <w:p w14:paraId="1780F690" w14:textId="77777777" w:rsidR="00994B77" w:rsidRDefault="00000000">
          <w:pPr>
            <w:pStyle w:val="TOC3"/>
            <w:rPr>
              <w:rFonts w:asciiTheme="minorHAnsi" w:hAnsiTheme="minorHAnsi" w:cstheme="minorBidi"/>
              <w:noProof/>
              <w:color w:val="auto"/>
              <w:sz w:val="22"/>
              <w:szCs w:val="22"/>
              <w:lang w:val="en-AU" w:eastAsia="zh-CN"/>
            </w:rPr>
          </w:pPr>
          <w:hyperlink w:anchor="_Toc116509488" w:history="1">
            <w:r w:rsidR="00994B77" w:rsidRPr="00172BC4">
              <w:rPr>
                <w:rStyle w:val="Hyperlink"/>
                <w:noProof/>
              </w:rPr>
              <w:t>2.2.7</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Remblayage de plages</w:t>
            </w:r>
            <w:r w:rsidR="00994B77">
              <w:rPr>
                <w:noProof/>
                <w:webHidden/>
              </w:rPr>
              <w:tab/>
            </w:r>
            <w:r w:rsidR="00994B77">
              <w:rPr>
                <w:noProof/>
                <w:webHidden/>
              </w:rPr>
              <w:fldChar w:fldCharType="begin"/>
            </w:r>
            <w:r w:rsidR="00994B77">
              <w:rPr>
                <w:noProof/>
                <w:webHidden/>
              </w:rPr>
              <w:instrText xml:space="preserve"> PAGEREF _Toc116509488 \h </w:instrText>
            </w:r>
            <w:r w:rsidR="00994B77">
              <w:rPr>
                <w:noProof/>
                <w:webHidden/>
              </w:rPr>
            </w:r>
            <w:r w:rsidR="00994B77">
              <w:rPr>
                <w:noProof/>
                <w:webHidden/>
              </w:rPr>
              <w:fldChar w:fldCharType="separate"/>
            </w:r>
            <w:r w:rsidR="00994B77">
              <w:rPr>
                <w:noProof/>
                <w:webHidden/>
              </w:rPr>
              <w:t>14</w:t>
            </w:r>
            <w:r w:rsidR="00994B77">
              <w:rPr>
                <w:noProof/>
                <w:webHidden/>
              </w:rPr>
              <w:fldChar w:fldCharType="end"/>
            </w:r>
          </w:hyperlink>
        </w:p>
        <w:p w14:paraId="497FC2B6" w14:textId="77777777" w:rsidR="00994B77" w:rsidRDefault="00000000">
          <w:pPr>
            <w:pStyle w:val="TOC3"/>
            <w:rPr>
              <w:rFonts w:asciiTheme="minorHAnsi" w:hAnsiTheme="minorHAnsi" w:cstheme="minorBidi"/>
              <w:noProof/>
              <w:color w:val="auto"/>
              <w:sz w:val="22"/>
              <w:szCs w:val="22"/>
              <w:lang w:val="en-AU" w:eastAsia="zh-CN"/>
            </w:rPr>
          </w:pPr>
          <w:hyperlink w:anchor="_Toc116509489" w:history="1">
            <w:r w:rsidR="00994B77" w:rsidRPr="00172BC4">
              <w:rPr>
                <w:rStyle w:val="Hyperlink"/>
                <w:noProof/>
              </w:rPr>
              <w:t>2.2.8</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Solutions fondées sur la nature</w:t>
            </w:r>
            <w:r w:rsidR="00994B77">
              <w:rPr>
                <w:noProof/>
                <w:webHidden/>
              </w:rPr>
              <w:tab/>
            </w:r>
            <w:r w:rsidR="00994B77">
              <w:rPr>
                <w:noProof/>
                <w:webHidden/>
              </w:rPr>
              <w:fldChar w:fldCharType="begin"/>
            </w:r>
            <w:r w:rsidR="00994B77">
              <w:rPr>
                <w:noProof/>
                <w:webHidden/>
              </w:rPr>
              <w:instrText xml:space="preserve"> PAGEREF _Toc116509489 \h </w:instrText>
            </w:r>
            <w:r w:rsidR="00994B77">
              <w:rPr>
                <w:noProof/>
                <w:webHidden/>
              </w:rPr>
            </w:r>
            <w:r w:rsidR="00994B77">
              <w:rPr>
                <w:noProof/>
                <w:webHidden/>
              </w:rPr>
              <w:fldChar w:fldCharType="separate"/>
            </w:r>
            <w:r w:rsidR="00994B77">
              <w:rPr>
                <w:noProof/>
                <w:webHidden/>
              </w:rPr>
              <w:t>14</w:t>
            </w:r>
            <w:r w:rsidR="00994B77">
              <w:rPr>
                <w:noProof/>
                <w:webHidden/>
              </w:rPr>
              <w:fldChar w:fldCharType="end"/>
            </w:r>
          </w:hyperlink>
        </w:p>
        <w:p w14:paraId="455D9623" w14:textId="77777777" w:rsidR="00994B77" w:rsidRDefault="00000000">
          <w:pPr>
            <w:pStyle w:val="TOC3"/>
            <w:rPr>
              <w:rFonts w:asciiTheme="minorHAnsi" w:hAnsiTheme="minorHAnsi" w:cstheme="minorBidi"/>
              <w:noProof/>
              <w:color w:val="auto"/>
              <w:sz w:val="22"/>
              <w:szCs w:val="22"/>
              <w:lang w:val="en-AU" w:eastAsia="zh-CN"/>
            </w:rPr>
          </w:pPr>
          <w:hyperlink w:anchor="_Toc116509490" w:history="1">
            <w:r w:rsidR="00994B77" w:rsidRPr="00172BC4">
              <w:rPr>
                <w:rStyle w:val="Hyperlink"/>
                <w:noProof/>
                <w:lang w:val="fr-FR"/>
              </w:rPr>
              <w:t>2.2.9</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Émissaires, structures amarrées et liaisons avec le rivage</w:t>
            </w:r>
            <w:r w:rsidR="00994B77">
              <w:rPr>
                <w:noProof/>
                <w:webHidden/>
              </w:rPr>
              <w:tab/>
            </w:r>
            <w:r w:rsidR="00994B77">
              <w:rPr>
                <w:noProof/>
                <w:webHidden/>
              </w:rPr>
              <w:fldChar w:fldCharType="begin"/>
            </w:r>
            <w:r w:rsidR="00994B77">
              <w:rPr>
                <w:noProof/>
                <w:webHidden/>
              </w:rPr>
              <w:instrText xml:space="preserve"> PAGEREF _Toc116509490 \h </w:instrText>
            </w:r>
            <w:r w:rsidR="00994B77">
              <w:rPr>
                <w:noProof/>
                <w:webHidden/>
              </w:rPr>
            </w:r>
            <w:r w:rsidR="00994B77">
              <w:rPr>
                <w:noProof/>
                <w:webHidden/>
              </w:rPr>
              <w:fldChar w:fldCharType="separate"/>
            </w:r>
            <w:r w:rsidR="00994B77">
              <w:rPr>
                <w:noProof/>
                <w:webHidden/>
              </w:rPr>
              <w:t>15</w:t>
            </w:r>
            <w:r w:rsidR="00994B77">
              <w:rPr>
                <w:noProof/>
                <w:webHidden/>
              </w:rPr>
              <w:fldChar w:fldCharType="end"/>
            </w:r>
          </w:hyperlink>
        </w:p>
        <w:p w14:paraId="32558446" w14:textId="77777777" w:rsidR="00994B77" w:rsidRDefault="00000000">
          <w:pPr>
            <w:pStyle w:val="TOC3"/>
            <w:rPr>
              <w:rFonts w:asciiTheme="minorHAnsi" w:hAnsiTheme="minorHAnsi" w:cstheme="minorBidi"/>
              <w:noProof/>
              <w:color w:val="auto"/>
              <w:sz w:val="22"/>
              <w:szCs w:val="22"/>
              <w:lang w:val="en-AU" w:eastAsia="zh-CN"/>
            </w:rPr>
          </w:pPr>
          <w:hyperlink w:anchor="_Toc116509491" w:history="1">
            <w:r w:rsidR="00994B77" w:rsidRPr="00172BC4">
              <w:rPr>
                <w:rStyle w:val="Hyperlink"/>
                <w:noProof/>
              </w:rPr>
              <w:t>2.2.10</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Aquaculture</w:t>
            </w:r>
            <w:r w:rsidR="00994B77">
              <w:rPr>
                <w:noProof/>
                <w:webHidden/>
              </w:rPr>
              <w:tab/>
            </w:r>
            <w:r w:rsidR="00994B77">
              <w:rPr>
                <w:noProof/>
                <w:webHidden/>
              </w:rPr>
              <w:fldChar w:fldCharType="begin"/>
            </w:r>
            <w:r w:rsidR="00994B77">
              <w:rPr>
                <w:noProof/>
                <w:webHidden/>
              </w:rPr>
              <w:instrText xml:space="preserve"> PAGEREF _Toc116509491 \h </w:instrText>
            </w:r>
            <w:r w:rsidR="00994B77">
              <w:rPr>
                <w:noProof/>
                <w:webHidden/>
              </w:rPr>
            </w:r>
            <w:r w:rsidR="00994B77">
              <w:rPr>
                <w:noProof/>
                <w:webHidden/>
              </w:rPr>
              <w:fldChar w:fldCharType="separate"/>
            </w:r>
            <w:r w:rsidR="00994B77">
              <w:rPr>
                <w:noProof/>
                <w:webHidden/>
              </w:rPr>
              <w:t>16</w:t>
            </w:r>
            <w:r w:rsidR="00994B77">
              <w:rPr>
                <w:noProof/>
                <w:webHidden/>
              </w:rPr>
              <w:fldChar w:fldCharType="end"/>
            </w:r>
          </w:hyperlink>
        </w:p>
        <w:p w14:paraId="15C036D1" w14:textId="77777777" w:rsidR="00994B77" w:rsidRDefault="00000000">
          <w:pPr>
            <w:pStyle w:val="TOC1"/>
            <w:rPr>
              <w:rFonts w:asciiTheme="minorHAnsi" w:hAnsiTheme="minorHAnsi" w:cstheme="minorBidi"/>
              <w:b w:val="0"/>
              <w:noProof/>
              <w:color w:val="auto"/>
              <w:sz w:val="22"/>
              <w:szCs w:val="22"/>
              <w:lang w:val="en-AU" w:eastAsia="zh-CN"/>
            </w:rPr>
          </w:pPr>
          <w:hyperlink w:anchor="_Toc116509492" w:history="1">
            <w:r w:rsidR="00994B77" w:rsidRPr="00172BC4">
              <w:rPr>
                <w:rStyle w:val="Hyperlink"/>
                <w:noProof/>
              </w:rPr>
              <w:t>3</w:t>
            </w:r>
            <w:r w:rsidR="00994B77">
              <w:rPr>
                <w:rFonts w:asciiTheme="minorHAnsi" w:hAnsiTheme="minorHAnsi" w:cstheme="minorBidi"/>
                <w:b w:val="0"/>
                <w:noProof/>
                <w:color w:val="auto"/>
                <w:sz w:val="22"/>
                <w:szCs w:val="22"/>
                <w:lang w:val="en-AU" w:eastAsia="zh-CN"/>
              </w:rPr>
              <w:tab/>
            </w:r>
            <w:r w:rsidR="00994B77" w:rsidRPr="00172BC4">
              <w:rPr>
                <w:rStyle w:val="Hyperlink"/>
                <w:noProof/>
                <w:lang w:val="fr-FR"/>
              </w:rPr>
              <w:t>Études de soutien</w:t>
            </w:r>
            <w:r w:rsidR="00994B77">
              <w:rPr>
                <w:noProof/>
                <w:webHidden/>
              </w:rPr>
              <w:tab/>
            </w:r>
            <w:r w:rsidR="00994B77">
              <w:rPr>
                <w:noProof/>
                <w:webHidden/>
              </w:rPr>
              <w:fldChar w:fldCharType="begin"/>
            </w:r>
            <w:r w:rsidR="00994B77">
              <w:rPr>
                <w:noProof/>
                <w:webHidden/>
              </w:rPr>
              <w:instrText xml:space="preserve"> PAGEREF _Toc116509492 \h </w:instrText>
            </w:r>
            <w:r w:rsidR="00994B77">
              <w:rPr>
                <w:noProof/>
                <w:webHidden/>
              </w:rPr>
            </w:r>
            <w:r w:rsidR="00994B77">
              <w:rPr>
                <w:noProof/>
                <w:webHidden/>
              </w:rPr>
              <w:fldChar w:fldCharType="separate"/>
            </w:r>
            <w:r w:rsidR="00994B77">
              <w:rPr>
                <w:noProof/>
                <w:webHidden/>
              </w:rPr>
              <w:t>17</w:t>
            </w:r>
            <w:r w:rsidR="00994B77">
              <w:rPr>
                <w:noProof/>
                <w:webHidden/>
              </w:rPr>
              <w:fldChar w:fldCharType="end"/>
            </w:r>
          </w:hyperlink>
        </w:p>
        <w:p w14:paraId="0A03AB0C" w14:textId="77777777" w:rsidR="00994B77" w:rsidRDefault="00000000">
          <w:pPr>
            <w:pStyle w:val="TOC2"/>
            <w:rPr>
              <w:rFonts w:asciiTheme="minorHAnsi" w:hAnsiTheme="minorHAnsi" w:cstheme="minorBidi"/>
              <w:noProof/>
              <w:color w:val="auto"/>
              <w:szCs w:val="22"/>
              <w:lang w:val="en-AU" w:eastAsia="zh-CN"/>
            </w:rPr>
          </w:pPr>
          <w:hyperlink w:anchor="_Toc116509493" w:history="1">
            <w:r w:rsidR="00994B77" w:rsidRPr="00172BC4">
              <w:rPr>
                <w:rStyle w:val="Hyperlink"/>
                <w:noProof/>
              </w:rPr>
              <w:t>3.1</w:t>
            </w:r>
            <w:r w:rsidR="00994B77">
              <w:rPr>
                <w:rFonts w:asciiTheme="minorHAnsi" w:hAnsiTheme="minorHAnsi" w:cstheme="minorBidi"/>
                <w:noProof/>
                <w:color w:val="auto"/>
                <w:szCs w:val="22"/>
                <w:lang w:val="en-AU" w:eastAsia="zh-CN"/>
              </w:rPr>
              <w:tab/>
            </w:r>
            <w:r w:rsidR="00994B77" w:rsidRPr="00172BC4">
              <w:rPr>
                <w:rStyle w:val="Hyperlink"/>
                <w:noProof/>
                <w:lang w:val="fr-FR"/>
              </w:rPr>
              <w:t>Introduction</w:t>
            </w:r>
            <w:r w:rsidR="00994B77">
              <w:rPr>
                <w:noProof/>
                <w:webHidden/>
              </w:rPr>
              <w:tab/>
            </w:r>
            <w:r w:rsidR="00994B77">
              <w:rPr>
                <w:noProof/>
                <w:webHidden/>
              </w:rPr>
              <w:fldChar w:fldCharType="begin"/>
            </w:r>
            <w:r w:rsidR="00994B77">
              <w:rPr>
                <w:noProof/>
                <w:webHidden/>
              </w:rPr>
              <w:instrText xml:space="preserve"> PAGEREF _Toc116509493 \h </w:instrText>
            </w:r>
            <w:r w:rsidR="00994B77">
              <w:rPr>
                <w:noProof/>
                <w:webHidden/>
              </w:rPr>
            </w:r>
            <w:r w:rsidR="00994B77">
              <w:rPr>
                <w:noProof/>
                <w:webHidden/>
              </w:rPr>
              <w:fldChar w:fldCharType="separate"/>
            </w:r>
            <w:r w:rsidR="00994B77">
              <w:rPr>
                <w:noProof/>
                <w:webHidden/>
              </w:rPr>
              <w:t>17</w:t>
            </w:r>
            <w:r w:rsidR="00994B77">
              <w:rPr>
                <w:noProof/>
                <w:webHidden/>
              </w:rPr>
              <w:fldChar w:fldCharType="end"/>
            </w:r>
          </w:hyperlink>
        </w:p>
        <w:p w14:paraId="49C5AAE6" w14:textId="77777777" w:rsidR="00994B77" w:rsidRDefault="00000000">
          <w:pPr>
            <w:pStyle w:val="TOC2"/>
            <w:rPr>
              <w:rFonts w:asciiTheme="minorHAnsi" w:hAnsiTheme="minorHAnsi" w:cstheme="minorBidi"/>
              <w:noProof/>
              <w:color w:val="auto"/>
              <w:szCs w:val="22"/>
              <w:lang w:val="en-AU" w:eastAsia="zh-CN"/>
            </w:rPr>
          </w:pPr>
          <w:hyperlink w:anchor="_Toc116509494" w:history="1">
            <w:r w:rsidR="00994B77" w:rsidRPr="00172BC4">
              <w:rPr>
                <w:rStyle w:val="Hyperlink"/>
                <w:noProof/>
              </w:rPr>
              <w:t>3.2</w:t>
            </w:r>
            <w:r w:rsidR="00994B77">
              <w:rPr>
                <w:rFonts w:asciiTheme="minorHAnsi" w:hAnsiTheme="minorHAnsi" w:cstheme="minorBidi"/>
                <w:noProof/>
                <w:color w:val="auto"/>
                <w:szCs w:val="22"/>
                <w:lang w:val="en-AU" w:eastAsia="zh-CN"/>
              </w:rPr>
              <w:tab/>
            </w:r>
            <w:r w:rsidR="00994B77" w:rsidRPr="00172BC4">
              <w:rPr>
                <w:rStyle w:val="Hyperlink"/>
                <w:noProof/>
                <w:lang w:val="fr-FR"/>
              </w:rPr>
              <w:t>Ressources physiques</w:t>
            </w:r>
            <w:r w:rsidR="00994B77">
              <w:rPr>
                <w:noProof/>
                <w:webHidden/>
              </w:rPr>
              <w:tab/>
            </w:r>
            <w:r w:rsidR="00994B77">
              <w:rPr>
                <w:noProof/>
                <w:webHidden/>
              </w:rPr>
              <w:fldChar w:fldCharType="begin"/>
            </w:r>
            <w:r w:rsidR="00994B77">
              <w:rPr>
                <w:noProof/>
                <w:webHidden/>
              </w:rPr>
              <w:instrText xml:space="preserve"> PAGEREF _Toc116509494 \h </w:instrText>
            </w:r>
            <w:r w:rsidR="00994B77">
              <w:rPr>
                <w:noProof/>
                <w:webHidden/>
              </w:rPr>
            </w:r>
            <w:r w:rsidR="00994B77">
              <w:rPr>
                <w:noProof/>
                <w:webHidden/>
              </w:rPr>
              <w:fldChar w:fldCharType="separate"/>
            </w:r>
            <w:r w:rsidR="00994B77">
              <w:rPr>
                <w:noProof/>
                <w:webHidden/>
              </w:rPr>
              <w:t>19</w:t>
            </w:r>
            <w:r w:rsidR="00994B77">
              <w:rPr>
                <w:noProof/>
                <w:webHidden/>
              </w:rPr>
              <w:fldChar w:fldCharType="end"/>
            </w:r>
          </w:hyperlink>
        </w:p>
        <w:p w14:paraId="3F3A1498" w14:textId="77777777" w:rsidR="00994B77" w:rsidRDefault="00000000">
          <w:pPr>
            <w:pStyle w:val="TOC3"/>
            <w:rPr>
              <w:rFonts w:asciiTheme="minorHAnsi" w:hAnsiTheme="minorHAnsi" w:cstheme="minorBidi"/>
              <w:noProof/>
              <w:color w:val="auto"/>
              <w:sz w:val="22"/>
              <w:szCs w:val="22"/>
              <w:lang w:val="en-AU" w:eastAsia="zh-CN"/>
            </w:rPr>
          </w:pPr>
          <w:hyperlink w:anchor="_Toc116509495" w:history="1">
            <w:r w:rsidR="00994B77" w:rsidRPr="00172BC4">
              <w:rPr>
                <w:rStyle w:val="Hyperlink"/>
                <w:rFonts w:eastAsia="Times New Roman"/>
                <w:noProof/>
              </w:rPr>
              <w:t>3.2.1</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 xml:space="preserve">Relevé hydrographique </w:t>
            </w:r>
            <w:r w:rsidR="00994B77">
              <w:rPr>
                <w:noProof/>
                <w:webHidden/>
              </w:rPr>
              <w:tab/>
            </w:r>
            <w:r w:rsidR="00994B77">
              <w:rPr>
                <w:noProof/>
                <w:webHidden/>
              </w:rPr>
              <w:fldChar w:fldCharType="begin"/>
            </w:r>
            <w:r w:rsidR="00994B77">
              <w:rPr>
                <w:noProof/>
                <w:webHidden/>
              </w:rPr>
              <w:instrText xml:space="preserve"> PAGEREF _Toc116509495 \h </w:instrText>
            </w:r>
            <w:r w:rsidR="00994B77">
              <w:rPr>
                <w:noProof/>
                <w:webHidden/>
              </w:rPr>
            </w:r>
            <w:r w:rsidR="00994B77">
              <w:rPr>
                <w:noProof/>
                <w:webHidden/>
              </w:rPr>
              <w:fldChar w:fldCharType="separate"/>
            </w:r>
            <w:r w:rsidR="00994B77">
              <w:rPr>
                <w:noProof/>
                <w:webHidden/>
              </w:rPr>
              <w:t>19</w:t>
            </w:r>
            <w:r w:rsidR="00994B77">
              <w:rPr>
                <w:noProof/>
                <w:webHidden/>
              </w:rPr>
              <w:fldChar w:fldCharType="end"/>
            </w:r>
          </w:hyperlink>
        </w:p>
        <w:p w14:paraId="3234D94C" w14:textId="77777777" w:rsidR="00994B77" w:rsidRDefault="00000000">
          <w:pPr>
            <w:pStyle w:val="TOC3"/>
            <w:rPr>
              <w:rFonts w:asciiTheme="minorHAnsi" w:hAnsiTheme="minorHAnsi" w:cstheme="minorBidi"/>
              <w:noProof/>
              <w:color w:val="auto"/>
              <w:sz w:val="22"/>
              <w:szCs w:val="22"/>
              <w:lang w:val="en-AU" w:eastAsia="zh-CN"/>
            </w:rPr>
          </w:pPr>
          <w:hyperlink w:anchor="_Toc116509496" w:history="1">
            <w:r w:rsidR="00994B77" w:rsidRPr="00172BC4">
              <w:rPr>
                <w:rStyle w:val="Hyperlink"/>
                <w:noProof/>
              </w:rPr>
              <w:t>3.2.2</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Étude géotechnique</w:t>
            </w:r>
            <w:r w:rsidR="00994B77">
              <w:rPr>
                <w:noProof/>
                <w:webHidden/>
              </w:rPr>
              <w:tab/>
            </w:r>
            <w:r w:rsidR="00994B77">
              <w:rPr>
                <w:noProof/>
                <w:webHidden/>
              </w:rPr>
              <w:fldChar w:fldCharType="begin"/>
            </w:r>
            <w:r w:rsidR="00994B77">
              <w:rPr>
                <w:noProof/>
                <w:webHidden/>
              </w:rPr>
              <w:instrText xml:space="preserve"> PAGEREF _Toc116509496 \h </w:instrText>
            </w:r>
            <w:r w:rsidR="00994B77">
              <w:rPr>
                <w:noProof/>
                <w:webHidden/>
              </w:rPr>
            </w:r>
            <w:r w:rsidR="00994B77">
              <w:rPr>
                <w:noProof/>
                <w:webHidden/>
              </w:rPr>
              <w:fldChar w:fldCharType="separate"/>
            </w:r>
            <w:r w:rsidR="00994B77">
              <w:rPr>
                <w:noProof/>
                <w:webHidden/>
              </w:rPr>
              <w:t>20</w:t>
            </w:r>
            <w:r w:rsidR="00994B77">
              <w:rPr>
                <w:noProof/>
                <w:webHidden/>
              </w:rPr>
              <w:fldChar w:fldCharType="end"/>
            </w:r>
          </w:hyperlink>
        </w:p>
        <w:p w14:paraId="3080F66D" w14:textId="77777777" w:rsidR="00994B77" w:rsidRDefault="00000000">
          <w:pPr>
            <w:pStyle w:val="TOC3"/>
            <w:rPr>
              <w:rFonts w:asciiTheme="minorHAnsi" w:hAnsiTheme="minorHAnsi" w:cstheme="minorBidi"/>
              <w:noProof/>
              <w:color w:val="auto"/>
              <w:sz w:val="22"/>
              <w:szCs w:val="22"/>
              <w:lang w:val="en-AU" w:eastAsia="zh-CN"/>
            </w:rPr>
          </w:pPr>
          <w:hyperlink w:anchor="_Toc116509497" w:history="1">
            <w:r w:rsidR="00994B77" w:rsidRPr="00172BC4">
              <w:rPr>
                <w:rStyle w:val="Hyperlink"/>
                <w:noProof/>
                <w:lang w:val="fr-FR"/>
              </w:rPr>
              <w:t>3.2.3</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Évaluation métocéanique (météorologie, marées et vagues)</w:t>
            </w:r>
            <w:r w:rsidR="00994B77">
              <w:rPr>
                <w:noProof/>
                <w:webHidden/>
              </w:rPr>
              <w:tab/>
            </w:r>
            <w:r w:rsidR="00994B77">
              <w:rPr>
                <w:noProof/>
                <w:webHidden/>
              </w:rPr>
              <w:fldChar w:fldCharType="begin"/>
            </w:r>
            <w:r w:rsidR="00994B77">
              <w:rPr>
                <w:noProof/>
                <w:webHidden/>
              </w:rPr>
              <w:instrText xml:space="preserve"> PAGEREF _Toc116509497 \h </w:instrText>
            </w:r>
            <w:r w:rsidR="00994B77">
              <w:rPr>
                <w:noProof/>
                <w:webHidden/>
              </w:rPr>
            </w:r>
            <w:r w:rsidR="00994B77">
              <w:rPr>
                <w:noProof/>
                <w:webHidden/>
              </w:rPr>
              <w:fldChar w:fldCharType="separate"/>
            </w:r>
            <w:r w:rsidR="00994B77">
              <w:rPr>
                <w:noProof/>
                <w:webHidden/>
              </w:rPr>
              <w:t>21</w:t>
            </w:r>
            <w:r w:rsidR="00994B77">
              <w:rPr>
                <w:noProof/>
                <w:webHidden/>
              </w:rPr>
              <w:fldChar w:fldCharType="end"/>
            </w:r>
          </w:hyperlink>
        </w:p>
        <w:p w14:paraId="5E7A87D1" w14:textId="77777777" w:rsidR="00994B77" w:rsidRDefault="00000000">
          <w:pPr>
            <w:pStyle w:val="TOC3"/>
            <w:rPr>
              <w:rFonts w:asciiTheme="minorHAnsi" w:hAnsiTheme="minorHAnsi" w:cstheme="minorBidi"/>
              <w:noProof/>
              <w:color w:val="auto"/>
              <w:sz w:val="22"/>
              <w:szCs w:val="22"/>
              <w:lang w:val="en-AU" w:eastAsia="zh-CN"/>
            </w:rPr>
          </w:pPr>
          <w:hyperlink w:anchor="_Toc116509498" w:history="1">
            <w:r w:rsidR="00994B77" w:rsidRPr="00172BC4">
              <w:rPr>
                <w:rStyle w:val="Hyperlink"/>
                <w:noProof/>
                <w:lang w:val="fr-FR"/>
              </w:rPr>
              <w:t>3.2.4</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Modélisation des processus côtiers – hydrodynamique et morphodynamique</w:t>
            </w:r>
            <w:r w:rsidR="00994B77">
              <w:rPr>
                <w:noProof/>
                <w:webHidden/>
              </w:rPr>
              <w:tab/>
            </w:r>
            <w:r w:rsidR="00994B77">
              <w:rPr>
                <w:noProof/>
                <w:webHidden/>
              </w:rPr>
              <w:fldChar w:fldCharType="begin"/>
            </w:r>
            <w:r w:rsidR="00994B77">
              <w:rPr>
                <w:noProof/>
                <w:webHidden/>
              </w:rPr>
              <w:instrText xml:space="preserve"> PAGEREF _Toc116509498 \h </w:instrText>
            </w:r>
            <w:r w:rsidR="00994B77">
              <w:rPr>
                <w:noProof/>
                <w:webHidden/>
              </w:rPr>
            </w:r>
            <w:r w:rsidR="00994B77">
              <w:rPr>
                <w:noProof/>
                <w:webHidden/>
              </w:rPr>
              <w:fldChar w:fldCharType="separate"/>
            </w:r>
            <w:r w:rsidR="00994B77">
              <w:rPr>
                <w:noProof/>
                <w:webHidden/>
              </w:rPr>
              <w:t>21</w:t>
            </w:r>
            <w:r w:rsidR="00994B77">
              <w:rPr>
                <w:noProof/>
                <w:webHidden/>
              </w:rPr>
              <w:fldChar w:fldCharType="end"/>
            </w:r>
          </w:hyperlink>
        </w:p>
        <w:p w14:paraId="1DB93D10" w14:textId="77777777" w:rsidR="00994B77" w:rsidRDefault="00000000">
          <w:pPr>
            <w:pStyle w:val="TOC3"/>
            <w:rPr>
              <w:rFonts w:asciiTheme="minorHAnsi" w:hAnsiTheme="minorHAnsi" w:cstheme="minorBidi"/>
              <w:noProof/>
              <w:color w:val="auto"/>
              <w:sz w:val="22"/>
              <w:szCs w:val="22"/>
              <w:lang w:val="en-AU" w:eastAsia="zh-CN"/>
            </w:rPr>
          </w:pPr>
          <w:hyperlink w:anchor="_Toc116509499" w:history="1">
            <w:r w:rsidR="00994B77" w:rsidRPr="00172BC4">
              <w:rPr>
                <w:rStyle w:val="Hyperlink"/>
                <w:noProof/>
                <w:lang w:val="fr-FR"/>
              </w:rPr>
              <w:t>3.2.5</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Surveillance et modélisation de la qualité de l'eau et des sédiments</w:t>
            </w:r>
            <w:r w:rsidR="00994B77">
              <w:rPr>
                <w:noProof/>
                <w:webHidden/>
              </w:rPr>
              <w:tab/>
            </w:r>
            <w:r w:rsidR="00994B77">
              <w:rPr>
                <w:noProof/>
                <w:webHidden/>
              </w:rPr>
              <w:fldChar w:fldCharType="begin"/>
            </w:r>
            <w:r w:rsidR="00994B77">
              <w:rPr>
                <w:noProof/>
                <w:webHidden/>
              </w:rPr>
              <w:instrText xml:space="preserve"> PAGEREF _Toc116509499 \h </w:instrText>
            </w:r>
            <w:r w:rsidR="00994B77">
              <w:rPr>
                <w:noProof/>
                <w:webHidden/>
              </w:rPr>
            </w:r>
            <w:r w:rsidR="00994B77">
              <w:rPr>
                <w:noProof/>
                <w:webHidden/>
              </w:rPr>
              <w:fldChar w:fldCharType="separate"/>
            </w:r>
            <w:r w:rsidR="00994B77">
              <w:rPr>
                <w:noProof/>
                <w:webHidden/>
              </w:rPr>
              <w:t>22</w:t>
            </w:r>
            <w:r w:rsidR="00994B77">
              <w:rPr>
                <w:noProof/>
                <w:webHidden/>
              </w:rPr>
              <w:fldChar w:fldCharType="end"/>
            </w:r>
          </w:hyperlink>
        </w:p>
        <w:p w14:paraId="66684402" w14:textId="77777777" w:rsidR="00994B77" w:rsidRDefault="00000000">
          <w:pPr>
            <w:pStyle w:val="TOC2"/>
            <w:rPr>
              <w:rFonts w:asciiTheme="minorHAnsi" w:hAnsiTheme="minorHAnsi" w:cstheme="minorBidi"/>
              <w:noProof/>
              <w:color w:val="auto"/>
              <w:szCs w:val="22"/>
              <w:lang w:val="en-AU" w:eastAsia="zh-CN"/>
            </w:rPr>
          </w:pPr>
          <w:hyperlink w:anchor="_Toc116509500" w:history="1">
            <w:r w:rsidR="00994B77" w:rsidRPr="00172BC4">
              <w:rPr>
                <w:rStyle w:val="Hyperlink"/>
                <w:noProof/>
              </w:rPr>
              <w:t>3.3</w:t>
            </w:r>
            <w:r w:rsidR="00994B77">
              <w:rPr>
                <w:rFonts w:asciiTheme="minorHAnsi" w:hAnsiTheme="minorHAnsi" w:cstheme="minorBidi"/>
                <w:noProof/>
                <w:color w:val="auto"/>
                <w:szCs w:val="22"/>
                <w:lang w:val="en-AU" w:eastAsia="zh-CN"/>
              </w:rPr>
              <w:tab/>
            </w:r>
            <w:r w:rsidR="00994B77" w:rsidRPr="00172BC4">
              <w:rPr>
                <w:rStyle w:val="Hyperlink"/>
                <w:noProof/>
                <w:lang w:val="fr-FR"/>
              </w:rPr>
              <w:t>Ressources biologiques</w:t>
            </w:r>
            <w:r w:rsidR="00994B77">
              <w:rPr>
                <w:noProof/>
                <w:webHidden/>
              </w:rPr>
              <w:tab/>
            </w:r>
            <w:r w:rsidR="00994B77">
              <w:rPr>
                <w:noProof/>
                <w:webHidden/>
              </w:rPr>
              <w:fldChar w:fldCharType="begin"/>
            </w:r>
            <w:r w:rsidR="00994B77">
              <w:rPr>
                <w:noProof/>
                <w:webHidden/>
              </w:rPr>
              <w:instrText xml:space="preserve"> PAGEREF _Toc116509500 \h </w:instrText>
            </w:r>
            <w:r w:rsidR="00994B77">
              <w:rPr>
                <w:noProof/>
                <w:webHidden/>
              </w:rPr>
            </w:r>
            <w:r w:rsidR="00994B77">
              <w:rPr>
                <w:noProof/>
                <w:webHidden/>
              </w:rPr>
              <w:fldChar w:fldCharType="separate"/>
            </w:r>
            <w:r w:rsidR="00994B77">
              <w:rPr>
                <w:noProof/>
                <w:webHidden/>
              </w:rPr>
              <w:t>24</w:t>
            </w:r>
            <w:r w:rsidR="00994B77">
              <w:rPr>
                <w:noProof/>
                <w:webHidden/>
              </w:rPr>
              <w:fldChar w:fldCharType="end"/>
            </w:r>
          </w:hyperlink>
        </w:p>
        <w:p w14:paraId="4905FF94" w14:textId="77777777" w:rsidR="00994B77" w:rsidRDefault="00000000">
          <w:pPr>
            <w:pStyle w:val="TOC3"/>
            <w:rPr>
              <w:rFonts w:asciiTheme="minorHAnsi" w:hAnsiTheme="minorHAnsi" w:cstheme="minorBidi"/>
              <w:noProof/>
              <w:color w:val="auto"/>
              <w:sz w:val="22"/>
              <w:szCs w:val="22"/>
              <w:lang w:val="en-AU" w:eastAsia="zh-CN"/>
            </w:rPr>
          </w:pPr>
          <w:hyperlink w:anchor="_Toc116509501" w:history="1">
            <w:r w:rsidR="00994B77" w:rsidRPr="00172BC4">
              <w:rPr>
                <w:rStyle w:val="Hyperlink"/>
                <w:noProof/>
              </w:rPr>
              <w:t>3.3.1</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Étude et évaluation</w:t>
            </w:r>
            <w:r w:rsidR="00994B77">
              <w:rPr>
                <w:noProof/>
                <w:webHidden/>
              </w:rPr>
              <w:tab/>
            </w:r>
            <w:r w:rsidR="00994B77">
              <w:rPr>
                <w:noProof/>
                <w:webHidden/>
              </w:rPr>
              <w:fldChar w:fldCharType="begin"/>
            </w:r>
            <w:r w:rsidR="00994B77">
              <w:rPr>
                <w:noProof/>
                <w:webHidden/>
              </w:rPr>
              <w:instrText xml:space="preserve"> PAGEREF _Toc116509501 \h </w:instrText>
            </w:r>
            <w:r w:rsidR="00994B77">
              <w:rPr>
                <w:noProof/>
                <w:webHidden/>
              </w:rPr>
            </w:r>
            <w:r w:rsidR="00994B77">
              <w:rPr>
                <w:noProof/>
                <w:webHidden/>
              </w:rPr>
              <w:fldChar w:fldCharType="separate"/>
            </w:r>
            <w:r w:rsidR="00994B77">
              <w:rPr>
                <w:noProof/>
                <w:webHidden/>
              </w:rPr>
              <w:t>24</w:t>
            </w:r>
            <w:r w:rsidR="00994B77">
              <w:rPr>
                <w:noProof/>
                <w:webHidden/>
              </w:rPr>
              <w:fldChar w:fldCharType="end"/>
            </w:r>
          </w:hyperlink>
        </w:p>
        <w:p w14:paraId="062ABE77" w14:textId="77777777" w:rsidR="00994B77" w:rsidRDefault="00000000">
          <w:pPr>
            <w:pStyle w:val="TOC3"/>
            <w:rPr>
              <w:rFonts w:asciiTheme="minorHAnsi" w:hAnsiTheme="minorHAnsi" w:cstheme="minorBidi"/>
              <w:noProof/>
              <w:color w:val="auto"/>
              <w:sz w:val="22"/>
              <w:szCs w:val="22"/>
              <w:lang w:val="en-AU" w:eastAsia="zh-CN"/>
            </w:rPr>
          </w:pPr>
          <w:hyperlink w:anchor="_Toc116509502" w:history="1">
            <w:r w:rsidR="00994B77" w:rsidRPr="00172BC4">
              <w:rPr>
                <w:rStyle w:val="Hyperlink"/>
                <w:noProof/>
              </w:rPr>
              <w:t>3.3.2</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Étude écologique marine</w:t>
            </w:r>
            <w:r w:rsidR="00994B77">
              <w:rPr>
                <w:noProof/>
                <w:webHidden/>
              </w:rPr>
              <w:tab/>
            </w:r>
            <w:r w:rsidR="00994B77">
              <w:rPr>
                <w:noProof/>
                <w:webHidden/>
              </w:rPr>
              <w:fldChar w:fldCharType="begin"/>
            </w:r>
            <w:r w:rsidR="00994B77">
              <w:rPr>
                <w:noProof/>
                <w:webHidden/>
              </w:rPr>
              <w:instrText xml:space="preserve"> PAGEREF _Toc116509502 \h </w:instrText>
            </w:r>
            <w:r w:rsidR="00994B77">
              <w:rPr>
                <w:noProof/>
                <w:webHidden/>
              </w:rPr>
            </w:r>
            <w:r w:rsidR="00994B77">
              <w:rPr>
                <w:noProof/>
                <w:webHidden/>
              </w:rPr>
              <w:fldChar w:fldCharType="separate"/>
            </w:r>
            <w:r w:rsidR="00994B77">
              <w:rPr>
                <w:noProof/>
                <w:webHidden/>
              </w:rPr>
              <w:t>24</w:t>
            </w:r>
            <w:r w:rsidR="00994B77">
              <w:rPr>
                <w:noProof/>
                <w:webHidden/>
              </w:rPr>
              <w:fldChar w:fldCharType="end"/>
            </w:r>
          </w:hyperlink>
        </w:p>
        <w:p w14:paraId="30D98BB6" w14:textId="77777777" w:rsidR="00994B77" w:rsidRDefault="00000000">
          <w:pPr>
            <w:pStyle w:val="TOC3"/>
            <w:rPr>
              <w:rFonts w:asciiTheme="minorHAnsi" w:hAnsiTheme="minorHAnsi" w:cstheme="minorBidi"/>
              <w:noProof/>
              <w:color w:val="auto"/>
              <w:sz w:val="22"/>
              <w:szCs w:val="22"/>
              <w:lang w:val="en-AU" w:eastAsia="zh-CN"/>
            </w:rPr>
          </w:pPr>
          <w:hyperlink w:anchor="_Toc116509503" w:history="1">
            <w:r w:rsidR="00994B77" w:rsidRPr="00172BC4">
              <w:rPr>
                <w:rStyle w:val="Hyperlink"/>
                <w:noProof/>
              </w:rPr>
              <w:t>3.3.3</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Étude écologique terrestre</w:t>
            </w:r>
            <w:r w:rsidR="00994B77">
              <w:rPr>
                <w:noProof/>
                <w:webHidden/>
              </w:rPr>
              <w:tab/>
            </w:r>
            <w:r w:rsidR="00994B77">
              <w:rPr>
                <w:noProof/>
                <w:webHidden/>
              </w:rPr>
              <w:fldChar w:fldCharType="begin"/>
            </w:r>
            <w:r w:rsidR="00994B77">
              <w:rPr>
                <w:noProof/>
                <w:webHidden/>
              </w:rPr>
              <w:instrText xml:space="preserve"> PAGEREF _Toc116509503 \h </w:instrText>
            </w:r>
            <w:r w:rsidR="00994B77">
              <w:rPr>
                <w:noProof/>
                <w:webHidden/>
              </w:rPr>
            </w:r>
            <w:r w:rsidR="00994B77">
              <w:rPr>
                <w:noProof/>
                <w:webHidden/>
              </w:rPr>
              <w:fldChar w:fldCharType="separate"/>
            </w:r>
            <w:r w:rsidR="00994B77">
              <w:rPr>
                <w:noProof/>
                <w:webHidden/>
              </w:rPr>
              <w:t>24</w:t>
            </w:r>
            <w:r w:rsidR="00994B77">
              <w:rPr>
                <w:noProof/>
                <w:webHidden/>
              </w:rPr>
              <w:fldChar w:fldCharType="end"/>
            </w:r>
          </w:hyperlink>
        </w:p>
        <w:p w14:paraId="24D18C9A" w14:textId="77777777" w:rsidR="00994B77" w:rsidRDefault="00000000">
          <w:pPr>
            <w:pStyle w:val="TOC2"/>
            <w:rPr>
              <w:rFonts w:asciiTheme="minorHAnsi" w:hAnsiTheme="minorHAnsi" w:cstheme="minorBidi"/>
              <w:noProof/>
              <w:color w:val="auto"/>
              <w:szCs w:val="22"/>
              <w:lang w:val="en-AU" w:eastAsia="zh-CN"/>
            </w:rPr>
          </w:pPr>
          <w:hyperlink w:anchor="_Toc116509504" w:history="1">
            <w:r w:rsidR="00994B77" w:rsidRPr="00172BC4">
              <w:rPr>
                <w:rStyle w:val="Hyperlink"/>
                <w:noProof/>
              </w:rPr>
              <w:t>3.4</w:t>
            </w:r>
            <w:r w:rsidR="00994B77">
              <w:rPr>
                <w:rFonts w:asciiTheme="minorHAnsi" w:hAnsiTheme="minorHAnsi" w:cstheme="minorBidi"/>
                <w:noProof/>
                <w:color w:val="auto"/>
                <w:szCs w:val="22"/>
                <w:lang w:val="en-AU" w:eastAsia="zh-CN"/>
              </w:rPr>
              <w:tab/>
            </w:r>
            <w:r w:rsidR="00994B77" w:rsidRPr="00172BC4">
              <w:rPr>
                <w:rStyle w:val="Hyperlink"/>
                <w:noProof/>
                <w:lang w:val="fr-FR"/>
              </w:rPr>
              <w:t>Ressources socioéconomiques</w:t>
            </w:r>
            <w:r w:rsidR="00994B77">
              <w:rPr>
                <w:noProof/>
                <w:webHidden/>
              </w:rPr>
              <w:tab/>
            </w:r>
            <w:r w:rsidR="00994B77">
              <w:rPr>
                <w:noProof/>
                <w:webHidden/>
              </w:rPr>
              <w:fldChar w:fldCharType="begin"/>
            </w:r>
            <w:r w:rsidR="00994B77">
              <w:rPr>
                <w:noProof/>
                <w:webHidden/>
              </w:rPr>
              <w:instrText xml:space="preserve"> PAGEREF _Toc116509504 \h </w:instrText>
            </w:r>
            <w:r w:rsidR="00994B77">
              <w:rPr>
                <w:noProof/>
                <w:webHidden/>
              </w:rPr>
            </w:r>
            <w:r w:rsidR="00994B77">
              <w:rPr>
                <w:noProof/>
                <w:webHidden/>
              </w:rPr>
              <w:fldChar w:fldCharType="separate"/>
            </w:r>
            <w:r w:rsidR="00994B77">
              <w:rPr>
                <w:noProof/>
                <w:webHidden/>
              </w:rPr>
              <w:t>25</w:t>
            </w:r>
            <w:r w:rsidR="00994B77">
              <w:rPr>
                <w:noProof/>
                <w:webHidden/>
              </w:rPr>
              <w:fldChar w:fldCharType="end"/>
            </w:r>
          </w:hyperlink>
        </w:p>
        <w:p w14:paraId="160BAE5D" w14:textId="77777777" w:rsidR="00994B77" w:rsidRDefault="00000000">
          <w:pPr>
            <w:pStyle w:val="TOC3"/>
            <w:rPr>
              <w:rFonts w:asciiTheme="minorHAnsi" w:hAnsiTheme="minorHAnsi" w:cstheme="minorBidi"/>
              <w:noProof/>
              <w:color w:val="auto"/>
              <w:sz w:val="22"/>
              <w:szCs w:val="22"/>
              <w:lang w:val="en-AU" w:eastAsia="zh-CN"/>
            </w:rPr>
          </w:pPr>
          <w:hyperlink w:anchor="_Toc116509505" w:history="1">
            <w:r w:rsidR="00994B77" w:rsidRPr="00172BC4">
              <w:rPr>
                <w:rStyle w:val="Hyperlink"/>
                <w:noProof/>
              </w:rPr>
              <w:t>3.4.1</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Contexte</w:t>
            </w:r>
            <w:r w:rsidR="00994B77">
              <w:rPr>
                <w:noProof/>
                <w:webHidden/>
              </w:rPr>
              <w:tab/>
            </w:r>
            <w:r w:rsidR="00994B77">
              <w:rPr>
                <w:noProof/>
                <w:webHidden/>
              </w:rPr>
              <w:fldChar w:fldCharType="begin"/>
            </w:r>
            <w:r w:rsidR="00994B77">
              <w:rPr>
                <w:noProof/>
                <w:webHidden/>
              </w:rPr>
              <w:instrText xml:space="preserve"> PAGEREF _Toc116509505 \h </w:instrText>
            </w:r>
            <w:r w:rsidR="00994B77">
              <w:rPr>
                <w:noProof/>
                <w:webHidden/>
              </w:rPr>
            </w:r>
            <w:r w:rsidR="00994B77">
              <w:rPr>
                <w:noProof/>
                <w:webHidden/>
              </w:rPr>
              <w:fldChar w:fldCharType="separate"/>
            </w:r>
            <w:r w:rsidR="00994B77">
              <w:rPr>
                <w:noProof/>
                <w:webHidden/>
              </w:rPr>
              <w:t>25</w:t>
            </w:r>
            <w:r w:rsidR="00994B77">
              <w:rPr>
                <w:noProof/>
                <w:webHidden/>
              </w:rPr>
              <w:fldChar w:fldCharType="end"/>
            </w:r>
          </w:hyperlink>
        </w:p>
        <w:p w14:paraId="592CE506" w14:textId="77777777" w:rsidR="00994B77" w:rsidRDefault="00000000">
          <w:pPr>
            <w:pStyle w:val="TOC3"/>
            <w:rPr>
              <w:rFonts w:asciiTheme="minorHAnsi" w:hAnsiTheme="minorHAnsi" w:cstheme="minorBidi"/>
              <w:noProof/>
              <w:color w:val="auto"/>
              <w:sz w:val="22"/>
              <w:szCs w:val="22"/>
              <w:lang w:val="en-AU" w:eastAsia="zh-CN"/>
            </w:rPr>
          </w:pPr>
          <w:hyperlink w:anchor="_Toc116509506" w:history="1">
            <w:r w:rsidR="00994B77" w:rsidRPr="00172BC4">
              <w:rPr>
                <w:rStyle w:val="Hyperlink"/>
                <w:noProof/>
                <w:lang w:val="fr-FR"/>
              </w:rPr>
              <w:t>3.4.2</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Évaluation du patrimoine ou de la culture</w:t>
            </w:r>
            <w:r w:rsidR="00994B77">
              <w:rPr>
                <w:noProof/>
                <w:webHidden/>
              </w:rPr>
              <w:tab/>
            </w:r>
            <w:r w:rsidR="00994B77">
              <w:rPr>
                <w:noProof/>
                <w:webHidden/>
              </w:rPr>
              <w:fldChar w:fldCharType="begin"/>
            </w:r>
            <w:r w:rsidR="00994B77">
              <w:rPr>
                <w:noProof/>
                <w:webHidden/>
              </w:rPr>
              <w:instrText xml:space="preserve"> PAGEREF _Toc116509506 \h </w:instrText>
            </w:r>
            <w:r w:rsidR="00994B77">
              <w:rPr>
                <w:noProof/>
                <w:webHidden/>
              </w:rPr>
            </w:r>
            <w:r w:rsidR="00994B77">
              <w:rPr>
                <w:noProof/>
                <w:webHidden/>
              </w:rPr>
              <w:fldChar w:fldCharType="separate"/>
            </w:r>
            <w:r w:rsidR="00994B77">
              <w:rPr>
                <w:noProof/>
                <w:webHidden/>
              </w:rPr>
              <w:t>25</w:t>
            </w:r>
            <w:r w:rsidR="00994B77">
              <w:rPr>
                <w:noProof/>
                <w:webHidden/>
              </w:rPr>
              <w:fldChar w:fldCharType="end"/>
            </w:r>
          </w:hyperlink>
        </w:p>
        <w:p w14:paraId="2A5AFCB6" w14:textId="77777777" w:rsidR="00994B77" w:rsidRDefault="00000000">
          <w:pPr>
            <w:pStyle w:val="TOC3"/>
            <w:rPr>
              <w:rFonts w:asciiTheme="minorHAnsi" w:hAnsiTheme="minorHAnsi" w:cstheme="minorBidi"/>
              <w:noProof/>
              <w:color w:val="auto"/>
              <w:sz w:val="22"/>
              <w:szCs w:val="22"/>
              <w:lang w:val="en-AU" w:eastAsia="zh-CN"/>
            </w:rPr>
          </w:pPr>
          <w:hyperlink w:anchor="_Toc116509507" w:history="1">
            <w:r w:rsidR="00994B77" w:rsidRPr="00172BC4">
              <w:rPr>
                <w:rStyle w:val="Hyperlink"/>
                <w:rFonts w:eastAsia="Times New Roman" w:cstheme="minorHAnsi"/>
                <w:noProof/>
                <w:lang w:val="fr-FR"/>
              </w:rPr>
              <w:t>3.4.3</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Étude de qualité de l'air et de pollution sonore</w:t>
            </w:r>
            <w:r w:rsidR="00994B77">
              <w:rPr>
                <w:noProof/>
                <w:webHidden/>
              </w:rPr>
              <w:tab/>
            </w:r>
            <w:r w:rsidR="00994B77">
              <w:rPr>
                <w:noProof/>
                <w:webHidden/>
              </w:rPr>
              <w:fldChar w:fldCharType="begin"/>
            </w:r>
            <w:r w:rsidR="00994B77">
              <w:rPr>
                <w:noProof/>
                <w:webHidden/>
              </w:rPr>
              <w:instrText xml:space="preserve"> PAGEREF _Toc116509507 \h </w:instrText>
            </w:r>
            <w:r w:rsidR="00994B77">
              <w:rPr>
                <w:noProof/>
                <w:webHidden/>
              </w:rPr>
            </w:r>
            <w:r w:rsidR="00994B77">
              <w:rPr>
                <w:noProof/>
                <w:webHidden/>
              </w:rPr>
              <w:fldChar w:fldCharType="separate"/>
            </w:r>
            <w:r w:rsidR="00994B77">
              <w:rPr>
                <w:noProof/>
                <w:webHidden/>
              </w:rPr>
              <w:t>26</w:t>
            </w:r>
            <w:r w:rsidR="00994B77">
              <w:rPr>
                <w:noProof/>
                <w:webHidden/>
              </w:rPr>
              <w:fldChar w:fldCharType="end"/>
            </w:r>
          </w:hyperlink>
        </w:p>
        <w:p w14:paraId="7F9D8A4F" w14:textId="77777777" w:rsidR="00994B77" w:rsidRDefault="00000000">
          <w:pPr>
            <w:pStyle w:val="TOC1"/>
            <w:rPr>
              <w:rFonts w:asciiTheme="minorHAnsi" w:hAnsiTheme="minorHAnsi" w:cstheme="minorBidi"/>
              <w:b w:val="0"/>
              <w:noProof/>
              <w:color w:val="auto"/>
              <w:sz w:val="22"/>
              <w:szCs w:val="22"/>
              <w:lang w:val="en-AU" w:eastAsia="zh-CN"/>
            </w:rPr>
          </w:pPr>
          <w:hyperlink w:anchor="_Toc116509508" w:history="1">
            <w:r w:rsidR="00994B77" w:rsidRPr="00172BC4">
              <w:rPr>
                <w:rStyle w:val="Hyperlink"/>
                <w:noProof/>
              </w:rPr>
              <w:t>4</w:t>
            </w:r>
            <w:r w:rsidR="00994B77">
              <w:rPr>
                <w:rFonts w:asciiTheme="minorHAnsi" w:hAnsiTheme="minorHAnsi" w:cstheme="minorBidi"/>
                <w:b w:val="0"/>
                <w:noProof/>
                <w:color w:val="auto"/>
                <w:sz w:val="22"/>
                <w:szCs w:val="22"/>
                <w:lang w:val="en-AU" w:eastAsia="zh-CN"/>
              </w:rPr>
              <w:tab/>
            </w:r>
            <w:r w:rsidR="00994B77" w:rsidRPr="00172BC4">
              <w:rPr>
                <w:rStyle w:val="Hyperlink"/>
                <w:noProof/>
                <w:lang w:val="fr-FR"/>
              </w:rPr>
              <w:t>Impacts caractéristiques et stratégies d'atténuation</w:t>
            </w:r>
            <w:r w:rsidR="00994B77">
              <w:rPr>
                <w:noProof/>
                <w:webHidden/>
              </w:rPr>
              <w:tab/>
            </w:r>
            <w:r w:rsidR="00994B77">
              <w:rPr>
                <w:noProof/>
                <w:webHidden/>
              </w:rPr>
              <w:fldChar w:fldCharType="begin"/>
            </w:r>
            <w:r w:rsidR="00994B77">
              <w:rPr>
                <w:noProof/>
                <w:webHidden/>
              </w:rPr>
              <w:instrText xml:space="preserve"> PAGEREF _Toc116509508 \h </w:instrText>
            </w:r>
            <w:r w:rsidR="00994B77">
              <w:rPr>
                <w:noProof/>
                <w:webHidden/>
              </w:rPr>
            </w:r>
            <w:r w:rsidR="00994B77">
              <w:rPr>
                <w:noProof/>
                <w:webHidden/>
              </w:rPr>
              <w:fldChar w:fldCharType="separate"/>
            </w:r>
            <w:r w:rsidR="00994B77">
              <w:rPr>
                <w:noProof/>
                <w:webHidden/>
              </w:rPr>
              <w:t>26</w:t>
            </w:r>
            <w:r w:rsidR="00994B77">
              <w:rPr>
                <w:noProof/>
                <w:webHidden/>
              </w:rPr>
              <w:fldChar w:fldCharType="end"/>
            </w:r>
          </w:hyperlink>
        </w:p>
        <w:p w14:paraId="59D001BE" w14:textId="77777777" w:rsidR="00994B77" w:rsidRDefault="00000000">
          <w:pPr>
            <w:pStyle w:val="TOC2"/>
            <w:rPr>
              <w:rFonts w:asciiTheme="minorHAnsi" w:hAnsiTheme="minorHAnsi" w:cstheme="minorBidi"/>
              <w:noProof/>
              <w:color w:val="auto"/>
              <w:szCs w:val="22"/>
              <w:lang w:val="en-AU" w:eastAsia="zh-CN"/>
            </w:rPr>
          </w:pPr>
          <w:hyperlink w:anchor="_Toc116509509" w:history="1">
            <w:r w:rsidR="00994B77" w:rsidRPr="00172BC4">
              <w:rPr>
                <w:rStyle w:val="Hyperlink"/>
                <w:noProof/>
              </w:rPr>
              <w:t>4.1</w:t>
            </w:r>
            <w:r w:rsidR="00994B77">
              <w:rPr>
                <w:rFonts w:asciiTheme="minorHAnsi" w:hAnsiTheme="minorHAnsi" w:cstheme="minorBidi"/>
                <w:noProof/>
                <w:color w:val="auto"/>
                <w:szCs w:val="22"/>
                <w:lang w:val="en-AU" w:eastAsia="zh-CN"/>
              </w:rPr>
              <w:tab/>
            </w:r>
            <w:r w:rsidR="00994B77" w:rsidRPr="00172BC4">
              <w:rPr>
                <w:rStyle w:val="Hyperlink"/>
                <w:noProof/>
                <w:lang w:val="fr-FR"/>
              </w:rPr>
              <w:t>Changements dans les processus côtiers</w:t>
            </w:r>
            <w:r w:rsidR="00994B77">
              <w:rPr>
                <w:noProof/>
                <w:webHidden/>
              </w:rPr>
              <w:tab/>
            </w:r>
            <w:r w:rsidR="00994B77">
              <w:rPr>
                <w:noProof/>
                <w:webHidden/>
              </w:rPr>
              <w:fldChar w:fldCharType="begin"/>
            </w:r>
            <w:r w:rsidR="00994B77">
              <w:rPr>
                <w:noProof/>
                <w:webHidden/>
              </w:rPr>
              <w:instrText xml:space="preserve"> PAGEREF _Toc116509509 \h </w:instrText>
            </w:r>
            <w:r w:rsidR="00994B77">
              <w:rPr>
                <w:noProof/>
                <w:webHidden/>
              </w:rPr>
            </w:r>
            <w:r w:rsidR="00994B77">
              <w:rPr>
                <w:noProof/>
                <w:webHidden/>
              </w:rPr>
              <w:fldChar w:fldCharType="separate"/>
            </w:r>
            <w:r w:rsidR="00994B77">
              <w:rPr>
                <w:noProof/>
                <w:webHidden/>
              </w:rPr>
              <w:t>27</w:t>
            </w:r>
            <w:r w:rsidR="00994B77">
              <w:rPr>
                <w:noProof/>
                <w:webHidden/>
              </w:rPr>
              <w:fldChar w:fldCharType="end"/>
            </w:r>
          </w:hyperlink>
        </w:p>
        <w:p w14:paraId="1BDFB868" w14:textId="77777777" w:rsidR="00994B77" w:rsidRDefault="00000000">
          <w:pPr>
            <w:pStyle w:val="TOC3"/>
            <w:rPr>
              <w:rFonts w:asciiTheme="minorHAnsi" w:hAnsiTheme="minorHAnsi" w:cstheme="minorBidi"/>
              <w:noProof/>
              <w:color w:val="auto"/>
              <w:sz w:val="22"/>
              <w:szCs w:val="22"/>
              <w:lang w:val="en-AU" w:eastAsia="zh-CN"/>
            </w:rPr>
          </w:pPr>
          <w:hyperlink w:anchor="_Toc116509510" w:history="1">
            <w:r w:rsidR="00994B77" w:rsidRPr="00172BC4">
              <w:rPr>
                <w:rStyle w:val="Hyperlink"/>
                <w:noProof/>
              </w:rPr>
              <w:t>4.1.1</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Activités et effets potentiels</w:t>
            </w:r>
            <w:r w:rsidR="00994B77">
              <w:rPr>
                <w:noProof/>
                <w:webHidden/>
              </w:rPr>
              <w:tab/>
            </w:r>
            <w:r w:rsidR="00994B77">
              <w:rPr>
                <w:noProof/>
                <w:webHidden/>
              </w:rPr>
              <w:fldChar w:fldCharType="begin"/>
            </w:r>
            <w:r w:rsidR="00994B77">
              <w:rPr>
                <w:noProof/>
                <w:webHidden/>
              </w:rPr>
              <w:instrText xml:space="preserve"> PAGEREF _Toc116509510 \h </w:instrText>
            </w:r>
            <w:r w:rsidR="00994B77">
              <w:rPr>
                <w:noProof/>
                <w:webHidden/>
              </w:rPr>
            </w:r>
            <w:r w:rsidR="00994B77">
              <w:rPr>
                <w:noProof/>
                <w:webHidden/>
              </w:rPr>
              <w:fldChar w:fldCharType="separate"/>
            </w:r>
            <w:r w:rsidR="00994B77">
              <w:rPr>
                <w:noProof/>
                <w:webHidden/>
              </w:rPr>
              <w:t>27</w:t>
            </w:r>
            <w:r w:rsidR="00994B77">
              <w:rPr>
                <w:noProof/>
                <w:webHidden/>
              </w:rPr>
              <w:fldChar w:fldCharType="end"/>
            </w:r>
          </w:hyperlink>
        </w:p>
        <w:p w14:paraId="70B23436" w14:textId="77777777" w:rsidR="00994B77" w:rsidRDefault="00000000">
          <w:pPr>
            <w:pStyle w:val="TOC3"/>
            <w:rPr>
              <w:rFonts w:asciiTheme="minorHAnsi" w:hAnsiTheme="minorHAnsi" w:cstheme="minorBidi"/>
              <w:noProof/>
              <w:color w:val="auto"/>
              <w:sz w:val="22"/>
              <w:szCs w:val="22"/>
              <w:lang w:val="en-AU" w:eastAsia="zh-CN"/>
            </w:rPr>
          </w:pPr>
          <w:hyperlink w:anchor="_Toc116509511" w:history="1">
            <w:r w:rsidR="00994B77" w:rsidRPr="00172BC4">
              <w:rPr>
                <w:rStyle w:val="Hyperlink"/>
                <w:noProof/>
              </w:rPr>
              <w:t>4.1.2</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Stratégies d'atténuation</w:t>
            </w:r>
            <w:r w:rsidR="00994B77">
              <w:rPr>
                <w:noProof/>
                <w:webHidden/>
              </w:rPr>
              <w:tab/>
            </w:r>
            <w:r w:rsidR="00994B77">
              <w:rPr>
                <w:noProof/>
                <w:webHidden/>
              </w:rPr>
              <w:fldChar w:fldCharType="begin"/>
            </w:r>
            <w:r w:rsidR="00994B77">
              <w:rPr>
                <w:noProof/>
                <w:webHidden/>
              </w:rPr>
              <w:instrText xml:space="preserve"> PAGEREF _Toc116509511 \h </w:instrText>
            </w:r>
            <w:r w:rsidR="00994B77">
              <w:rPr>
                <w:noProof/>
                <w:webHidden/>
              </w:rPr>
            </w:r>
            <w:r w:rsidR="00994B77">
              <w:rPr>
                <w:noProof/>
                <w:webHidden/>
              </w:rPr>
              <w:fldChar w:fldCharType="separate"/>
            </w:r>
            <w:r w:rsidR="00994B77">
              <w:rPr>
                <w:noProof/>
                <w:webHidden/>
              </w:rPr>
              <w:t>28</w:t>
            </w:r>
            <w:r w:rsidR="00994B77">
              <w:rPr>
                <w:noProof/>
                <w:webHidden/>
              </w:rPr>
              <w:fldChar w:fldCharType="end"/>
            </w:r>
          </w:hyperlink>
        </w:p>
        <w:p w14:paraId="7F89F1ED" w14:textId="77777777" w:rsidR="00994B77" w:rsidRDefault="00000000">
          <w:pPr>
            <w:pStyle w:val="TOC2"/>
            <w:rPr>
              <w:rFonts w:asciiTheme="minorHAnsi" w:hAnsiTheme="minorHAnsi" w:cstheme="minorBidi"/>
              <w:noProof/>
              <w:color w:val="auto"/>
              <w:szCs w:val="22"/>
              <w:lang w:val="en-AU" w:eastAsia="zh-CN"/>
            </w:rPr>
          </w:pPr>
          <w:hyperlink w:anchor="_Toc116509512" w:history="1">
            <w:r w:rsidR="00994B77" w:rsidRPr="00172BC4">
              <w:rPr>
                <w:rStyle w:val="Hyperlink"/>
                <w:noProof/>
                <w:lang w:val="fr-FR"/>
              </w:rPr>
              <w:t>4.2</w:t>
            </w:r>
            <w:r w:rsidR="00994B77">
              <w:rPr>
                <w:rFonts w:asciiTheme="minorHAnsi" w:hAnsiTheme="minorHAnsi" w:cstheme="minorBidi"/>
                <w:noProof/>
                <w:color w:val="auto"/>
                <w:szCs w:val="22"/>
                <w:lang w:val="en-AU" w:eastAsia="zh-CN"/>
              </w:rPr>
              <w:tab/>
            </w:r>
            <w:r w:rsidR="00994B77" w:rsidRPr="00172BC4">
              <w:rPr>
                <w:rStyle w:val="Hyperlink"/>
                <w:noProof/>
                <w:lang w:val="fr-FR"/>
              </w:rPr>
              <w:t>Changements de la qualité des eaux et des sédiments marins</w:t>
            </w:r>
            <w:r w:rsidR="00994B77">
              <w:rPr>
                <w:noProof/>
                <w:webHidden/>
              </w:rPr>
              <w:tab/>
            </w:r>
            <w:r w:rsidR="00994B77">
              <w:rPr>
                <w:noProof/>
                <w:webHidden/>
              </w:rPr>
              <w:fldChar w:fldCharType="begin"/>
            </w:r>
            <w:r w:rsidR="00994B77">
              <w:rPr>
                <w:noProof/>
                <w:webHidden/>
              </w:rPr>
              <w:instrText xml:space="preserve"> PAGEREF _Toc116509512 \h </w:instrText>
            </w:r>
            <w:r w:rsidR="00994B77">
              <w:rPr>
                <w:noProof/>
                <w:webHidden/>
              </w:rPr>
            </w:r>
            <w:r w:rsidR="00994B77">
              <w:rPr>
                <w:noProof/>
                <w:webHidden/>
              </w:rPr>
              <w:fldChar w:fldCharType="separate"/>
            </w:r>
            <w:r w:rsidR="00994B77">
              <w:rPr>
                <w:noProof/>
                <w:webHidden/>
              </w:rPr>
              <w:t>29</w:t>
            </w:r>
            <w:r w:rsidR="00994B77">
              <w:rPr>
                <w:noProof/>
                <w:webHidden/>
              </w:rPr>
              <w:fldChar w:fldCharType="end"/>
            </w:r>
          </w:hyperlink>
        </w:p>
        <w:p w14:paraId="6A130A1B" w14:textId="77777777" w:rsidR="00994B77" w:rsidRDefault="00000000">
          <w:pPr>
            <w:pStyle w:val="TOC3"/>
            <w:rPr>
              <w:rFonts w:asciiTheme="minorHAnsi" w:hAnsiTheme="minorHAnsi" w:cstheme="minorBidi"/>
              <w:noProof/>
              <w:color w:val="auto"/>
              <w:sz w:val="22"/>
              <w:szCs w:val="22"/>
              <w:lang w:val="en-AU" w:eastAsia="zh-CN"/>
            </w:rPr>
          </w:pPr>
          <w:hyperlink w:anchor="_Toc116509513" w:history="1">
            <w:r w:rsidR="00994B77" w:rsidRPr="00172BC4">
              <w:rPr>
                <w:rStyle w:val="Hyperlink"/>
                <w:noProof/>
              </w:rPr>
              <w:t>4.2.1</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Impacts potentiels</w:t>
            </w:r>
            <w:r w:rsidR="00994B77">
              <w:rPr>
                <w:noProof/>
                <w:webHidden/>
              </w:rPr>
              <w:tab/>
            </w:r>
            <w:r w:rsidR="00994B77">
              <w:rPr>
                <w:noProof/>
                <w:webHidden/>
              </w:rPr>
              <w:fldChar w:fldCharType="begin"/>
            </w:r>
            <w:r w:rsidR="00994B77">
              <w:rPr>
                <w:noProof/>
                <w:webHidden/>
              </w:rPr>
              <w:instrText xml:space="preserve"> PAGEREF _Toc116509513 \h </w:instrText>
            </w:r>
            <w:r w:rsidR="00994B77">
              <w:rPr>
                <w:noProof/>
                <w:webHidden/>
              </w:rPr>
            </w:r>
            <w:r w:rsidR="00994B77">
              <w:rPr>
                <w:noProof/>
                <w:webHidden/>
              </w:rPr>
              <w:fldChar w:fldCharType="separate"/>
            </w:r>
            <w:r w:rsidR="00994B77">
              <w:rPr>
                <w:noProof/>
                <w:webHidden/>
              </w:rPr>
              <w:t>30</w:t>
            </w:r>
            <w:r w:rsidR="00994B77">
              <w:rPr>
                <w:noProof/>
                <w:webHidden/>
              </w:rPr>
              <w:fldChar w:fldCharType="end"/>
            </w:r>
          </w:hyperlink>
        </w:p>
        <w:p w14:paraId="77779522" w14:textId="77777777" w:rsidR="00994B77" w:rsidRDefault="00000000">
          <w:pPr>
            <w:pStyle w:val="TOC3"/>
            <w:rPr>
              <w:rFonts w:asciiTheme="minorHAnsi" w:hAnsiTheme="minorHAnsi" w:cstheme="minorBidi"/>
              <w:noProof/>
              <w:color w:val="auto"/>
              <w:sz w:val="22"/>
              <w:szCs w:val="22"/>
              <w:lang w:val="en-AU" w:eastAsia="zh-CN"/>
            </w:rPr>
          </w:pPr>
          <w:hyperlink w:anchor="_Toc116509514" w:history="1">
            <w:r w:rsidR="00994B77" w:rsidRPr="00172BC4">
              <w:rPr>
                <w:rStyle w:val="Hyperlink"/>
                <w:noProof/>
              </w:rPr>
              <w:t>4.2.2</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Stratégies d'atténuation</w:t>
            </w:r>
            <w:r w:rsidR="00994B77">
              <w:rPr>
                <w:noProof/>
                <w:webHidden/>
              </w:rPr>
              <w:tab/>
            </w:r>
            <w:r w:rsidR="00994B77">
              <w:rPr>
                <w:noProof/>
                <w:webHidden/>
              </w:rPr>
              <w:fldChar w:fldCharType="begin"/>
            </w:r>
            <w:r w:rsidR="00994B77">
              <w:rPr>
                <w:noProof/>
                <w:webHidden/>
              </w:rPr>
              <w:instrText xml:space="preserve"> PAGEREF _Toc116509514 \h </w:instrText>
            </w:r>
            <w:r w:rsidR="00994B77">
              <w:rPr>
                <w:noProof/>
                <w:webHidden/>
              </w:rPr>
            </w:r>
            <w:r w:rsidR="00994B77">
              <w:rPr>
                <w:noProof/>
                <w:webHidden/>
              </w:rPr>
              <w:fldChar w:fldCharType="separate"/>
            </w:r>
            <w:r w:rsidR="00994B77">
              <w:rPr>
                <w:noProof/>
                <w:webHidden/>
              </w:rPr>
              <w:t>31</w:t>
            </w:r>
            <w:r w:rsidR="00994B77">
              <w:rPr>
                <w:noProof/>
                <w:webHidden/>
              </w:rPr>
              <w:fldChar w:fldCharType="end"/>
            </w:r>
          </w:hyperlink>
        </w:p>
        <w:p w14:paraId="41A125B3" w14:textId="77777777" w:rsidR="00994B77" w:rsidRDefault="00000000">
          <w:pPr>
            <w:pStyle w:val="TOC2"/>
            <w:rPr>
              <w:rFonts w:asciiTheme="minorHAnsi" w:hAnsiTheme="minorHAnsi" w:cstheme="minorBidi"/>
              <w:noProof/>
              <w:color w:val="auto"/>
              <w:szCs w:val="22"/>
              <w:lang w:val="en-AU" w:eastAsia="zh-CN"/>
            </w:rPr>
          </w:pPr>
          <w:hyperlink w:anchor="_Toc116509515" w:history="1">
            <w:r w:rsidR="00994B77" w:rsidRPr="00172BC4">
              <w:rPr>
                <w:rStyle w:val="Hyperlink"/>
                <w:noProof/>
              </w:rPr>
              <w:t>4.3</w:t>
            </w:r>
            <w:r w:rsidR="00994B77">
              <w:rPr>
                <w:rFonts w:asciiTheme="minorHAnsi" w:hAnsiTheme="minorHAnsi" w:cstheme="minorBidi"/>
                <w:noProof/>
                <w:color w:val="auto"/>
                <w:szCs w:val="22"/>
                <w:lang w:val="en-AU" w:eastAsia="zh-CN"/>
              </w:rPr>
              <w:tab/>
            </w:r>
            <w:r w:rsidR="00994B77" w:rsidRPr="00172BC4">
              <w:rPr>
                <w:rStyle w:val="Hyperlink"/>
                <w:noProof/>
                <w:lang w:val="fr-FR"/>
              </w:rPr>
              <w:t>Communautés et habitats benthiques</w:t>
            </w:r>
            <w:r w:rsidR="00994B77">
              <w:rPr>
                <w:noProof/>
                <w:webHidden/>
              </w:rPr>
              <w:tab/>
            </w:r>
            <w:r w:rsidR="00994B77">
              <w:rPr>
                <w:noProof/>
                <w:webHidden/>
              </w:rPr>
              <w:fldChar w:fldCharType="begin"/>
            </w:r>
            <w:r w:rsidR="00994B77">
              <w:rPr>
                <w:noProof/>
                <w:webHidden/>
              </w:rPr>
              <w:instrText xml:space="preserve"> PAGEREF _Toc116509515 \h </w:instrText>
            </w:r>
            <w:r w:rsidR="00994B77">
              <w:rPr>
                <w:noProof/>
                <w:webHidden/>
              </w:rPr>
            </w:r>
            <w:r w:rsidR="00994B77">
              <w:rPr>
                <w:noProof/>
                <w:webHidden/>
              </w:rPr>
              <w:fldChar w:fldCharType="separate"/>
            </w:r>
            <w:r w:rsidR="00994B77">
              <w:rPr>
                <w:noProof/>
                <w:webHidden/>
              </w:rPr>
              <w:t>33</w:t>
            </w:r>
            <w:r w:rsidR="00994B77">
              <w:rPr>
                <w:noProof/>
                <w:webHidden/>
              </w:rPr>
              <w:fldChar w:fldCharType="end"/>
            </w:r>
          </w:hyperlink>
        </w:p>
        <w:p w14:paraId="5E3010AD" w14:textId="77777777" w:rsidR="00994B77" w:rsidRDefault="00000000">
          <w:pPr>
            <w:pStyle w:val="TOC3"/>
            <w:rPr>
              <w:rFonts w:asciiTheme="minorHAnsi" w:hAnsiTheme="minorHAnsi" w:cstheme="minorBidi"/>
              <w:noProof/>
              <w:color w:val="auto"/>
              <w:sz w:val="22"/>
              <w:szCs w:val="22"/>
              <w:lang w:val="en-AU" w:eastAsia="zh-CN"/>
            </w:rPr>
          </w:pPr>
          <w:hyperlink w:anchor="_Toc116509516" w:history="1">
            <w:r w:rsidR="00994B77" w:rsidRPr="00172BC4">
              <w:rPr>
                <w:rStyle w:val="Hyperlink"/>
                <w:noProof/>
              </w:rPr>
              <w:t>4.3.1</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Impacts potentiels</w:t>
            </w:r>
            <w:r w:rsidR="00994B77">
              <w:rPr>
                <w:noProof/>
                <w:webHidden/>
              </w:rPr>
              <w:tab/>
            </w:r>
            <w:r w:rsidR="00994B77">
              <w:rPr>
                <w:noProof/>
                <w:webHidden/>
              </w:rPr>
              <w:fldChar w:fldCharType="begin"/>
            </w:r>
            <w:r w:rsidR="00994B77">
              <w:rPr>
                <w:noProof/>
                <w:webHidden/>
              </w:rPr>
              <w:instrText xml:space="preserve"> PAGEREF _Toc116509516 \h </w:instrText>
            </w:r>
            <w:r w:rsidR="00994B77">
              <w:rPr>
                <w:noProof/>
                <w:webHidden/>
              </w:rPr>
            </w:r>
            <w:r w:rsidR="00994B77">
              <w:rPr>
                <w:noProof/>
                <w:webHidden/>
              </w:rPr>
              <w:fldChar w:fldCharType="separate"/>
            </w:r>
            <w:r w:rsidR="00994B77">
              <w:rPr>
                <w:noProof/>
                <w:webHidden/>
              </w:rPr>
              <w:t>33</w:t>
            </w:r>
            <w:r w:rsidR="00994B77">
              <w:rPr>
                <w:noProof/>
                <w:webHidden/>
              </w:rPr>
              <w:fldChar w:fldCharType="end"/>
            </w:r>
          </w:hyperlink>
        </w:p>
        <w:p w14:paraId="74FCB614" w14:textId="77777777" w:rsidR="00994B77" w:rsidRDefault="00000000">
          <w:pPr>
            <w:pStyle w:val="TOC3"/>
            <w:rPr>
              <w:rFonts w:asciiTheme="minorHAnsi" w:hAnsiTheme="minorHAnsi" w:cstheme="minorBidi"/>
              <w:noProof/>
              <w:color w:val="auto"/>
              <w:sz w:val="22"/>
              <w:szCs w:val="22"/>
              <w:lang w:val="en-AU" w:eastAsia="zh-CN"/>
            </w:rPr>
          </w:pPr>
          <w:hyperlink w:anchor="_Toc116509517" w:history="1">
            <w:r w:rsidR="00994B77" w:rsidRPr="00172BC4">
              <w:rPr>
                <w:rStyle w:val="Hyperlink"/>
                <w:noProof/>
              </w:rPr>
              <w:t>4.3.2</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Stratégies d'atténuation</w:t>
            </w:r>
            <w:r w:rsidR="00994B77">
              <w:rPr>
                <w:noProof/>
                <w:webHidden/>
              </w:rPr>
              <w:tab/>
            </w:r>
            <w:r w:rsidR="00994B77">
              <w:rPr>
                <w:noProof/>
                <w:webHidden/>
              </w:rPr>
              <w:fldChar w:fldCharType="begin"/>
            </w:r>
            <w:r w:rsidR="00994B77">
              <w:rPr>
                <w:noProof/>
                <w:webHidden/>
              </w:rPr>
              <w:instrText xml:space="preserve"> PAGEREF _Toc116509517 \h </w:instrText>
            </w:r>
            <w:r w:rsidR="00994B77">
              <w:rPr>
                <w:noProof/>
                <w:webHidden/>
              </w:rPr>
            </w:r>
            <w:r w:rsidR="00994B77">
              <w:rPr>
                <w:noProof/>
                <w:webHidden/>
              </w:rPr>
              <w:fldChar w:fldCharType="separate"/>
            </w:r>
            <w:r w:rsidR="00994B77">
              <w:rPr>
                <w:noProof/>
                <w:webHidden/>
              </w:rPr>
              <w:t>34</w:t>
            </w:r>
            <w:r w:rsidR="00994B77">
              <w:rPr>
                <w:noProof/>
                <w:webHidden/>
              </w:rPr>
              <w:fldChar w:fldCharType="end"/>
            </w:r>
          </w:hyperlink>
        </w:p>
        <w:p w14:paraId="1DE2196D" w14:textId="77777777" w:rsidR="00994B77" w:rsidRDefault="00000000">
          <w:pPr>
            <w:pStyle w:val="TOC2"/>
            <w:rPr>
              <w:rFonts w:asciiTheme="minorHAnsi" w:hAnsiTheme="minorHAnsi" w:cstheme="minorBidi"/>
              <w:noProof/>
              <w:color w:val="auto"/>
              <w:szCs w:val="22"/>
              <w:lang w:val="en-AU" w:eastAsia="zh-CN"/>
            </w:rPr>
          </w:pPr>
          <w:hyperlink w:anchor="_Toc116509518" w:history="1">
            <w:r w:rsidR="00994B77" w:rsidRPr="00172BC4">
              <w:rPr>
                <w:rStyle w:val="Hyperlink"/>
                <w:noProof/>
              </w:rPr>
              <w:t>4.4</w:t>
            </w:r>
            <w:r w:rsidR="00994B77">
              <w:rPr>
                <w:rFonts w:asciiTheme="minorHAnsi" w:hAnsiTheme="minorHAnsi" w:cstheme="minorBidi"/>
                <w:noProof/>
                <w:color w:val="auto"/>
                <w:szCs w:val="22"/>
                <w:lang w:val="en-AU" w:eastAsia="zh-CN"/>
              </w:rPr>
              <w:tab/>
            </w:r>
            <w:r w:rsidR="00994B77" w:rsidRPr="00172BC4">
              <w:rPr>
                <w:rStyle w:val="Hyperlink"/>
                <w:noProof/>
                <w:lang w:val="fr-FR"/>
              </w:rPr>
              <w:t>Faune et avifaune marine</w:t>
            </w:r>
            <w:r w:rsidR="00994B77">
              <w:rPr>
                <w:noProof/>
                <w:webHidden/>
              </w:rPr>
              <w:tab/>
            </w:r>
            <w:r w:rsidR="00994B77">
              <w:rPr>
                <w:noProof/>
                <w:webHidden/>
              </w:rPr>
              <w:fldChar w:fldCharType="begin"/>
            </w:r>
            <w:r w:rsidR="00994B77">
              <w:rPr>
                <w:noProof/>
                <w:webHidden/>
              </w:rPr>
              <w:instrText xml:space="preserve"> PAGEREF _Toc116509518 \h </w:instrText>
            </w:r>
            <w:r w:rsidR="00994B77">
              <w:rPr>
                <w:noProof/>
                <w:webHidden/>
              </w:rPr>
            </w:r>
            <w:r w:rsidR="00994B77">
              <w:rPr>
                <w:noProof/>
                <w:webHidden/>
              </w:rPr>
              <w:fldChar w:fldCharType="separate"/>
            </w:r>
            <w:r w:rsidR="00994B77">
              <w:rPr>
                <w:noProof/>
                <w:webHidden/>
              </w:rPr>
              <w:t>36</w:t>
            </w:r>
            <w:r w:rsidR="00994B77">
              <w:rPr>
                <w:noProof/>
                <w:webHidden/>
              </w:rPr>
              <w:fldChar w:fldCharType="end"/>
            </w:r>
          </w:hyperlink>
        </w:p>
        <w:p w14:paraId="05F61D54" w14:textId="77777777" w:rsidR="00994B77" w:rsidRDefault="00000000">
          <w:pPr>
            <w:pStyle w:val="TOC3"/>
            <w:rPr>
              <w:rFonts w:asciiTheme="minorHAnsi" w:hAnsiTheme="minorHAnsi" w:cstheme="minorBidi"/>
              <w:noProof/>
              <w:color w:val="auto"/>
              <w:sz w:val="22"/>
              <w:szCs w:val="22"/>
              <w:lang w:val="en-AU" w:eastAsia="zh-CN"/>
            </w:rPr>
          </w:pPr>
          <w:hyperlink w:anchor="_Toc116509519" w:history="1">
            <w:r w:rsidR="00994B77" w:rsidRPr="00172BC4">
              <w:rPr>
                <w:rStyle w:val="Hyperlink"/>
                <w:noProof/>
              </w:rPr>
              <w:t>4.4.1</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Impacts potentiels</w:t>
            </w:r>
            <w:r w:rsidR="00994B77">
              <w:rPr>
                <w:noProof/>
                <w:webHidden/>
              </w:rPr>
              <w:tab/>
            </w:r>
            <w:r w:rsidR="00994B77">
              <w:rPr>
                <w:noProof/>
                <w:webHidden/>
              </w:rPr>
              <w:fldChar w:fldCharType="begin"/>
            </w:r>
            <w:r w:rsidR="00994B77">
              <w:rPr>
                <w:noProof/>
                <w:webHidden/>
              </w:rPr>
              <w:instrText xml:space="preserve"> PAGEREF _Toc116509519 \h </w:instrText>
            </w:r>
            <w:r w:rsidR="00994B77">
              <w:rPr>
                <w:noProof/>
                <w:webHidden/>
              </w:rPr>
            </w:r>
            <w:r w:rsidR="00994B77">
              <w:rPr>
                <w:noProof/>
                <w:webHidden/>
              </w:rPr>
              <w:fldChar w:fldCharType="separate"/>
            </w:r>
            <w:r w:rsidR="00994B77">
              <w:rPr>
                <w:noProof/>
                <w:webHidden/>
              </w:rPr>
              <w:t>36</w:t>
            </w:r>
            <w:r w:rsidR="00994B77">
              <w:rPr>
                <w:noProof/>
                <w:webHidden/>
              </w:rPr>
              <w:fldChar w:fldCharType="end"/>
            </w:r>
          </w:hyperlink>
        </w:p>
        <w:p w14:paraId="4DCFD1DE" w14:textId="77777777" w:rsidR="00994B77" w:rsidRDefault="00000000">
          <w:pPr>
            <w:pStyle w:val="TOC3"/>
            <w:rPr>
              <w:rFonts w:asciiTheme="minorHAnsi" w:hAnsiTheme="minorHAnsi" w:cstheme="minorBidi"/>
              <w:noProof/>
              <w:color w:val="auto"/>
              <w:sz w:val="22"/>
              <w:szCs w:val="22"/>
              <w:lang w:val="en-AU" w:eastAsia="zh-CN"/>
            </w:rPr>
          </w:pPr>
          <w:hyperlink w:anchor="_Toc116509520" w:history="1">
            <w:r w:rsidR="00994B77" w:rsidRPr="00172BC4">
              <w:rPr>
                <w:rStyle w:val="Hyperlink"/>
                <w:noProof/>
              </w:rPr>
              <w:t>4.4.2</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Stratégies d'atténuation</w:t>
            </w:r>
            <w:r w:rsidR="00994B77">
              <w:rPr>
                <w:noProof/>
                <w:webHidden/>
              </w:rPr>
              <w:tab/>
            </w:r>
            <w:r w:rsidR="00994B77">
              <w:rPr>
                <w:noProof/>
                <w:webHidden/>
              </w:rPr>
              <w:fldChar w:fldCharType="begin"/>
            </w:r>
            <w:r w:rsidR="00994B77">
              <w:rPr>
                <w:noProof/>
                <w:webHidden/>
              </w:rPr>
              <w:instrText xml:space="preserve"> PAGEREF _Toc116509520 \h </w:instrText>
            </w:r>
            <w:r w:rsidR="00994B77">
              <w:rPr>
                <w:noProof/>
                <w:webHidden/>
              </w:rPr>
            </w:r>
            <w:r w:rsidR="00994B77">
              <w:rPr>
                <w:noProof/>
                <w:webHidden/>
              </w:rPr>
              <w:fldChar w:fldCharType="separate"/>
            </w:r>
            <w:r w:rsidR="00994B77">
              <w:rPr>
                <w:noProof/>
                <w:webHidden/>
              </w:rPr>
              <w:t>37</w:t>
            </w:r>
            <w:r w:rsidR="00994B77">
              <w:rPr>
                <w:noProof/>
                <w:webHidden/>
              </w:rPr>
              <w:fldChar w:fldCharType="end"/>
            </w:r>
          </w:hyperlink>
        </w:p>
        <w:p w14:paraId="38B30DE3" w14:textId="77777777" w:rsidR="00994B77" w:rsidRDefault="00000000">
          <w:pPr>
            <w:pStyle w:val="TOC2"/>
            <w:rPr>
              <w:rFonts w:asciiTheme="minorHAnsi" w:hAnsiTheme="minorHAnsi" w:cstheme="minorBidi"/>
              <w:noProof/>
              <w:color w:val="auto"/>
              <w:szCs w:val="22"/>
              <w:lang w:val="en-AU" w:eastAsia="zh-CN"/>
            </w:rPr>
          </w:pPr>
          <w:hyperlink w:anchor="_Toc116509521" w:history="1">
            <w:r w:rsidR="00994B77" w:rsidRPr="00172BC4">
              <w:rPr>
                <w:rStyle w:val="Hyperlink"/>
                <w:noProof/>
                <w:lang w:val="fr-FR"/>
              </w:rPr>
              <w:t>4.5</w:t>
            </w:r>
            <w:r w:rsidR="00994B77">
              <w:rPr>
                <w:rFonts w:asciiTheme="minorHAnsi" w:hAnsiTheme="minorHAnsi" w:cstheme="minorBidi"/>
                <w:noProof/>
                <w:color w:val="auto"/>
                <w:szCs w:val="22"/>
                <w:lang w:val="en-AU" w:eastAsia="zh-CN"/>
              </w:rPr>
              <w:tab/>
            </w:r>
            <w:r w:rsidR="00994B77" w:rsidRPr="00172BC4">
              <w:rPr>
                <w:rStyle w:val="Hyperlink"/>
                <w:noProof/>
                <w:lang w:val="fr-FR"/>
              </w:rPr>
              <w:t>Changements de la qualité de l'eau et des sédiments terrestres</w:t>
            </w:r>
            <w:r w:rsidR="00994B77">
              <w:rPr>
                <w:noProof/>
                <w:webHidden/>
              </w:rPr>
              <w:tab/>
            </w:r>
            <w:r w:rsidR="00994B77">
              <w:rPr>
                <w:noProof/>
                <w:webHidden/>
              </w:rPr>
              <w:fldChar w:fldCharType="begin"/>
            </w:r>
            <w:r w:rsidR="00994B77">
              <w:rPr>
                <w:noProof/>
                <w:webHidden/>
              </w:rPr>
              <w:instrText xml:space="preserve"> PAGEREF _Toc116509521 \h </w:instrText>
            </w:r>
            <w:r w:rsidR="00994B77">
              <w:rPr>
                <w:noProof/>
                <w:webHidden/>
              </w:rPr>
            </w:r>
            <w:r w:rsidR="00994B77">
              <w:rPr>
                <w:noProof/>
                <w:webHidden/>
              </w:rPr>
              <w:fldChar w:fldCharType="separate"/>
            </w:r>
            <w:r w:rsidR="00994B77">
              <w:rPr>
                <w:noProof/>
                <w:webHidden/>
              </w:rPr>
              <w:t>38</w:t>
            </w:r>
            <w:r w:rsidR="00994B77">
              <w:rPr>
                <w:noProof/>
                <w:webHidden/>
              </w:rPr>
              <w:fldChar w:fldCharType="end"/>
            </w:r>
          </w:hyperlink>
        </w:p>
        <w:p w14:paraId="482887F2" w14:textId="77777777" w:rsidR="00994B77" w:rsidRDefault="00000000">
          <w:pPr>
            <w:pStyle w:val="TOC3"/>
            <w:rPr>
              <w:rFonts w:asciiTheme="minorHAnsi" w:hAnsiTheme="minorHAnsi" w:cstheme="minorBidi"/>
              <w:noProof/>
              <w:color w:val="auto"/>
              <w:sz w:val="22"/>
              <w:szCs w:val="22"/>
              <w:lang w:val="en-AU" w:eastAsia="zh-CN"/>
            </w:rPr>
          </w:pPr>
          <w:hyperlink w:anchor="_Toc116509522" w:history="1">
            <w:r w:rsidR="00994B77" w:rsidRPr="00172BC4">
              <w:rPr>
                <w:rStyle w:val="Hyperlink"/>
                <w:noProof/>
              </w:rPr>
              <w:t>4.5.1</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Impacts potentiels</w:t>
            </w:r>
            <w:r w:rsidR="00994B77">
              <w:rPr>
                <w:noProof/>
                <w:webHidden/>
              </w:rPr>
              <w:tab/>
            </w:r>
            <w:r w:rsidR="00994B77">
              <w:rPr>
                <w:noProof/>
                <w:webHidden/>
              </w:rPr>
              <w:fldChar w:fldCharType="begin"/>
            </w:r>
            <w:r w:rsidR="00994B77">
              <w:rPr>
                <w:noProof/>
                <w:webHidden/>
              </w:rPr>
              <w:instrText xml:space="preserve"> PAGEREF _Toc116509522 \h </w:instrText>
            </w:r>
            <w:r w:rsidR="00994B77">
              <w:rPr>
                <w:noProof/>
                <w:webHidden/>
              </w:rPr>
            </w:r>
            <w:r w:rsidR="00994B77">
              <w:rPr>
                <w:noProof/>
                <w:webHidden/>
              </w:rPr>
              <w:fldChar w:fldCharType="separate"/>
            </w:r>
            <w:r w:rsidR="00994B77">
              <w:rPr>
                <w:noProof/>
                <w:webHidden/>
              </w:rPr>
              <w:t>38</w:t>
            </w:r>
            <w:r w:rsidR="00994B77">
              <w:rPr>
                <w:noProof/>
                <w:webHidden/>
              </w:rPr>
              <w:fldChar w:fldCharType="end"/>
            </w:r>
          </w:hyperlink>
        </w:p>
        <w:p w14:paraId="55F41785" w14:textId="77777777" w:rsidR="00994B77" w:rsidRDefault="00000000">
          <w:pPr>
            <w:pStyle w:val="TOC3"/>
            <w:rPr>
              <w:rFonts w:asciiTheme="minorHAnsi" w:hAnsiTheme="minorHAnsi" w:cstheme="minorBidi"/>
              <w:noProof/>
              <w:color w:val="auto"/>
              <w:sz w:val="22"/>
              <w:szCs w:val="22"/>
              <w:lang w:val="en-AU" w:eastAsia="zh-CN"/>
            </w:rPr>
          </w:pPr>
          <w:hyperlink w:anchor="_Toc116509523" w:history="1">
            <w:r w:rsidR="00994B77" w:rsidRPr="00172BC4">
              <w:rPr>
                <w:rStyle w:val="Hyperlink"/>
                <w:noProof/>
              </w:rPr>
              <w:t>4.5.2</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Atténuation</w:t>
            </w:r>
            <w:r w:rsidR="00994B77">
              <w:rPr>
                <w:noProof/>
                <w:webHidden/>
              </w:rPr>
              <w:tab/>
            </w:r>
            <w:r w:rsidR="00994B77">
              <w:rPr>
                <w:noProof/>
                <w:webHidden/>
              </w:rPr>
              <w:fldChar w:fldCharType="begin"/>
            </w:r>
            <w:r w:rsidR="00994B77">
              <w:rPr>
                <w:noProof/>
                <w:webHidden/>
              </w:rPr>
              <w:instrText xml:space="preserve"> PAGEREF _Toc116509523 \h </w:instrText>
            </w:r>
            <w:r w:rsidR="00994B77">
              <w:rPr>
                <w:noProof/>
                <w:webHidden/>
              </w:rPr>
            </w:r>
            <w:r w:rsidR="00994B77">
              <w:rPr>
                <w:noProof/>
                <w:webHidden/>
              </w:rPr>
              <w:fldChar w:fldCharType="separate"/>
            </w:r>
            <w:r w:rsidR="00994B77">
              <w:rPr>
                <w:noProof/>
                <w:webHidden/>
              </w:rPr>
              <w:t>39</w:t>
            </w:r>
            <w:r w:rsidR="00994B77">
              <w:rPr>
                <w:noProof/>
                <w:webHidden/>
              </w:rPr>
              <w:fldChar w:fldCharType="end"/>
            </w:r>
          </w:hyperlink>
        </w:p>
        <w:p w14:paraId="10372389" w14:textId="77777777" w:rsidR="00994B77" w:rsidRDefault="00000000">
          <w:pPr>
            <w:pStyle w:val="TOC2"/>
            <w:rPr>
              <w:rFonts w:asciiTheme="minorHAnsi" w:hAnsiTheme="minorHAnsi" w:cstheme="minorBidi"/>
              <w:noProof/>
              <w:color w:val="auto"/>
              <w:szCs w:val="22"/>
              <w:lang w:val="en-AU" w:eastAsia="zh-CN"/>
            </w:rPr>
          </w:pPr>
          <w:hyperlink w:anchor="_Toc116509524" w:history="1">
            <w:r w:rsidR="00994B77" w:rsidRPr="00172BC4">
              <w:rPr>
                <w:rStyle w:val="Hyperlink"/>
                <w:noProof/>
              </w:rPr>
              <w:t>4.6</w:t>
            </w:r>
            <w:r w:rsidR="00994B77">
              <w:rPr>
                <w:rFonts w:asciiTheme="minorHAnsi" w:hAnsiTheme="minorHAnsi" w:cstheme="minorBidi"/>
                <w:noProof/>
                <w:color w:val="auto"/>
                <w:szCs w:val="22"/>
                <w:lang w:val="en-AU" w:eastAsia="zh-CN"/>
              </w:rPr>
              <w:tab/>
            </w:r>
            <w:r w:rsidR="00994B77" w:rsidRPr="00172BC4">
              <w:rPr>
                <w:rStyle w:val="Hyperlink"/>
                <w:noProof/>
                <w:lang w:val="fr-FR"/>
              </w:rPr>
              <w:t>Flore terrestre</w:t>
            </w:r>
            <w:r w:rsidR="00994B77">
              <w:rPr>
                <w:noProof/>
                <w:webHidden/>
              </w:rPr>
              <w:tab/>
            </w:r>
            <w:r w:rsidR="00994B77">
              <w:rPr>
                <w:noProof/>
                <w:webHidden/>
              </w:rPr>
              <w:fldChar w:fldCharType="begin"/>
            </w:r>
            <w:r w:rsidR="00994B77">
              <w:rPr>
                <w:noProof/>
                <w:webHidden/>
              </w:rPr>
              <w:instrText xml:space="preserve"> PAGEREF _Toc116509524 \h </w:instrText>
            </w:r>
            <w:r w:rsidR="00994B77">
              <w:rPr>
                <w:noProof/>
                <w:webHidden/>
              </w:rPr>
            </w:r>
            <w:r w:rsidR="00994B77">
              <w:rPr>
                <w:noProof/>
                <w:webHidden/>
              </w:rPr>
              <w:fldChar w:fldCharType="separate"/>
            </w:r>
            <w:r w:rsidR="00994B77">
              <w:rPr>
                <w:noProof/>
                <w:webHidden/>
              </w:rPr>
              <w:t>40</w:t>
            </w:r>
            <w:r w:rsidR="00994B77">
              <w:rPr>
                <w:noProof/>
                <w:webHidden/>
              </w:rPr>
              <w:fldChar w:fldCharType="end"/>
            </w:r>
          </w:hyperlink>
        </w:p>
        <w:p w14:paraId="2E5AE68F" w14:textId="77777777" w:rsidR="00994B77" w:rsidRDefault="00000000">
          <w:pPr>
            <w:pStyle w:val="TOC3"/>
            <w:rPr>
              <w:rFonts w:asciiTheme="minorHAnsi" w:hAnsiTheme="minorHAnsi" w:cstheme="minorBidi"/>
              <w:noProof/>
              <w:color w:val="auto"/>
              <w:sz w:val="22"/>
              <w:szCs w:val="22"/>
              <w:lang w:val="en-AU" w:eastAsia="zh-CN"/>
            </w:rPr>
          </w:pPr>
          <w:hyperlink w:anchor="_Toc116509525" w:history="1">
            <w:r w:rsidR="00994B77" w:rsidRPr="00172BC4">
              <w:rPr>
                <w:rStyle w:val="Hyperlink"/>
                <w:noProof/>
              </w:rPr>
              <w:t>4.6.1</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Impacts potentiels</w:t>
            </w:r>
            <w:r w:rsidR="00994B77">
              <w:rPr>
                <w:noProof/>
                <w:webHidden/>
              </w:rPr>
              <w:tab/>
            </w:r>
            <w:r w:rsidR="00994B77">
              <w:rPr>
                <w:noProof/>
                <w:webHidden/>
              </w:rPr>
              <w:fldChar w:fldCharType="begin"/>
            </w:r>
            <w:r w:rsidR="00994B77">
              <w:rPr>
                <w:noProof/>
                <w:webHidden/>
              </w:rPr>
              <w:instrText xml:space="preserve"> PAGEREF _Toc116509525 \h </w:instrText>
            </w:r>
            <w:r w:rsidR="00994B77">
              <w:rPr>
                <w:noProof/>
                <w:webHidden/>
              </w:rPr>
            </w:r>
            <w:r w:rsidR="00994B77">
              <w:rPr>
                <w:noProof/>
                <w:webHidden/>
              </w:rPr>
              <w:fldChar w:fldCharType="separate"/>
            </w:r>
            <w:r w:rsidR="00994B77">
              <w:rPr>
                <w:noProof/>
                <w:webHidden/>
              </w:rPr>
              <w:t>40</w:t>
            </w:r>
            <w:r w:rsidR="00994B77">
              <w:rPr>
                <w:noProof/>
                <w:webHidden/>
              </w:rPr>
              <w:fldChar w:fldCharType="end"/>
            </w:r>
          </w:hyperlink>
        </w:p>
        <w:p w14:paraId="704BC0BB" w14:textId="77777777" w:rsidR="00994B77" w:rsidRDefault="00000000">
          <w:pPr>
            <w:pStyle w:val="TOC3"/>
            <w:rPr>
              <w:rFonts w:asciiTheme="minorHAnsi" w:hAnsiTheme="minorHAnsi" w:cstheme="minorBidi"/>
              <w:noProof/>
              <w:color w:val="auto"/>
              <w:sz w:val="22"/>
              <w:szCs w:val="22"/>
              <w:lang w:val="en-AU" w:eastAsia="zh-CN"/>
            </w:rPr>
          </w:pPr>
          <w:hyperlink w:anchor="_Toc116509526" w:history="1">
            <w:r w:rsidR="00994B77" w:rsidRPr="00172BC4">
              <w:rPr>
                <w:rStyle w:val="Hyperlink"/>
                <w:noProof/>
              </w:rPr>
              <w:t>4.6.2</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Stratégies d'atténuation</w:t>
            </w:r>
            <w:r w:rsidR="00994B77">
              <w:rPr>
                <w:noProof/>
                <w:webHidden/>
              </w:rPr>
              <w:tab/>
            </w:r>
            <w:r w:rsidR="00994B77">
              <w:rPr>
                <w:noProof/>
                <w:webHidden/>
              </w:rPr>
              <w:fldChar w:fldCharType="begin"/>
            </w:r>
            <w:r w:rsidR="00994B77">
              <w:rPr>
                <w:noProof/>
                <w:webHidden/>
              </w:rPr>
              <w:instrText xml:space="preserve"> PAGEREF _Toc116509526 \h </w:instrText>
            </w:r>
            <w:r w:rsidR="00994B77">
              <w:rPr>
                <w:noProof/>
                <w:webHidden/>
              </w:rPr>
            </w:r>
            <w:r w:rsidR="00994B77">
              <w:rPr>
                <w:noProof/>
                <w:webHidden/>
              </w:rPr>
              <w:fldChar w:fldCharType="separate"/>
            </w:r>
            <w:r w:rsidR="00994B77">
              <w:rPr>
                <w:noProof/>
                <w:webHidden/>
              </w:rPr>
              <w:t>40</w:t>
            </w:r>
            <w:r w:rsidR="00994B77">
              <w:rPr>
                <w:noProof/>
                <w:webHidden/>
              </w:rPr>
              <w:fldChar w:fldCharType="end"/>
            </w:r>
          </w:hyperlink>
        </w:p>
        <w:p w14:paraId="252DBC66" w14:textId="77777777" w:rsidR="00994B77" w:rsidRDefault="00000000">
          <w:pPr>
            <w:pStyle w:val="TOC2"/>
            <w:rPr>
              <w:rFonts w:asciiTheme="minorHAnsi" w:hAnsiTheme="minorHAnsi" w:cstheme="minorBidi"/>
              <w:noProof/>
              <w:color w:val="auto"/>
              <w:szCs w:val="22"/>
              <w:lang w:val="en-AU" w:eastAsia="zh-CN"/>
            </w:rPr>
          </w:pPr>
          <w:hyperlink w:anchor="_Toc116509527" w:history="1">
            <w:r w:rsidR="00994B77" w:rsidRPr="00172BC4">
              <w:rPr>
                <w:rStyle w:val="Hyperlink"/>
                <w:noProof/>
                <w:lang w:val="fr-FR"/>
              </w:rPr>
              <w:t>4.7</w:t>
            </w:r>
            <w:r w:rsidR="00994B77">
              <w:rPr>
                <w:rFonts w:asciiTheme="minorHAnsi" w:hAnsiTheme="minorHAnsi" w:cstheme="minorBidi"/>
                <w:noProof/>
                <w:color w:val="auto"/>
                <w:szCs w:val="22"/>
                <w:lang w:val="en-AU" w:eastAsia="zh-CN"/>
              </w:rPr>
              <w:tab/>
            </w:r>
            <w:r w:rsidR="00994B77" w:rsidRPr="00172BC4">
              <w:rPr>
                <w:rStyle w:val="Hyperlink"/>
                <w:noProof/>
                <w:lang w:val="fr-FR"/>
              </w:rPr>
              <w:t>Effets sur la qualité de l'air</w:t>
            </w:r>
            <w:r w:rsidR="00994B77">
              <w:rPr>
                <w:noProof/>
                <w:webHidden/>
              </w:rPr>
              <w:tab/>
            </w:r>
            <w:r w:rsidR="00994B77">
              <w:rPr>
                <w:noProof/>
                <w:webHidden/>
              </w:rPr>
              <w:fldChar w:fldCharType="begin"/>
            </w:r>
            <w:r w:rsidR="00994B77">
              <w:rPr>
                <w:noProof/>
                <w:webHidden/>
              </w:rPr>
              <w:instrText xml:space="preserve"> PAGEREF _Toc116509527 \h </w:instrText>
            </w:r>
            <w:r w:rsidR="00994B77">
              <w:rPr>
                <w:noProof/>
                <w:webHidden/>
              </w:rPr>
            </w:r>
            <w:r w:rsidR="00994B77">
              <w:rPr>
                <w:noProof/>
                <w:webHidden/>
              </w:rPr>
              <w:fldChar w:fldCharType="separate"/>
            </w:r>
            <w:r w:rsidR="00994B77">
              <w:rPr>
                <w:noProof/>
                <w:webHidden/>
              </w:rPr>
              <w:t>41</w:t>
            </w:r>
            <w:r w:rsidR="00994B77">
              <w:rPr>
                <w:noProof/>
                <w:webHidden/>
              </w:rPr>
              <w:fldChar w:fldCharType="end"/>
            </w:r>
          </w:hyperlink>
        </w:p>
        <w:p w14:paraId="66A14F46" w14:textId="77777777" w:rsidR="00994B77" w:rsidRDefault="00000000">
          <w:pPr>
            <w:pStyle w:val="TOC3"/>
            <w:rPr>
              <w:rFonts w:asciiTheme="minorHAnsi" w:hAnsiTheme="minorHAnsi" w:cstheme="minorBidi"/>
              <w:noProof/>
              <w:color w:val="auto"/>
              <w:sz w:val="22"/>
              <w:szCs w:val="22"/>
              <w:lang w:val="en-AU" w:eastAsia="zh-CN"/>
            </w:rPr>
          </w:pPr>
          <w:hyperlink w:anchor="_Toc116509528" w:history="1">
            <w:r w:rsidR="00994B77" w:rsidRPr="00172BC4">
              <w:rPr>
                <w:rStyle w:val="Hyperlink"/>
                <w:noProof/>
              </w:rPr>
              <w:t>4.7.1</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Impacts potentiels</w:t>
            </w:r>
            <w:r w:rsidR="00994B77">
              <w:rPr>
                <w:noProof/>
                <w:webHidden/>
              </w:rPr>
              <w:tab/>
            </w:r>
            <w:r w:rsidR="00994B77">
              <w:rPr>
                <w:noProof/>
                <w:webHidden/>
              </w:rPr>
              <w:fldChar w:fldCharType="begin"/>
            </w:r>
            <w:r w:rsidR="00994B77">
              <w:rPr>
                <w:noProof/>
                <w:webHidden/>
              </w:rPr>
              <w:instrText xml:space="preserve"> PAGEREF _Toc116509528 \h </w:instrText>
            </w:r>
            <w:r w:rsidR="00994B77">
              <w:rPr>
                <w:noProof/>
                <w:webHidden/>
              </w:rPr>
            </w:r>
            <w:r w:rsidR="00994B77">
              <w:rPr>
                <w:noProof/>
                <w:webHidden/>
              </w:rPr>
              <w:fldChar w:fldCharType="separate"/>
            </w:r>
            <w:r w:rsidR="00994B77">
              <w:rPr>
                <w:noProof/>
                <w:webHidden/>
              </w:rPr>
              <w:t>41</w:t>
            </w:r>
            <w:r w:rsidR="00994B77">
              <w:rPr>
                <w:noProof/>
                <w:webHidden/>
              </w:rPr>
              <w:fldChar w:fldCharType="end"/>
            </w:r>
          </w:hyperlink>
        </w:p>
        <w:p w14:paraId="556B0F70" w14:textId="77777777" w:rsidR="00994B77" w:rsidRDefault="00000000">
          <w:pPr>
            <w:pStyle w:val="TOC3"/>
            <w:rPr>
              <w:rFonts w:asciiTheme="minorHAnsi" w:hAnsiTheme="minorHAnsi" w:cstheme="minorBidi"/>
              <w:noProof/>
              <w:color w:val="auto"/>
              <w:sz w:val="22"/>
              <w:szCs w:val="22"/>
              <w:lang w:val="en-AU" w:eastAsia="zh-CN"/>
            </w:rPr>
          </w:pPr>
          <w:hyperlink w:anchor="_Toc116509529" w:history="1">
            <w:r w:rsidR="00994B77" w:rsidRPr="00172BC4">
              <w:rPr>
                <w:rStyle w:val="Hyperlink"/>
                <w:noProof/>
              </w:rPr>
              <w:t>4.7.2</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Stratégies d'atténuation</w:t>
            </w:r>
            <w:r w:rsidR="00994B77">
              <w:rPr>
                <w:noProof/>
                <w:webHidden/>
              </w:rPr>
              <w:tab/>
            </w:r>
            <w:r w:rsidR="00994B77">
              <w:rPr>
                <w:noProof/>
                <w:webHidden/>
              </w:rPr>
              <w:fldChar w:fldCharType="begin"/>
            </w:r>
            <w:r w:rsidR="00994B77">
              <w:rPr>
                <w:noProof/>
                <w:webHidden/>
              </w:rPr>
              <w:instrText xml:space="preserve"> PAGEREF _Toc116509529 \h </w:instrText>
            </w:r>
            <w:r w:rsidR="00994B77">
              <w:rPr>
                <w:noProof/>
                <w:webHidden/>
              </w:rPr>
            </w:r>
            <w:r w:rsidR="00994B77">
              <w:rPr>
                <w:noProof/>
                <w:webHidden/>
              </w:rPr>
              <w:fldChar w:fldCharType="separate"/>
            </w:r>
            <w:r w:rsidR="00994B77">
              <w:rPr>
                <w:noProof/>
                <w:webHidden/>
              </w:rPr>
              <w:t>41</w:t>
            </w:r>
            <w:r w:rsidR="00994B77">
              <w:rPr>
                <w:noProof/>
                <w:webHidden/>
              </w:rPr>
              <w:fldChar w:fldCharType="end"/>
            </w:r>
          </w:hyperlink>
        </w:p>
        <w:p w14:paraId="073C21D2" w14:textId="77777777" w:rsidR="00994B77" w:rsidRDefault="00000000">
          <w:pPr>
            <w:pStyle w:val="TOC2"/>
            <w:rPr>
              <w:rFonts w:asciiTheme="minorHAnsi" w:hAnsiTheme="minorHAnsi" w:cstheme="minorBidi"/>
              <w:noProof/>
              <w:color w:val="auto"/>
              <w:szCs w:val="22"/>
              <w:lang w:val="en-AU" w:eastAsia="zh-CN"/>
            </w:rPr>
          </w:pPr>
          <w:hyperlink w:anchor="_Toc116509530" w:history="1">
            <w:r w:rsidR="00994B77" w:rsidRPr="00172BC4">
              <w:rPr>
                <w:rStyle w:val="Hyperlink"/>
                <w:noProof/>
              </w:rPr>
              <w:t>4.8</w:t>
            </w:r>
            <w:r w:rsidR="00994B77">
              <w:rPr>
                <w:rFonts w:asciiTheme="minorHAnsi" w:hAnsiTheme="minorHAnsi" w:cstheme="minorBidi"/>
                <w:noProof/>
                <w:color w:val="auto"/>
                <w:szCs w:val="22"/>
                <w:lang w:val="en-AU" w:eastAsia="zh-CN"/>
              </w:rPr>
              <w:tab/>
            </w:r>
            <w:r w:rsidR="00994B77" w:rsidRPr="00172BC4">
              <w:rPr>
                <w:rStyle w:val="Hyperlink"/>
                <w:noProof/>
                <w:lang w:val="fr-FR"/>
              </w:rPr>
              <w:t>Effets de la pollution sonore</w:t>
            </w:r>
            <w:r w:rsidR="00994B77">
              <w:rPr>
                <w:noProof/>
                <w:webHidden/>
              </w:rPr>
              <w:tab/>
            </w:r>
            <w:r w:rsidR="00994B77">
              <w:rPr>
                <w:noProof/>
                <w:webHidden/>
              </w:rPr>
              <w:fldChar w:fldCharType="begin"/>
            </w:r>
            <w:r w:rsidR="00994B77">
              <w:rPr>
                <w:noProof/>
                <w:webHidden/>
              </w:rPr>
              <w:instrText xml:space="preserve"> PAGEREF _Toc116509530 \h </w:instrText>
            </w:r>
            <w:r w:rsidR="00994B77">
              <w:rPr>
                <w:noProof/>
                <w:webHidden/>
              </w:rPr>
            </w:r>
            <w:r w:rsidR="00994B77">
              <w:rPr>
                <w:noProof/>
                <w:webHidden/>
              </w:rPr>
              <w:fldChar w:fldCharType="separate"/>
            </w:r>
            <w:r w:rsidR="00994B77">
              <w:rPr>
                <w:noProof/>
                <w:webHidden/>
              </w:rPr>
              <w:t>42</w:t>
            </w:r>
            <w:r w:rsidR="00994B77">
              <w:rPr>
                <w:noProof/>
                <w:webHidden/>
              </w:rPr>
              <w:fldChar w:fldCharType="end"/>
            </w:r>
          </w:hyperlink>
        </w:p>
        <w:p w14:paraId="28EA1882" w14:textId="77777777" w:rsidR="00994B77" w:rsidRDefault="00000000">
          <w:pPr>
            <w:pStyle w:val="TOC3"/>
            <w:rPr>
              <w:rFonts w:asciiTheme="minorHAnsi" w:hAnsiTheme="minorHAnsi" w:cstheme="minorBidi"/>
              <w:noProof/>
              <w:color w:val="auto"/>
              <w:sz w:val="22"/>
              <w:szCs w:val="22"/>
              <w:lang w:val="en-AU" w:eastAsia="zh-CN"/>
            </w:rPr>
          </w:pPr>
          <w:hyperlink w:anchor="_Toc116509531" w:history="1">
            <w:r w:rsidR="00994B77" w:rsidRPr="00172BC4">
              <w:rPr>
                <w:rStyle w:val="Hyperlink"/>
                <w:noProof/>
              </w:rPr>
              <w:t>4.8.1</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Impacts potentiels</w:t>
            </w:r>
            <w:r w:rsidR="00994B77">
              <w:rPr>
                <w:noProof/>
                <w:webHidden/>
              </w:rPr>
              <w:tab/>
            </w:r>
            <w:r w:rsidR="00994B77">
              <w:rPr>
                <w:noProof/>
                <w:webHidden/>
              </w:rPr>
              <w:fldChar w:fldCharType="begin"/>
            </w:r>
            <w:r w:rsidR="00994B77">
              <w:rPr>
                <w:noProof/>
                <w:webHidden/>
              </w:rPr>
              <w:instrText xml:space="preserve"> PAGEREF _Toc116509531 \h </w:instrText>
            </w:r>
            <w:r w:rsidR="00994B77">
              <w:rPr>
                <w:noProof/>
                <w:webHidden/>
              </w:rPr>
            </w:r>
            <w:r w:rsidR="00994B77">
              <w:rPr>
                <w:noProof/>
                <w:webHidden/>
              </w:rPr>
              <w:fldChar w:fldCharType="separate"/>
            </w:r>
            <w:r w:rsidR="00994B77">
              <w:rPr>
                <w:noProof/>
                <w:webHidden/>
              </w:rPr>
              <w:t>42</w:t>
            </w:r>
            <w:r w:rsidR="00994B77">
              <w:rPr>
                <w:noProof/>
                <w:webHidden/>
              </w:rPr>
              <w:fldChar w:fldCharType="end"/>
            </w:r>
          </w:hyperlink>
        </w:p>
        <w:p w14:paraId="37BAF4F1" w14:textId="77777777" w:rsidR="00994B77" w:rsidRDefault="00000000">
          <w:pPr>
            <w:pStyle w:val="TOC3"/>
            <w:rPr>
              <w:rFonts w:asciiTheme="minorHAnsi" w:hAnsiTheme="minorHAnsi" w:cstheme="minorBidi"/>
              <w:noProof/>
              <w:color w:val="auto"/>
              <w:sz w:val="22"/>
              <w:szCs w:val="22"/>
              <w:lang w:val="en-AU" w:eastAsia="zh-CN"/>
            </w:rPr>
          </w:pPr>
          <w:hyperlink w:anchor="_Toc116509532" w:history="1">
            <w:r w:rsidR="00994B77" w:rsidRPr="00172BC4">
              <w:rPr>
                <w:rStyle w:val="Hyperlink"/>
                <w:noProof/>
              </w:rPr>
              <w:t>4.8.2</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Stratégies d'atténuation</w:t>
            </w:r>
            <w:r w:rsidR="00994B77">
              <w:rPr>
                <w:noProof/>
                <w:webHidden/>
              </w:rPr>
              <w:tab/>
            </w:r>
            <w:r w:rsidR="00994B77">
              <w:rPr>
                <w:noProof/>
                <w:webHidden/>
              </w:rPr>
              <w:fldChar w:fldCharType="begin"/>
            </w:r>
            <w:r w:rsidR="00994B77">
              <w:rPr>
                <w:noProof/>
                <w:webHidden/>
              </w:rPr>
              <w:instrText xml:space="preserve"> PAGEREF _Toc116509532 \h </w:instrText>
            </w:r>
            <w:r w:rsidR="00994B77">
              <w:rPr>
                <w:noProof/>
                <w:webHidden/>
              </w:rPr>
            </w:r>
            <w:r w:rsidR="00994B77">
              <w:rPr>
                <w:noProof/>
                <w:webHidden/>
              </w:rPr>
              <w:fldChar w:fldCharType="separate"/>
            </w:r>
            <w:r w:rsidR="00994B77">
              <w:rPr>
                <w:noProof/>
                <w:webHidden/>
              </w:rPr>
              <w:t>43</w:t>
            </w:r>
            <w:r w:rsidR="00994B77">
              <w:rPr>
                <w:noProof/>
                <w:webHidden/>
              </w:rPr>
              <w:fldChar w:fldCharType="end"/>
            </w:r>
          </w:hyperlink>
        </w:p>
        <w:p w14:paraId="1A53807E" w14:textId="77777777" w:rsidR="00994B77" w:rsidRDefault="00000000">
          <w:pPr>
            <w:pStyle w:val="TOC2"/>
            <w:rPr>
              <w:rFonts w:asciiTheme="minorHAnsi" w:hAnsiTheme="minorHAnsi" w:cstheme="minorBidi"/>
              <w:noProof/>
              <w:color w:val="auto"/>
              <w:szCs w:val="22"/>
              <w:lang w:val="en-AU" w:eastAsia="zh-CN"/>
            </w:rPr>
          </w:pPr>
          <w:hyperlink w:anchor="_Toc116509533" w:history="1">
            <w:r w:rsidR="00994B77" w:rsidRPr="00172BC4">
              <w:rPr>
                <w:rStyle w:val="Hyperlink"/>
                <w:noProof/>
                <w:lang w:val="fr-FR"/>
              </w:rPr>
              <w:t>4.9</w:t>
            </w:r>
            <w:r w:rsidR="00994B77">
              <w:rPr>
                <w:rFonts w:asciiTheme="minorHAnsi" w:hAnsiTheme="minorHAnsi" w:cstheme="minorBidi"/>
                <w:noProof/>
                <w:color w:val="auto"/>
                <w:szCs w:val="22"/>
                <w:lang w:val="en-AU" w:eastAsia="zh-CN"/>
              </w:rPr>
              <w:tab/>
            </w:r>
            <w:r w:rsidR="00994B77" w:rsidRPr="00172BC4">
              <w:rPr>
                <w:rStyle w:val="Hyperlink"/>
                <w:noProof/>
                <w:lang w:val="fr-FR"/>
              </w:rPr>
              <w:t>Autres effets sur la société ou la communauté</w:t>
            </w:r>
            <w:r w:rsidR="00994B77">
              <w:rPr>
                <w:noProof/>
                <w:webHidden/>
              </w:rPr>
              <w:tab/>
            </w:r>
            <w:r w:rsidR="00994B77">
              <w:rPr>
                <w:noProof/>
                <w:webHidden/>
              </w:rPr>
              <w:fldChar w:fldCharType="begin"/>
            </w:r>
            <w:r w:rsidR="00994B77">
              <w:rPr>
                <w:noProof/>
                <w:webHidden/>
              </w:rPr>
              <w:instrText xml:space="preserve"> PAGEREF _Toc116509533 \h </w:instrText>
            </w:r>
            <w:r w:rsidR="00994B77">
              <w:rPr>
                <w:noProof/>
                <w:webHidden/>
              </w:rPr>
            </w:r>
            <w:r w:rsidR="00994B77">
              <w:rPr>
                <w:noProof/>
                <w:webHidden/>
              </w:rPr>
              <w:fldChar w:fldCharType="separate"/>
            </w:r>
            <w:r w:rsidR="00994B77">
              <w:rPr>
                <w:noProof/>
                <w:webHidden/>
              </w:rPr>
              <w:t>43</w:t>
            </w:r>
            <w:r w:rsidR="00994B77">
              <w:rPr>
                <w:noProof/>
                <w:webHidden/>
              </w:rPr>
              <w:fldChar w:fldCharType="end"/>
            </w:r>
          </w:hyperlink>
        </w:p>
        <w:p w14:paraId="10752B6E" w14:textId="77777777" w:rsidR="00994B77" w:rsidRDefault="00000000">
          <w:pPr>
            <w:pStyle w:val="TOC3"/>
            <w:rPr>
              <w:rFonts w:asciiTheme="minorHAnsi" w:hAnsiTheme="minorHAnsi" w:cstheme="minorBidi"/>
              <w:noProof/>
              <w:color w:val="auto"/>
              <w:sz w:val="22"/>
              <w:szCs w:val="22"/>
              <w:lang w:val="en-AU" w:eastAsia="zh-CN"/>
            </w:rPr>
          </w:pPr>
          <w:hyperlink w:anchor="_Toc116509534" w:history="1">
            <w:r w:rsidR="00994B77" w:rsidRPr="00172BC4">
              <w:rPr>
                <w:rStyle w:val="Hyperlink"/>
                <w:noProof/>
              </w:rPr>
              <w:t>4.9.1</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Impacts potentiels</w:t>
            </w:r>
            <w:r w:rsidR="00994B77">
              <w:rPr>
                <w:noProof/>
                <w:webHidden/>
              </w:rPr>
              <w:tab/>
            </w:r>
            <w:r w:rsidR="00994B77">
              <w:rPr>
                <w:noProof/>
                <w:webHidden/>
              </w:rPr>
              <w:fldChar w:fldCharType="begin"/>
            </w:r>
            <w:r w:rsidR="00994B77">
              <w:rPr>
                <w:noProof/>
                <w:webHidden/>
              </w:rPr>
              <w:instrText xml:space="preserve"> PAGEREF _Toc116509534 \h </w:instrText>
            </w:r>
            <w:r w:rsidR="00994B77">
              <w:rPr>
                <w:noProof/>
                <w:webHidden/>
              </w:rPr>
            </w:r>
            <w:r w:rsidR="00994B77">
              <w:rPr>
                <w:noProof/>
                <w:webHidden/>
              </w:rPr>
              <w:fldChar w:fldCharType="separate"/>
            </w:r>
            <w:r w:rsidR="00994B77">
              <w:rPr>
                <w:noProof/>
                <w:webHidden/>
              </w:rPr>
              <w:t>43</w:t>
            </w:r>
            <w:r w:rsidR="00994B77">
              <w:rPr>
                <w:noProof/>
                <w:webHidden/>
              </w:rPr>
              <w:fldChar w:fldCharType="end"/>
            </w:r>
          </w:hyperlink>
        </w:p>
        <w:p w14:paraId="7A0FE3A3" w14:textId="77777777" w:rsidR="00994B77" w:rsidRDefault="00000000">
          <w:pPr>
            <w:pStyle w:val="TOC3"/>
            <w:rPr>
              <w:rFonts w:asciiTheme="minorHAnsi" w:hAnsiTheme="minorHAnsi" w:cstheme="minorBidi"/>
              <w:noProof/>
              <w:color w:val="auto"/>
              <w:sz w:val="22"/>
              <w:szCs w:val="22"/>
              <w:lang w:val="en-AU" w:eastAsia="zh-CN"/>
            </w:rPr>
          </w:pPr>
          <w:hyperlink w:anchor="_Toc116509535" w:history="1">
            <w:r w:rsidR="00994B77" w:rsidRPr="00172BC4">
              <w:rPr>
                <w:rStyle w:val="Hyperlink"/>
                <w:noProof/>
              </w:rPr>
              <w:t>4.9.2</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Stratégies d'atténuation</w:t>
            </w:r>
            <w:r w:rsidR="00994B77">
              <w:rPr>
                <w:noProof/>
                <w:webHidden/>
              </w:rPr>
              <w:tab/>
            </w:r>
            <w:r w:rsidR="00994B77">
              <w:rPr>
                <w:noProof/>
                <w:webHidden/>
              </w:rPr>
              <w:fldChar w:fldCharType="begin"/>
            </w:r>
            <w:r w:rsidR="00994B77">
              <w:rPr>
                <w:noProof/>
                <w:webHidden/>
              </w:rPr>
              <w:instrText xml:space="preserve"> PAGEREF _Toc116509535 \h </w:instrText>
            </w:r>
            <w:r w:rsidR="00994B77">
              <w:rPr>
                <w:noProof/>
                <w:webHidden/>
              </w:rPr>
            </w:r>
            <w:r w:rsidR="00994B77">
              <w:rPr>
                <w:noProof/>
                <w:webHidden/>
              </w:rPr>
              <w:fldChar w:fldCharType="separate"/>
            </w:r>
            <w:r w:rsidR="00994B77">
              <w:rPr>
                <w:noProof/>
                <w:webHidden/>
              </w:rPr>
              <w:t>44</w:t>
            </w:r>
            <w:r w:rsidR="00994B77">
              <w:rPr>
                <w:noProof/>
                <w:webHidden/>
              </w:rPr>
              <w:fldChar w:fldCharType="end"/>
            </w:r>
          </w:hyperlink>
        </w:p>
        <w:p w14:paraId="4E9CEBC2" w14:textId="77777777" w:rsidR="00994B77" w:rsidRDefault="00000000">
          <w:pPr>
            <w:pStyle w:val="TOC1"/>
            <w:rPr>
              <w:rFonts w:asciiTheme="minorHAnsi" w:hAnsiTheme="minorHAnsi" w:cstheme="minorBidi"/>
              <w:b w:val="0"/>
              <w:noProof/>
              <w:color w:val="auto"/>
              <w:sz w:val="22"/>
              <w:szCs w:val="22"/>
              <w:lang w:val="en-AU" w:eastAsia="zh-CN"/>
            </w:rPr>
          </w:pPr>
          <w:hyperlink w:anchor="_Toc116509536" w:history="1">
            <w:r w:rsidR="00994B77" w:rsidRPr="00172BC4">
              <w:rPr>
                <w:rStyle w:val="Hyperlink"/>
                <w:noProof/>
                <w:lang w:val="fr-FR"/>
              </w:rPr>
              <w:t>5</w:t>
            </w:r>
            <w:r w:rsidR="00994B77">
              <w:rPr>
                <w:rFonts w:asciiTheme="minorHAnsi" w:hAnsiTheme="minorHAnsi" w:cstheme="minorBidi"/>
                <w:b w:val="0"/>
                <w:noProof/>
                <w:color w:val="auto"/>
                <w:sz w:val="22"/>
                <w:szCs w:val="22"/>
                <w:lang w:val="en-AU" w:eastAsia="zh-CN"/>
              </w:rPr>
              <w:tab/>
            </w:r>
            <w:r w:rsidR="00994B77" w:rsidRPr="00172BC4">
              <w:rPr>
                <w:rStyle w:val="Hyperlink"/>
                <w:noProof/>
                <w:lang w:val="fr-FR"/>
              </w:rPr>
              <w:t>Des ÉIE efficaces de projets d'ingénierie côtière</w:t>
            </w:r>
            <w:r w:rsidR="00994B77">
              <w:rPr>
                <w:noProof/>
                <w:webHidden/>
              </w:rPr>
              <w:tab/>
            </w:r>
            <w:r w:rsidR="00994B77">
              <w:rPr>
                <w:noProof/>
                <w:webHidden/>
              </w:rPr>
              <w:fldChar w:fldCharType="begin"/>
            </w:r>
            <w:r w:rsidR="00994B77">
              <w:rPr>
                <w:noProof/>
                <w:webHidden/>
              </w:rPr>
              <w:instrText xml:space="preserve"> PAGEREF _Toc116509536 \h </w:instrText>
            </w:r>
            <w:r w:rsidR="00994B77">
              <w:rPr>
                <w:noProof/>
                <w:webHidden/>
              </w:rPr>
            </w:r>
            <w:r w:rsidR="00994B77">
              <w:rPr>
                <w:noProof/>
                <w:webHidden/>
              </w:rPr>
              <w:fldChar w:fldCharType="separate"/>
            </w:r>
            <w:r w:rsidR="00994B77">
              <w:rPr>
                <w:noProof/>
                <w:webHidden/>
              </w:rPr>
              <w:t>46</w:t>
            </w:r>
            <w:r w:rsidR="00994B77">
              <w:rPr>
                <w:noProof/>
                <w:webHidden/>
              </w:rPr>
              <w:fldChar w:fldCharType="end"/>
            </w:r>
          </w:hyperlink>
        </w:p>
        <w:p w14:paraId="750D61F1" w14:textId="77777777" w:rsidR="00994B77" w:rsidRDefault="00000000">
          <w:pPr>
            <w:pStyle w:val="TOC2"/>
            <w:rPr>
              <w:rFonts w:asciiTheme="minorHAnsi" w:hAnsiTheme="minorHAnsi" w:cstheme="minorBidi"/>
              <w:noProof/>
              <w:color w:val="auto"/>
              <w:szCs w:val="22"/>
              <w:lang w:val="en-AU" w:eastAsia="zh-CN"/>
            </w:rPr>
          </w:pPr>
          <w:hyperlink w:anchor="_Toc116509537" w:history="1">
            <w:r w:rsidR="00994B77" w:rsidRPr="00172BC4">
              <w:rPr>
                <w:rStyle w:val="Hyperlink"/>
                <w:noProof/>
              </w:rPr>
              <w:t>5.1</w:t>
            </w:r>
            <w:r w:rsidR="00994B77">
              <w:rPr>
                <w:rFonts w:asciiTheme="minorHAnsi" w:hAnsiTheme="minorHAnsi" w:cstheme="minorBidi"/>
                <w:noProof/>
                <w:color w:val="auto"/>
                <w:szCs w:val="22"/>
                <w:lang w:val="en-AU" w:eastAsia="zh-CN"/>
              </w:rPr>
              <w:tab/>
            </w:r>
            <w:r w:rsidR="00994B77" w:rsidRPr="00172BC4">
              <w:rPr>
                <w:rStyle w:val="Hyperlink"/>
                <w:noProof/>
                <w:lang w:val="fr-FR"/>
              </w:rPr>
              <w:t xml:space="preserve">Mobilisation des parties prenantes </w:t>
            </w:r>
            <w:r w:rsidR="00994B77">
              <w:rPr>
                <w:noProof/>
                <w:webHidden/>
              </w:rPr>
              <w:tab/>
            </w:r>
            <w:r w:rsidR="00994B77">
              <w:rPr>
                <w:noProof/>
                <w:webHidden/>
              </w:rPr>
              <w:fldChar w:fldCharType="begin"/>
            </w:r>
            <w:r w:rsidR="00994B77">
              <w:rPr>
                <w:noProof/>
                <w:webHidden/>
              </w:rPr>
              <w:instrText xml:space="preserve"> PAGEREF _Toc116509537 \h </w:instrText>
            </w:r>
            <w:r w:rsidR="00994B77">
              <w:rPr>
                <w:noProof/>
                <w:webHidden/>
              </w:rPr>
            </w:r>
            <w:r w:rsidR="00994B77">
              <w:rPr>
                <w:noProof/>
                <w:webHidden/>
              </w:rPr>
              <w:fldChar w:fldCharType="separate"/>
            </w:r>
            <w:r w:rsidR="00994B77">
              <w:rPr>
                <w:noProof/>
                <w:webHidden/>
              </w:rPr>
              <w:t>46</w:t>
            </w:r>
            <w:r w:rsidR="00994B77">
              <w:rPr>
                <w:noProof/>
                <w:webHidden/>
              </w:rPr>
              <w:fldChar w:fldCharType="end"/>
            </w:r>
          </w:hyperlink>
        </w:p>
        <w:p w14:paraId="1D734D0B" w14:textId="77777777" w:rsidR="00994B77" w:rsidRDefault="00000000">
          <w:pPr>
            <w:pStyle w:val="TOC2"/>
            <w:rPr>
              <w:rFonts w:asciiTheme="minorHAnsi" w:hAnsiTheme="minorHAnsi" w:cstheme="minorBidi"/>
              <w:noProof/>
              <w:color w:val="auto"/>
              <w:szCs w:val="22"/>
              <w:lang w:val="en-AU" w:eastAsia="zh-CN"/>
            </w:rPr>
          </w:pPr>
          <w:hyperlink w:anchor="_Toc116509538" w:history="1">
            <w:r w:rsidR="00994B77" w:rsidRPr="00172BC4">
              <w:rPr>
                <w:rStyle w:val="Hyperlink"/>
                <w:noProof/>
              </w:rPr>
              <w:t>5.2</w:t>
            </w:r>
            <w:r w:rsidR="00994B77">
              <w:rPr>
                <w:rFonts w:asciiTheme="minorHAnsi" w:hAnsiTheme="minorHAnsi" w:cstheme="minorBidi"/>
                <w:noProof/>
                <w:color w:val="auto"/>
                <w:szCs w:val="22"/>
                <w:lang w:val="en-AU" w:eastAsia="zh-CN"/>
              </w:rPr>
              <w:tab/>
            </w:r>
            <w:r w:rsidR="00994B77" w:rsidRPr="00172BC4">
              <w:rPr>
                <w:rStyle w:val="Hyperlink"/>
                <w:noProof/>
                <w:lang w:val="fr-FR"/>
              </w:rPr>
              <w:t>Étude de champ et mandat</w:t>
            </w:r>
            <w:r w:rsidR="00994B77">
              <w:rPr>
                <w:noProof/>
                <w:webHidden/>
              </w:rPr>
              <w:tab/>
            </w:r>
            <w:r w:rsidR="00994B77">
              <w:rPr>
                <w:noProof/>
                <w:webHidden/>
              </w:rPr>
              <w:fldChar w:fldCharType="begin"/>
            </w:r>
            <w:r w:rsidR="00994B77">
              <w:rPr>
                <w:noProof/>
                <w:webHidden/>
              </w:rPr>
              <w:instrText xml:space="preserve"> PAGEREF _Toc116509538 \h </w:instrText>
            </w:r>
            <w:r w:rsidR="00994B77">
              <w:rPr>
                <w:noProof/>
                <w:webHidden/>
              </w:rPr>
            </w:r>
            <w:r w:rsidR="00994B77">
              <w:rPr>
                <w:noProof/>
                <w:webHidden/>
              </w:rPr>
              <w:fldChar w:fldCharType="separate"/>
            </w:r>
            <w:r w:rsidR="00994B77">
              <w:rPr>
                <w:noProof/>
                <w:webHidden/>
              </w:rPr>
              <w:t>47</w:t>
            </w:r>
            <w:r w:rsidR="00994B77">
              <w:rPr>
                <w:noProof/>
                <w:webHidden/>
              </w:rPr>
              <w:fldChar w:fldCharType="end"/>
            </w:r>
          </w:hyperlink>
        </w:p>
        <w:p w14:paraId="6B5F6773" w14:textId="77777777" w:rsidR="00994B77" w:rsidRDefault="00000000">
          <w:pPr>
            <w:pStyle w:val="TOC2"/>
            <w:rPr>
              <w:rFonts w:asciiTheme="minorHAnsi" w:hAnsiTheme="minorHAnsi" w:cstheme="minorBidi"/>
              <w:noProof/>
              <w:color w:val="auto"/>
              <w:szCs w:val="22"/>
              <w:lang w:val="en-AU" w:eastAsia="zh-CN"/>
            </w:rPr>
          </w:pPr>
          <w:hyperlink w:anchor="_Toc116509539" w:history="1">
            <w:r w:rsidR="00994B77" w:rsidRPr="00172BC4">
              <w:rPr>
                <w:rStyle w:val="Hyperlink"/>
                <w:noProof/>
              </w:rPr>
              <w:t>5.3</w:t>
            </w:r>
            <w:r w:rsidR="00994B77">
              <w:rPr>
                <w:rFonts w:asciiTheme="minorHAnsi" w:hAnsiTheme="minorHAnsi" w:cstheme="minorBidi"/>
                <w:noProof/>
                <w:color w:val="auto"/>
                <w:szCs w:val="22"/>
                <w:lang w:val="en-AU" w:eastAsia="zh-CN"/>
              </w:rPr>
              <w:tab/>
            </w:r>
            <w:r w:rsidR="00994B77" w:rsidRPr="00172BC4">
              <w:rPr>
                <w:rStyle w:val="Hyperlink"/>
                <w:noProof/>
                <w:lang w:val="fr-FR"/>
              </w:rPr>
              <w:t>Suivi, gestion et application</w:t>
            </w:r>
            <w:r w:rsidR="00994B77">
              <w:rPr>
                <w:noProof/>
                <w:webHidden/>
              </w:rPr>
              <w:tab/>
            </w:r>
            <w:r w:rsidR="00994B77">
              <w:rPr>
                <w:noProof/>
                <w:webHidden/>
              </w:rPr>
              <w:fldChar w:fldCharType="begin"/>
            </w:r>
            <w:r w:rsidR="00994B77">
              <w:rPr>
                <w:noProof/>
                <w:webHidden/>
              </w:rPr>
              <w:instrText xml:space="preserve"> PAGEREF _Toc116509539 \h </w:instrText>
            </w:r>
            <w:r w:rsidR="00994B77">
              <w:rPr>
                <w:noProof/>
                <w:webHidden/>
              </w:rPr>
            </w:r>
            <w:r w:rsidR="00994B77">
              <w:rPr>
                <w:noProof/>
                <w:webHidden/>
              </w:rPr>
              <w:fldChar w:fldCharType="separate"/>
            </w:r>
            <w:r w:rsidR="00994B77">
              <w:rPr>
                <w:noProof/>
                <w:webHidden/>
              </w:rPr>
              <w:t>48</w:t>
            </w:r>
            <w:r w:rsidR="00994B77">
              <w:rPr>
                <w:noProof/>
                <w:webHidden/>
              </w:rPr>
              <w:fldChar w:fldCharType="end"/>
            </w:r>
          </w:hyperlink>
        </w:p>
        <w:p w14:paraId="4610996B" w14:textId="77777777" w:rsidR="00994B77" w:rsidRDefault="00000000">
          <w:pPr>
            <w:pStyle w:val="TOC1"/>
            <w:rPr>
              <w:rFonts w:asciiTheme="minorHAnsi" w:hAnsiTheme="minorHAnsi" w:cstheme="minorBidi"/>
              <w:b w:val="0"/>
              <w:noProof/>
              <w:color w:val="auto"/>
              <w:sz w:val="22"/>
              <w:szCs w:val="22"/>
              <w:lang w:val="en-AU" w:eastAsia="zh-CN"/>
            </w:rPr>
          </w:pPr>
          <w:hyperlink w:anchor="_Toc116509540" w:history="1">
            <w:r w:rsidR="00994B77" w:rsidRPr="00172BC4">
              <w:rPr>
                <w:rStyle w:val="Hyperlink"/>
                <w:noProof/>
              </w:rPr>
              <w:t>6</w:t>
            </w:r>
            <w:r w:rsidR="00994B77">
              <w:rPr>
                <w:rFonts w:asciiTheme="minorHAnsi" w:hAnsiTheme="minorHAnsi" w:cstheme="minorBidi"/>
                <w:b w:val="0"/>
                <w:noProof/>
                <w:color w:val="auto"/>
                <w:sz w:val="22"/>
                <w:szCs w:val="22"/>
                <w:lang w:val="en-AU" w:eastAsia="zh-CN"/>
              </w:rPr>
              <w:tab/>
            </w:r>
            <w:r w:rsidR="00994B77" w:rsidRPr="00172BC4">
              <w:rPr>
                <w:rStyle w:val="Hyperlink"/>
                <w:noProof/>
                <w:lang w:val="fr-FR"/>
              </w:rPr>
              <w:t>Références</w:t>
            </w:r>
            <w:r w:rsidR="00994B77">
              <w:rPr>
                <w:noProof/>
                <w:webHidden/>
              </w:rPr>
              <w:tab/>
            </w:r>
            <w:r w:rsidR="00994B77">
              <w:rPr>
                <w:noProof/>
                <w:webHidden/>
              </w:rPr>
              <w:fldChar w:fldCharType="begin"/>
            </w:r>
            <w:r w:rsidR="00994B77">
              <w:rPr>
                <w:noProof/>
                <w:webHidden/>
              </w:rPr>
              <w:instrText xml:space="preserve"> PAGEREF _Toc116509540 \h </w:instrText>
            </w:r>
            <w:r w:rsidR="00994B77">
              <w:rPr>
                <w:noProof/>
                <w:webHidden/>
              </w:rPr>
            </w:r>
            <w:r w:rsidR="00994B77">
              <w:rPr>
                <w:noProof/>
                <w:webHidden/>
              </w:rPr>
              <w:fldChar w:fldCharType="separate"/>
            </w:r>
            <w:r w:rsidR="00994B77">
              <w:rPr>
                <w:noProof/>
                <w:webHidden/>
              </w:rPr>
              <w:t>50</w:t>
            </w:r>
            <w:r w:rsidR="00994B77">
              <w:rPr>
                <w:noProof/>
                <w:webHidden/>
              </w:rPr>
              <w:fldChar w:fldCharType="end"/>
            </w:r>
          </w:hyperlink>
        </w:p>
        <w:p w14:paraId="05DA746B" w14:textId="77777777" w:rsidR="00994B77" w:rsidRDefault="00000000">
          <w:pPr>
            <w:pStyle w:val="TOC1"/>
            <w:rPr>
              <w:rFonts w:asciiTheme="minorHAnsi" w:hAnsiTheme="minorHAnsi" w:cstheme="minorBidi"/>
              <w:b w:val="0"/>
              <w:noProof/>
              <w:color w:val="auto"/>
              <w:sz w:val="22"/>
              <w:szCs w:val="22"/>
              <w:lang w:val="en-AU" w:eastAsia="zh-CN"/>
            </w:rPr>
          </w:pPr>
          <w:hyperlink w:anchor="_Toc116509541" w:history="1">
            <w:r w:rsidR="00994B77" w:rsidRPr="00172BC4">
              <w:rPr>
                <w:rStyle w:val="Hyperlink"/>
                <w:noProof/>
              </w:rPr>
              <w:t>1</w:t>
            </w:r>
            <w:r w:rsidR="00994B77">
              <w:rPr>
                <w:rFonts w:asciiTheme="minorHAnsi" w:hAnsiTheme="minorHAnsi" w:cstheme="minorBidi"/>
                <w:b w:val="0"/>
                <w:noProof/>
                <w:color w:val="auto"/>
                <w:sz w:val="22"/>
                <w:szCs w:val="22"/>
                <w:lang w:val="en-AU" w:eastAsia="zh-CN"/>
              </w:rPr>
              <w:tab/>
            </w:r>
            <w:r w:rsidR="00994B77" w:rsidRPr="00172BC4">
              <w:rPr>
                <w:rStyle w:val="Hyperlink"/>
                <w:noProof/>
                <w:lang w:val="fr-FR"/>
              </w:rPr>
              <w:t>Introduction</w:t>
            </w:r>
            <w:r w:rsidR="00994B77">
              <w:rPr>
                <w:noProof/>
                <w:webHidden/>
              </w:rPr>
              <w:tab/>
            </w:r>
            <w:r w:rsidR="00994B77">
              <w:rPr>
                <w:noProof/>
                <w:webHidden/>
              </w:rPr>
              <w:fldChar w:fldCharType="begin"/>
            </w:r>
            <w:r w:rsidR="00994B77">
              <w:rPr>
                <w:noProof/>
                <w:webHidden/>
              </w:rPr>
              <w:instrText xml:space="preserve"> PAGEREF _Toc116509541 \h </w:instrText>
            </w:r>
            <w:r w:rsidR="00994B77">
              <w:rPr>
                <w:noProof/>
                <w:webHidden/>
              </w:rPr>
            </w:r>
            <w:r w:rsidR="00994B77">
              <w:rPr>
                <w:noProof/>
                <w:webHidden/>
              </w:rPr>
              <w:fldChar w:fldCharType="separate"/>
            </w:r>
            <w:r w:rsidR="00994B77">
              <w:rPr>
                <w:noProof/>
                <w:webHidden/>
              </w:rPr>
              <w:t>1</w:t>
            </w:r>
            <w:r w:rsidR="00994B77">
              <w:rPr>
                <w:noProof/>
                <w:webHidden/>
              </w:rPr>
              <w:fldChar w:fldCharType="end"/>
            </w:r>
          </w:hyperlink>
        </w:p>
        <w:p w14:paraId="28B0D87B" w14:textId="77777777" w:rsidR="00994B77" w:rsidRDefault="00000000">
          <w:pPr>
            <w:pStyle w:val="TOC2"/>
            <w:rPr>
              <w:rFonts w:asciiTheme="minorHAnsi" w:hAnsiTheme="minorHAnsi" w:cstheme="minorBidi"/>
              <w:noProof/>
              <w:color w:val="auto"/>
              <w:szCs w:val="22"/>
              <w:lang w:val="en-AU" w:eastAsia="zh-CN"/>
            </w:rPr>
          </w:pPr>
          <w:hyperlink w:anchor="_Toc116509542" w:history="1">
            <w:r w:rsidR="00994B77" w:rsidRPr="00172BC4">
              <w:rPr>
                <w:rStyle w:val="Hyperlink"/>
                <w:noProof/>
              </w:rPr>
              <w:t>1.1</w:t>
            </w:r>
            <w:r w:rsidR="00994B77">
              <w:rPr>
                <w:rFonts w:asciiTheme="minorHAnsi" w:hAnsiTheme="minorHAnsi" w:cstheme="minorBidi"/>
                <w:noProof/>
                <w:color w:val="auto"/>
                <w:szCs w:val="22"/>
                <w:lang w:val="en-AU" w:eastAsia="zh-CN"/>
              </w:rPr>
              <w:tab/>
            </w:r>
            <w:r w:rsidR="00994B77" w:rsidRPr="00172BC4">
              <w:rPr>
                <w:rStyle w:val="Hyperlink"/>
                <w:noProof/>
                <w:lang w:val="fr-FR"/>
              </w:rPr>
              <w:t>Panoplie d'outils de PSGE</w:t>
            </w:r>
            <w:r w:rsidR="00994B77">
              <w:rPr>
                <w:noProof/>
                <w:webHidden/>
              </w:rPr>
              <w:tab/>
            </w:r>
            <w:r w:rsidR="00994B77">
              <w:rPr>
                <w:noProof/>
                <w:webHidden/>
              </w:rPr>
              <w:fldChar w:fldCharType="begin"/>
            </w:r>
            <w:r w:rsidR="00994B77">
              <w:rPr>
                <w:noProof/>
                <w:webHidden/>
              </w:rPr>
              <w:instrText xml:space="preserve"> PAGEREF _Toc116509542 \h </w:instrText>
            </w:r>
            <w:r w:rsidR="00994B77">
              <w:rPr>
                <w:noProof/>
                <w:webHidden/>
              </w:rPr>
            </w:r>
            <w:r w:rsidR="00994B77">
              <w:rPr>
                <w:noProof/>
                <w:webHidden/>
              </w:rPr>
              <w:fldChar w:fldCharType="separate"/>
            </w:r>
            <w:r w:rsidR="00994B77">
              <w:rPr>
                <w:noProof/>
                <w:webHidden/>
              </w:rPr>
              <w:t>1</w:t>
            </w:r>
            <w:r w:rsidR="00994B77">
              <w:rPr>
                <w:noProof/>
                <w:webHidden/>
              </w:rPr>
              <w:fldChar w:fldCharType="end"/>
            </w:r>
          </w:hyperlink>
        </w:p>
        <w:p w14:paraId="236DB596" w14:textId="77777777" w:rsidR="00994B77" w:rsidRDefault="00000000">
          <w:pPr>
            <w:pStyle w:val="TOC2"/>
            <w:rPr>
              <w:rFonts w:asciiTheme="minorHAnsi" w:hAnsiTheme="minorHAnsi" w:cstheme="minorBidi"/>
              <w:noProof/>
              <w:color w:val="auto"/>
              <w:szCs w:val="22"/>
              <w:lang w:val="en-AU" w:eastAsia="zh-CN"/>
            </w:rPr>
          </w:pPr>
          <w:hyperlink w:anchor="_Toc116509543" w:history="1">
            <w:r w:rsidR="00994B77" w:rsidRPr="00172BC4">
              <w:rPr>
                <w:rStyle w:val="Hyperlink"/>
                <w:noProof/>
              </w:rPr>
              <w:t>1.2</w:t>
            </w:r>
            <w:r w:rsidR="00994B77">
              <w:rPr>
                <w:rFonts w:asciiTheme="minorHAnsi" w:hAnsiTheme="minorHAnsi" w:cstheme="minorBidi"/>
                <w:noProof/>
                <w:color w:val="auto"/>
                <w:szCs w:val="22"/>
                <w:lang w:val="en-AU" w:eastAsia="zh-CN"/>
              </w:rPr>
              <w:tab/>
            </w:r>
            <w:r w:rsidR="00994B77" w:rsidRPr="00172BC4">
              <w:rPr>
                <w:rStyle w:val="Hyperlink"/>
                <w:noProof/>
                <w:lang w:val="fr-FR"/>
              </w:rPr>
              <w:t>Documents connexes - Documents vivants</w:t>
            </w:r>
            <w:r w:rsidR="00994B77">
              <w:rPr>
                <w:noProof/>
                <w:webHidden/>
              </w:rPr>
              <w:tab/>
            </w:r>
            <w:r w:rsidR="00994B77">
              <w:rPr>
                <w:noProof/>
                <w:webHidden/>
              </w:rPr>
              <w:fldChar w:fldCharType="begin"/>
            </w:r>
            <w:r w:rsidR="00994B77">
              <w:rPr>
                <w:noProof/>
                <w:webHidden/>
              </w:rPr>
              <w:instrText xml:space="preserve"> PAGEREF _Toc116509543 \h </w:instrText>
            </w:r>
            <w:r w:rsidR="00994B77">
              <w:rPr>
                <w:noProof/>
                <w:webHidden/>
              </w:rPr>
            </w:r>
            <w:r w:rsidR="00994B77">
              <w:rPr>
                <w:noProof/>
                <w:webHidden/>
              </w:rPr>
              <w:fldChar w:fldCharType="separate"/>
            </w:r>
            <w:r w:rsidR="00994B77">
              <w:rPr>
                <w:noProof/>
                <w:webHidden/>
              </w:rPr>
              <w:t>1</w:t>
            </w:r>
            <w:r w:rsidR="00994B77">
              <w:rPr>
                <w:noProof/>
                <w:webHidden/>
              </w:rPr>
              <w:fldChar w:fldCharType="end"/>
            </w:r>
          </w:hyperlink>
        </w:p>
        <w:p w14:paraId="42DBF93C" w14:textId="77777777" w:rsidR="00994B77" w:rsidRDefault="00000000">
          <w:pPr>
            <w:pStyle w:val="TOC1"/>
            <w:rPr>
              <w:rFonts w:asciiTheme="minorHAnsi" w:hAnsiTheme="minorHAnsi" w:cstheme="minorBidi"/>
              <w:b w:val="0"/>
              <w:noProof/>
              <w:color w:val="auto"/>
              <w:sz w:val="22"/>
              <w:szCs w:val="22"/>
              <w:lang w:val="en-AU" w:eastAsia="zh-CN"/>
            </w:rPr>
          </w:pPr>
          <w:hyperlink w:anchor="_Toc116509544" w:history="1">
            <w:r w:rsidR="00994B77" w:rsidRPr="00172BC4">
              <w:rPr>
                <w:rStyle w:val="Hyperlink"/>
                <w:noProof/>
              </w:rPr>
              <w:t>2</w:t>
            </w:r>
            <w:r w:rsidR="00994B77">
              <w:rPr>
                <w:rFonts w:asciiTheme="minorHAnsi" w:hAnsiTheme="minorHAnsi" w:cstheme="minorBidi"/>
                <w:b w:val="0"/>
                <w:noProof/>
                <w:color w:val="auto"/>
                <w:sz w:val="22"/>
                <w:szCs w:val="22"/>
                <w:lang w:val="en-AU" w:eastAsia="zh-CN"/>
              </w:rPr>
              <w:tab/>
            </w:r>
            <w:r w:rsidR="00994B77" w:rsidRPr="00172BC4">
              <w:rPr>
                <w:rStyle w:val="Hyperlink"/>
                <w:noProof/>
                <w:lang w:val="fr-FR"/>
              </w:rPr>
              <w:t>Exigences essentielles</w:t>
            </w:r>
            <w:r w:rsidR="00994B77">
              <w:rPr>
                <w:noProof/>
                <w:webHidden/>
              </w:rPr>
              <w:tab/>
            </w:r>
            <w:r w:rsidR="00994B77">
              <w:rPr>
                <w:noProof/>
                <w:webHidden/>
              </w:rPr>
              <w:fldChar w:fldCharType="begin"/>
            </w:r>
            <w:r w:rsidR="00994B77">
              <w:rPr>
                <w:noProof/>
                <w:webHidden/>
              </w:rPr>
              <w:instrText xml:space="preserve"> PAGEREF _Toc116509544 \h </w:instrText>
            </w:r>
            <w:r w:rsidR="00994B77">
              <w:rPr>
                <w:noProof/>
                <w:webHidden/>
              </w:rPr>
            </w:r>
            <w:r w:rsidR="00994B77">
              <w:rPr>
                <w:noProof/>
                <w:webHidden/>
              </w:rPr>
              <w:fldChar w:fldCharType="separate"/>
            </w:r>
            <w:r w:rsidR="00994B77">
              <w:rPr>
                <w:noProof/>
                <w:webHidden/>
              </w:rPr>
              <w:t>2</w:t>
            </w:r>
            <w:r w:rsidR="00994B77">
              <w:rPr>
                <w:noProof/>
                <w:webHidden/>
              </w:rPr>
              <w:fldChar w:fldCharType="end"/>
            </w:r>
          </w:hyperlink>
        </w:p>
        <w:p w14:paraId="0BF5400D" w14:textId="77777777" w:rsidR="00994B77" w:rsidRDefault="00000000">
          <w:pPr>
            <w:pStyle w:val="TOC2"/>
            <w:rPr>
              <w:rFonts w:asciiTheme="minorHAnsi" w:hAnsiTheme="minorHAnsi" w:cstheme="minorBidi"/>
              <w:noProof/>
              <w:color w:val="auto"/>
              <w:szCs w:val="22"/>
              <w:lang w:val="en-AU" w:eastAsia="zh-CN"/>
            </w:rPr>
          </w:pPr>
          <w:hyperlink w:anchor="_Toc116509545" w:history="1">
            <w:r w:rsidR="00994B77" w:rsidRPr="00172BC4">
              <w:rPr>
                <w:rStyle w:val="Hyperlink"/>
                <w:noProof/>
                <w:lang w:val="fr-FR"/>
              </w:rPr>
              <w:t>2.1</w:t>
            </w:r>
            <w:r w:rsidR="00994B77">
              <w:rPr>
                <w:rFonts w:asciiTheme="minorHAnsi" w:hAnsiTheme="minorHAnsi" w:cstheme="minorBidi"/>
                <w:noProof/>
                <w:color w:val="auto"/>
                <w:szCs w:val="22"/>
                <w:lang w:val="en-AU" w:eastAsia="zh-CN"/>
              </w:rPr>
              <w:tab/>
            </w:r>
            <w:r w:rsidR="00994B77" w:rsidRPr="00172BC4">
              <w:rPr>
                <w:rStyle w:val="Hyperlink"/>
                <w:noProof/>
                <w:lang w:val="fr-FR"/>
              </w:rPr>
              <w:t>Exigences spécifiques au projet, nécessaires pour la conformité</w:t>
            </w:r>
            <w:r w:rsidR="00994B77">
              <w:rPr>
                <w:noProof/>
                <w:webHidden/>
              </w:rPr>
              <w:tab/>
            </w:r>
            <w:r w:rsidR="00994B77">
              <w:rPr>
                <w:noProof/>
                <w:webHidden/>
              </w:rPr>
              <w:fldChar w:fldCharType="begin"/>
            </w:r>
            <w:r w:rsidR="00994B77">
              <w:rPr>
                <w:noProof/>
                <w:webHidden/>
              </w:rPr>
              <w:instrText xml:space="preserve"> PAGEREF _Toc116509545 \h </w:instrText>
            </w:r>
            <w:r w:rsidR="00994B77">
              <w:rPr>
                <w:noProof/>
                <w:webHidden/>
              </w:rPr>
            </w:r>
            <w:r w:rsidR="00994B77">
              <w:rPr>
                <w:noProof/>
                <w:webHidden/>
              </w:rPr>
              <w:fldChar w:fldCharType="separate"/>
            </w:r>
            <w:r w:rsidR="00994B77">
              <w:rPr>
                <w:noProof/>
                <w:webHidden/>
              </w:rPr>
              <w:t>2</w:t>
            </w:r>
            <w:r w:rsidR="00994B77">
              <w:rPr>
                <w:noProof/>
                <w:webHidden/>
              </w:rPr>
              <w:fldChar w:fldCharType="end"/>
            </w:r>
          </w:hyperlink>
        </w:p>
        <w:p w14:paraId="5AA6F09D" w14:textId="77777777" w:rsidR="00994B77" w:rsidRDefault="00000000">
          <w:pPr>
            <w:pStyle w:val="TOC2"/>
            <w:rPr>
              <w:rFonts w:asciiTheme="minorHAnsi" w:hAnsiTheme="minorHAnsi" w:cstheme="minorBidi"/>
              <w:noProof/>
              <w:color w:val="auto"/>
              <w:szCs w:val="22"/>
              <w:lang w:val="en-AU" w:eastAsia="zh-CN"/>
            </w:rPr>
          </w:pPr>
          <w:hyperlink w:anchor="_Toc116509546" w:history="1">
            <w:r w:rsidR="00994B77" w:rsidRPr="00172BC4">
              <w:rPr>
                <w:rStyle w:val="Hyperlink"/>
                <w:noProof/>
              </w:rPr>
              <w:t>2.2</w:t>
            </w:r>
            <w:r w:rsidR="00994B77">
              <w:rPr>
                <w:rFonts w:asciiTheme="minorHAnsi" w:hAnsiTheme="minorHAnsi" w:cstheme="minorBidi"/>
                <w:noProof/>
                <w:color w:val="auto"/>
                <w:szCs w:val="22"/>
                <w:lang w:val="en-AU" w:eastAsia="zh-CN"/>
              </w:rPr>
              <w:tab/>
            </w:r>
            <w:r w:rsidR="00994B77" w:rsidRPr="00172BC4">
              <w:rPr>
                <w:rStyle w:val="Hyperlink"/>
                <w:noProof/>
                <w:lang w:val="fr-FR"/>
              </w:rPr>
              <w:t>Contenu fondamental</w:t>
            </w:r>
            <w:r w:rsidR="00994B77">
              <w:rPr>
                <w:noProof/>
                <w:webHidden/>
              </w:rPr>
              <w:tab/>
            </w:r>
            <w:r w:rsidR="00994B77">
              <w:rPr>
                <w:noProof/>
                <w:webHidden/>
              </w:rPr>
              <w:fldChar w:fldCharType="begin"/>
            </w:r>
            <w:r w:rsidR="00994B77">
              <w:rPr>
                <w:noProof/>
                <w:webHidden/>
              </w:rPr>
              <w:instrText xml:space="preserve"> PAGEREF _Toc116509546 \h </w:instrText>
            </w:r>
            <w:r w:rsidR="00994B77">
              <w:rPr>
                <w:noProof/>
                <w:webHidden/>
              </w:rPr>
            </w:r>
            <w:r w:rsidR="00994B77">
              <w:rPr>
                <w:noProof/>
                <w:webHidden/>
              </w:rPr>
              <w:fldChar w:fldCharType="separate"/>
            </w:r>
            <w:r w:rsidR="00994B77">
              <w:rPr>
                <w:noProof/>
                <w:webHidden/>
              </w:rPr>
              <w:t>2</w:t>
            </w:r>
            <w:r w:rsidR="00994B77">
              <w:rPr>
                <w:noProof/>
                <w:webHidden/>
              </w:rPr>
              <w:fldChar w:fldCharType="end"/>
            </w:r>
          </w:hyperlink>
        </w:p>
        <w:p w14:paraId="51699239" w14:textId="77777777" w:rsidR="00994B77" w:rsidRDefault="00000000">
          <w:pPr>
            <w:pStyle w:val="TOC2"/>
            <w:rPr>
              <w:rFonts w:asciiTheme="minorHAnsi" w:hAnsiTheme="minorHAnsi" w:cstheme="minorBidi"/>
              <w:noProof/>
              <w:color w:val="auto"/>
              <w:szCs w:val="22"/>
              <w:lang w:val="en-AU" w:eastAsia="zh-CN"/>
            </w:rPr>
          </w:pPr>
          <w:hyperlink w:anchor="_Toc116509547" w:history="1">
            <w:r w:rsidR="00994B77" w:rsidRPr="00172BC4">
              <w:rPr>
                <w:rStyle w:val="Hyperlink"/>
                <w:noProof/>
              </w:rPr>
              <w:t>2.3</w:t>
            </w:r>
            <w:r w:rsidR="00994B77">
              <w:rPr>
                <w:rFonts w:asciiTheme="minorHAnsi" w:hAnsiTheme="minorHAnsi" w:cstheme="minorBidi"/>
                <w:noProof/>
                <w:color w:val="auto"/>
                <w:szCs w:val="22"/>
                <w:lang w:val="en-AU" w:eastAsia="zh-CN"/>
              </w:rPr>
              <w:tab/>
            </w:r>
            <w:r w:rsidR="00994B77" w:rsidRPr="00172BC4">
              <w:rPr>
                <w:rStyle w:val="Hyperlink"/>
                <w:noProof/>
                <w:lang w:val="fr-FR"/>
              </w:rPr>
              <w:t>Préparation, certification et approbation</w:t>
            </w:r>
            <w:r w:rsidR="00994B77">
              <w:rPr>
                <w:noProof/>
                <w:webHidden/>
              </w:rPr>
              <w:tab/>
            </w:r>
            <w:r w:rsidR="00994B77">
              <w:rPr>
                <w:noProof/>
                <w:webHidden/>
              </w:rPr>
              <w:fldChar w:fldCharType="begin"/>
            </w:r>
            <w:r w:rsidR="00994B77">
              <w:rPr>
                <w:noProof/>
                <w:webHidden/>
              </w:rPr>
              <w:instrText xml:space="preserve"> PAGEREF _Toc116509547 \h </w:instrText>
            </w:r>
            <w:r w:rsidR="00994B77">
              <w:rPr>
                <w:noProof/>
                <w:webHidden/>
              </w:rPr>
            </w:r>
            <w:r w:rsidR="00994B77">
              <w:rPr>
                <w:noProof/>
                <w:webHidden/>
              </w:rPr>
              <w:fldChar w:fldCharType="separate"/>
            </w:r>
            <w:r w:rsidR="00994B77">
              <w:rPr>
                <w:noProof/>
                <w:webHidden/>
              </w:rPr>
              <w:t>4</w:t>
            </w:r>
            <w:r w:rsidR="00994B77">
              <w:rPr>
                <w:noProof/>
                <w:webHidden/>
              </w:rPr>
              <w:fldChar w:fldCharType="end"/>
            </w:r>
          </w:hyperlink>
        </w:p>
        <w:p w14:paraId="5A1B70B8" w14:textId="77777777" w:rsidR="00994B77" w:rsidRDefault="00000000">
          <w:pPr>
            <w:pStyle w:val="TOC2"/>
            <w:rPr>
              <w:rFonts w:asciiTheme="minorHAnsi" w:hAnsiTheme="minorHAnsi" w:cstheme="minorBidi"/>
              <w:noProof/>
              <w:color w:val="auto"/>
              <w:szCs w:val="22"/>
              <w:lang w:val="en-AU" w:eastAsia="zh-CN"/>
            </w:rPr>
          </w:pPr>
          <w:hyperlink w:anchor="_Toc116509548" w:history="1">
            <w:r w:rsidR="00994B77" w:rsidRPr="00172BC4">
              <w:rPr>
                <w:rStyle w:val="Hyperlink"/>
                <w:noProof/>
              </w:rPr>
              <w:t>2.4</w:t>
            </w:r>
            <w:r w:rsidR="00994B77">
              <w:rPr>
                <w:rFonts w:asciiTheme="minorHAnsi" w:hAnsiTheme="minorHAnsi" w:cstheme="minorBidi"/>
                <w:noProof/>
                <w:color w:val="auto"/>
                <w:szCs w:val="22"/>
                <w:lang w:val="en-AU" w:eastAsia="zh-CN"/>
              </w:rPr>
              <w:tab/>
            </w:r>
            <w:r w:rsidR="00994B77" w:rsidRPr="00172BC4">
              <w:rPr>
                <w:rStyle w:val="Hyperlink"/>
                <w:noProof/>
                <w:lang w:val="fr-FR"/>
              </w:rPr>
              <w:t>Révision du PSGE</w:t>
            </w:r>
            <w:r w:rsidR="00994B77">
              <w:rPr>
                <w:noProof/>
                <w:webHidden/>
              </w:rPr>
              <w:tab/>
            </w:r>
            <w:r w:rsidR="00994B77">
              <w:rPr>
                <w:noProof/>
                <w:webHidden/>
              </w:rPr>
              <w:fldChar w:fldCharType="begin"/>
            </w:r>
            <w:r w:rsidR="00994B77">
              <w:rPr>
                <w:noProof/>
                <w:webHidden/>
              </w:rPr>
              <w:instrText xml:space="preserve"> PAGEREF _Toc116509548 \h </w:instrText>
            </w:r>
            <w:r w:rsidR="00994B77">
              <w:rPr>
                <w:noProof/>
                <w:webHidden/>
              </w:rPr>
            </w:r>
            <w:r w:rsidR="00994B77">
              <w:rPr>
                <w:noProof/>
                <w:webHidden/>
              </w:rPr>
              <w:fldChar w:fldCharType="separate"/>
            </w:r>
            <w:r w:rsidR="00994B77">
              <w:rPr>
                <w:noProof/>
                <w:webHidden/>
              </w:rPr>
              <w:t>4</w:t>
            </w:r>
            <w:r w:rsidR="00994B77">
              <w:rPr>
                <w:noProof/>
                <w:webHidden/>
              </w:rPr>
              <w:fldChar w:fldCharType="end"/>
            </w:r>
          </w:hyperlink>
        </w:p>
        <w:p w14:paraId="69C01EC7" w14:textId="77777777" w:rsidR="00994B77" w:rsidRDefault="00000000">
          <w:pPr>
            <w:pStyle w:val="TOC1"/>
            <w:rPr>
              <w:rFonts w:asciiTheme="minorHAnsi" w:hAnsiTheme="minorHAnsi" w:cstheme="minorBidi"/>
              <w:b w:val="0"/>
              <w:noProof/>
              <w:color w:val="auto"/>
              <w:sz w:val="22"/>
              <w:szCs w:val="22"/>
              <w:lang w:val="en-AU" w:eastAsia="zh-CN"/>
            </w:rPr>
          </w:pPr>
          <w:hyperlink w:anchor="_Toc116509549" w:history="1">
            <w:r w:rsidR="00994B77" w:rsidRPr="00172BC4">
              <w:rPr>
                <w:rStyle w:val="Hyperlink"/>
                <w:noProof/>
              </w:rPr>
              <w:t>3</w:t>
            </w:r>
            <w:r w:rsidR="00994B77">
              <w:rPr>
                <w:rFonts w:asciiTheme="minorHAnsi" w:hAnsiTheme="minorHAnsi" w:cstheme="minorBidi"/>
                <w:b w:val="0"/>
                <w:noProof/>
                <w:color w:val="auto"/>
                <w:sz w:val="22"/>
                <w:szCs w:val="22"/>
                <w:lang w:val="en-AU" w:eastAsia="zh-CN"/>
              </w:rPr>
              <w:tab/>
            </w:r>
            <w:r w:rsidR="00994B77" w:rsidRPr="00172BC4">
              <w:rPr>
                <w:rStyle w:val="Hyperlink"/>
                <w:noProof/>
                <w:lang w:val="fr-FR"/>
              </w:rPr>
              <w:t>Champ d'application et structure</w:t>
            </w:r>
            <w:r w:rsidR="00994B77">
              <w:rPr>
                <w:noProof/>
                <w:webHidden/>
              </w:rPr>
              <w:tab/>
            </w:r>
            <w:r w:rsidR="00994B77">
              <w:rPr>
                <w:noProof/>
                <w:webHidden/>
              </w:rPr>
              <w:fldChar w:fldCharType="begin"/>
            </w:r>
            <w:r w:rsidR="00994B77">
              <w:rPr>
                <w:noProof/>
                <w:webHidden/>
              </w:rPr>
              <w:instrText xml:space="preserve"> PAGEREF _Toc116509549 \h </w:instrText>
            </w:r>
            <w:r w:rsidR="00994B77">
              <w:rPr>
                <w:noProof/>
                <w:webHidden/>
              </w:rPr>
            </w:r>
            <w:r w:rsidR="00994B77">
              <w:rPr>
                <w:noProof/>
                <w:webHidden/>
              </w:rPr>
              <w:fldChar w:fldCharType="separate"/>
            </w:r>
            <w:r w:rsidR="00994B77">
              <w:rPr>
                <w:noProof/>
                <w:webHidden/>
              </w:rPr>
              <w:t>5</w:t>
            </w:r>
            <w:r w:rsidR="00994B77">
              <w:rPr>
                <w:noProof/>
                <w:webHidden/>
              </w:rPr>
              <w:fldChar w:fldCharType="end"/>
            </w:r>
          </w:hyperlink>
        </w:p>
        <w:p w14:paraId="0A69B3A1" w14:textId="77777777" w:rsidR="00994B77" w:rsidRDefault="00000000">
          <w:pPr>
            <w:pStyle w:val="TOC2"/>
            <w:rPr>
              <w:rFonts w:asciiTheme="minorHAnsi" w:hAnsiTheme="minorHAnsi" w:cstheme="minorBidi"/>
              <w:noProof/>
              <w:color w:val="auto"/>
              <w:szCs w:val="22"/>
              <w:lang w:val="en-AU" w:eastAsia="zh-CN"/>
            </w:rPr>
          </w:pPr>
          <w:hyperlink w:anchor="_Toc116509550" w:history="1">
            <w:r w:rsidR="00994B77" w:rsidRPr="00172BC4">
              <w:rPr>
                <w:rStyle w:val="Hyperlink"/>
                <w:noProof/>
              </w:rPr>
              <w:t>3.1</w:t>
            </w:r>
            <w:r w:rsidR="00994B77">
              <w:rPr>
                <w:rFonts w:asciiTheme="minorHAnsi" w:hAnsiTheme="minorHAnsi" w:cstheme="minorBidi"/>
                <w:noProof/>
                <w:color w:val="auto"/>
                <w:szCs w:val="22"/>
                <w:lang w:val="en-AU" w:eastAsia="zh-CN"/>
              </w:rPr>
              <w:tab/>
            </w:r>
            <w:r w:rsidR="00994B77" w:rsidRPr="00172BC4">
              <w:rPr>
                <w:rStyle w:val="Hyperlink"/>
                <w:noProof/>
                <w:lang w:val="fr-FR"/>
              </w:rPr>
              <w:t>Introduction et objectifs</w:t>
            </w:r>
            <w:r w:rsidR="00994B77">
              <w:rPr>
                <w:noProof/>
                <w:webHidden/>
              </w:rPr>
              <w:tab/>
            </w:r>
            <w:r w:rsidR="00994B77">
              <w:rPr>
                <w:noProof/>
                <w:webHidden/>
              </w:rPr>
              <w:fldChar w:fldCharType="begin"/>
            </w:r>
            <w:r w:rsidR="00994B77">
              <w:rPr>
                <w:noProof/>
                <w:webHidden/>
              </w:rPr>
              <w:instrText xml:space="preserve"> PAGEREF _Toc116509550 \h </w:instrText>
            </w:r>
            <w:r w:rsidR="00994B77">
              <w:rPr>
                <w:noProof/>
                <w:webHidden/>
              </w:rPr>
            </w:r>
            <w:r w:rsidR="00994B77">
              <w:rPr>
                <w:noProof/>
                <w:webHidden/>
              </w:rPr>
              <w:fldChar w:fldCharType="separate"/>
            </w:r>
            <w:r w:rsidR="00994B77">
              <w:rPr>
                <w:noProof/>
                <w:webHidden/>
              </w:rPr>
              <w:t>5</w:t>
            </w:r>
            <w:r w:rsidR="00994B77">
              <w:rPr>
                <w:noProof/>
                <w:webHidden/>
              </w:rPr>
              <w:fldChar w:fldCharType="end"/>
            </w:r>
          </w:hyperlink>
        </w:p>
        <w:p w14:paraId="141CDA38" w14:textId="77777777" w:rsidR="00994B77" w:rsidRDefault="00000000">
          <w:pPr>
            <w:pStyle w:val="TOC2"/>
            <w:rPr>
              <w:rFonts w:asciiTheme="minorHAnsi" w:hAnsiTheme="minorHAnsi" w:cstheme="minorBidi"/>
              <w:noProof/>
              <w:color w:val="auto"/>
              <w:szCs w:val="22"/>
              <w:lang w:val="en-AU" w:eastAsia="zh-CN"/>
            </w:rPr>
          </w:pPr>
          <w:hyperlink w:anchor="_Toc116509551" w:history="1">
            <w:r w:rsidR="00994B77" w:rsidRPr="00172BC4">
              <w:rPr>
                <w:rStyle w:val="Hyperlink"/>
                <w:noProof/>
              </w:rPr>
              <w:t>3.2</w:t>
            </w:r>
            <w:r w:rsidR="00994B77">
              <w:rPr>
                <w:rFonts w:asciiTheme="minorHAnsi" w:hAnsiTheme="minorHAnsi" w:cstheme="minorBidi"/>
                <w:noProof/>
                <w:color w:val="auto"/>
                <w:szCs w:val="22"/>
                <w:lang w:val="en-AU" w:eastAsia="zh-CN"/>
              </w:rPr>
              <w:tab/>
            </w:r>
            <w:r w:rsidR="00994B77" w:rsidRPr="00172BC4">
              <w:rPr>
                <w:rStyle w:val="Hyperlink"/>
                <w:noProof/>
                <w:lang w:val="fr-FR"/>
              </w:rPr>
              <w:t>Description du projet</w:t>
            </w:r>
            <w:r w:rsidR="00994B77">
              <w:rPr>
                <w:noProof/>
                <w:webHidden/>
              </w:rPr>
              <w:tab/>
            </w:r>
            <w:r w:rsidR="00994B77">
              <w:rPr>
                <w:noProof/>
                <w:webHidden/>
              </w:rPr>
              <w:fldChar w:fldCharType="begin"/>
            </w:r>
            <w:r w:rsidR="00994B77">
              <w:rPr>
                <w:noProof/>
                <w:webHidden/>
              </w:rPr>
              <w:instrText xml:space="preserve"> PAGEREF _Toc116509551 \h </w:instrText>
            </w:r>
            <w:r w:rsidR="00994B77">
              <w:rPr>
                <w:noProof/>
                <w:webHidden/>
              </w:rPr>
            </w:r>
            <w:r w:rsidR="00994B77">
              <w:rPr>
                <w:noProof/>
                <w:webHidden/>
              </w:rPr>
              <w:fldChar w:fldCharType="separate"/>
            </w:r>
            <w:r w:rsidR="00994B77">
              <w:rPr>
                <w:noProof/>
                <w:webHidden/>
              </w:rPr>
              <w:t>6</w:t>
            </w:r>
            <w:r w:rsidR="00994B77">
              <w:rPr>
                <w:noProof/>
                <w:webHidden/>
              </w:rPr>
              <w:fldChar w:fldCharType="end"/>
            </w:r>
          </w:hyperlink>
        </w:p>
        <w:p w14:paraId="31EC48B2" w14:textId="77777777" w:rsidR="00994B77" w:rsidRDefault="00000000">
          <w:pPr>
            <w:pStyle w:val="TOC2"/>
            <w:rPr>
              <w:rFonts w:asciiTheme="minorHAnsi" w:hAnsiTheme="minorHAnsi" w:cstheme="minorBidi"/>
              <w:noProof/>
              <w:color w:val="auto"/>
              <w:szCs w:val="22"/>
              <w:lang w:val="en-AU" w:eastAsia="zh-CN"/>
            </w:rPr>
          </w:pPr>
          <w:hyperlink w:anchor="_Toc116509552" w:history="1">
            <w:r w:rsidR="00994B77" w:rsidRPr="00172BC4">
              <w:rPr>
                <w:rStyle w:val="Hyperlink"/>
                <w:noProof/>
              </w:rPr>
              <w:t>3.3</w:t>
            </w:r>
            <w:r w:rsidR="00994B77">
              <w:rPr>
                <w:rFonts w:asciiTheme="minorHAnsi" w:hAnsiTheme="minorHAnsi" w:cstheme="minorBidi"/>
                <w:noProof/>
                <w:color w:val="auto"/>
                <w:szCs w:val="22"/>
                <w:lang w:val="en-AU" w:eastAsia="zh-CN"/>
              </w:rPr>
              <w:tab/>
            </w:r>
            <w:r w:rsidR="00994B77" w:rsidRPr="00172BC4">
              <w:rPr>
                <w:rStyle w:val="Hyperlink"/>
                <w:noProof/>
                <w:lang w:val="fr-FR"/>
              </w:rPr>
              <w:t>Structure de gestion et responsabilités</w:t>
            </w:r>
            <w:r w:rsidR="00994B77">
              <w:rPr>
                <w:noProof/>
                <w:webHidden/>
              </w:rPr>
              <w:tab/>
            </w:r>
            <w:r w:rsidR="00994B77">
              <w:rPr>
                <w:noProof/>
                <w:webHidden/>
              </w:rPr>
              <w:fldChar w:fldCharType="begin"/>
            </w:r>
            <w:r w:rsidR="00994B77">
              <w:rPr>
                <w:noProof/>
                <w:webHidden/>
              </w:rPr>
              <w:instrText xml:space="preserve"> PAGEREF _Toc116509552 \h </w:instrText>
            </w:r>
            <w:r w:rsidR="00994B77">
              <w:rPr>
                <w:noProof/>
                <w:webHidden/>
              </w:rPr>
            </w:r>
            <w:r w:rsidR="00994B77">
              <w:rPr>
                <w:noProof/>
                <w:webHidden/>
              </w:rPr>
              <w:fldChar w:fldCharType="separate"/>
            </w:r>
            <w:r w:rsidR="00994B77">
              <w:rPr>
                <w:noProof/>
                <w:webHidden/>
              </w:rPr>
              <w:t>7</w:t>
            </w:r>
            <w:r w:rsidR="00994B77">
              <w:rPr>
                <w:noProof/>
                <w:webHidden/>
              </w:rPr>
              <w:fldChar w:fldCharType="end"/>
            </w:r>
          </w:hyperlink>
        </w:p>
        <w:p w14:paraId="50ADB0E6" w14:textId="77777777" w:rsidR="00994B77" w:rsidRDefault="00000000">
          <w:pPr>
            <w:pStyle w:val="TOC3"/>
            <w:rPr>
              <w:rFonts w:asciiTheme="minorHAnsi" w:hAnsiTheme="minorHAnsi" w:cstheme="minorBidi"/>
              <w:noProof/>
              <w:color w:val="auto"/>
              <w:sz w:val="22"/>
              <w:szCs w:val="22"/>
              <w:lang w:val="en-AU" w:eastAsia="zh-CN"/>
            </w:rPr>
          </w:pPr>
          <w:hyperlink w:anchor="_Toc116509553" w:history="1">
            <w:r w:rsidR="00994B77" w:rsidRPr="00172BC4">
              <w:rPr>
                <w:rStyle w:val="Hyperlink"/>
                <w:noProof/>
              </w:rPr>
              <w:t>3.3.1</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Organisation</w:t>
            </w:r>
            <w:r w:rsidR="00994B77">
              <w:rPr>
                <w:noProof/>
                <w:webHidden/>
              </w:rPr>
              <w:tab/>
            </w:r>
            <w:r w:rsidR="00994B77">
              <w:rPr>
                <w:noProof/>
                <w:webHidden/>
              </w:rPr>
              <w:fldChar w:fldCharType="begin"/>
            </w:r>
            <w:r w:rsidR="00994B77">
              <w:rPr>
                <w:noProof/>
                <w:webHidden/>
              </w:rPr>
              <w:instrText xml:space="preserve"> PAGEREF _Toc116509553 \h </w:instrText>
            </w:r>
            <w:r w:rsidR="00994B77">
              <w:rPr>
                <w:noProof/>
                <w:webHidden/>
              </w:rPr>
            </w:r>
            <w:r w:rsidR="00994B77">
              <w:rPr>
                <w:noProof/>
                <w:webHidden/>
              </w:rPr>
              <w:fldChar w:fldCharType="separate"/>
            </w:r>
            <w:r w:rsidR="00994B77">
              <w:rPr>
                <w:noProof/>
                <w:webHidden/>
              </w:rPr>
              <w:t>7</w:t>
            </w:r>
            <w:r w:rsidR="00994B77">
              <w:rPr>
                <w:noProof/>
                <w:webHidden/>
              </w:rPr>
              <w:fldChar w:fldCharType="end"/>
            </w:r>
          </w:hyperlink>
        </w:p>
        <w:p w14:paraId="32685866" w14:textId="77777777" w:rsidR="00994B77" w:rsidRDefault="00000000">
          <w:pPr>
            <w:pStyle w:val="TOC3"/>
            <w:rPr>
              <w:rFonts w:asciiTheme="minorHAnsi" w:hAnsiTheme="minorHAnsi" w:cstheme="minorBidi"/>
              <w:noProof/>
              <w:color w:val="auto"/>
              <w:sz w:val="22"/>
              <w:szCs w:val="22"/>
              <w:lang w:val="en-AU" w:eastAsia="zh-CN"/>
            </w:rPr>
          </w:pPr>
          <w:hyperlink w:anchor="_Toc116509554" w:history="1">
            <w:r w:rsidR="00994B77" w:rsidRPr="00172BC4">
              <w:rPr>
                <w:rStyle w:val="Hyperlink"/>
                <w:noProof/>
              </w:rPr>
              <w:t>3.3.2</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Rapports</w:t>
            </w:r>
            <w:r w:rsidR="00994B77">
              <w:rPr>
                <w:noProof/>
                <w:webHidden/>
              </w:rPr>
              <w:tab/>
            </w:r>
            <w:r w:rsidR="00994B77">
              <w:rPr>
                <w:noProof/>
                <w:webHidden/>
              </w:rPr>
              <w:fldChar w:fldCharType="begin"/>
            </w:r>
            <w:r w:rsidR="00994B77">
              <w:rPr>
                <w:noProof/>
                <w:webHidden/>
              </w:rPr>
              <w:instrText xml:space="preserve"> PAGEREF _Toc116509554 \h </w:instrText>
            </w:r>
            <w:r w:rsidR="00994B77">
              <w:rPr>
                <w:noProof/>
                <w:webHidden/>
              </w:rPr>
            </w:r>
            <w:r w:rsidR="00994B77">
              <w:rPr>
                <w:noProof/>
                <w:webHidden/>
              </w:rPr>
              <w:fldChar w:fldCharType="separate"/>
            </w:r>
            <w:r w:rsidR="00994B77">
              <w:rPr>
                <w:noProof/>
                <w:webHidden/>
              </w:rPr>
              <w:t>8</w:t>
            </w:r>
            <w:r w:rsidR="00994B77">
              <w:rPr>
                <w:noProof/>
                <w:webHidden/>
              </w:rPr>
              <w:fldChar w:fldCharType="end"/>
            </w:r>
          </w:hyperlink>
        </w:p>
        <w:p w14:paraId="681409A8" w14:textId="77777777" w:rsidR="00994B77" w:rsidRDefault="00000000">
          <w:pPr>
            <w:pStyle w:val="TOC3"/>
            <w:rPr>
              <w:rFonts w:asciiTheme="minorHAnsi" w:hAnsiTheme="minorHAnsi" w:cstheme="minorBidi"/>
              <w:noProof/>
              <w:color w:val="auto"/>
              <w:sz w:val="22"/>
              <w:szCs w:val="22"/>
              <w:lang w:val="en-AU" w:eastAsia="zh-CN"/>
            </w:rPr>
          </w:pPr>
          <w:hyperlink w:anchor="_Toc116509555" w:history="1">
            <w:r w:rsidR="00994B77" w:rsidRPr="00172BC4">
              <w:rPr>
                <w:rStyle w:val="Hyperlink"/>
                <w:noProof/>
              </w:rPr>
              <w:t>3.3.3</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Formation</w:t>
            </w:r>
            <w:r w:rsidR="00994B77">
              <w:rPr>
                <w:noProof/>
                <w:webHidden/>
              </w:rPr>
              <w:tab/>
            </w:r>
            <w:r w:rsidR="00994B77">
              <w:rPr>
                <w:noProof/>
                <w:webHidden/>
              </w:rPr>
              <w:fldChar w:fldCharType="begin"/>
            </w:r>
            <w:r w:rsidR="00994B77">
              <w:rPr>
                <w:noProof/>
                <w:webHidden/>
              </w:rPr>
              <w:instrText xml:space="preserve"> PAGEREF _Toc116509555 \h </w:instrText>
            </w:r>
            <w:r w:rsidR="00994B77">
              <w:rPr>
                <w:noProof/>
                <w:webHidden/>
              </w:rPr>
            </w:r>
            <w:r w:rsidR="00994B77">
              <w:rPr>
                <w:noProof/>
                <w:webHidden/>
              </w:rPr>
              <w:fldChar w:fldCharType="separate"/>
            </w:r>
            <w:r w:rsidR="00994B77">
              <w:rPr>
                <w:noProof/>
                <w:webHidden/>
              </w:rPr>
              <w:t>8</w:t>
            </w:r>
            <w:r w:rsidR="00994B77">
              <w:rPr>
                <w:noProof/>
                <w:webHidden/>
              </w:rPr>
              <w:fldChar w:fldCharType="end"/>
            </w:r>
          </w:hyperlink>
        </w:p>
        <w:p w14:paraId="63C3729B" w14:textId="77777777" w:rsidR="00994B77" w:rsidRDefault="00000000">
          <w:pPr>
            <w:pStyle w:val="TOC3"/>
            <w:rPr>
              <w:rFonts w:asciiTheme="minorHAnsi" w:hAnsiTheme="minorHAnsi" w:cstheme="minorBidi"/>
              <w:noProof/>
              <w:color w:val="auto"/>
              <w:sz w:val="22"/>
              <w:szCs w:val="22"/>
              <w:lang w:val="en-AU" w:eastAsia="zh-CN"/>
            </w:rPr>
          </w:pPr>
          <w:hyperlink w:anchor="_Toc116509556" w:history="1">
            <w:r w:rsidR="00994B77" w:rsidRPr="00172BC4">
              <w:rPr>
                <w:rStyle w:val="Hyperlink"/>
                <w:noProof/>
              </w:rPr>
              <w:t>3.3.4</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Intervention d'urgence</w:t>
            </w:r>
            <w:r w:rsidR="00994B77">
              <w:rPr>
                <w:noProof/>
                <w:webHidden/>
              </w:rPr>
              <w:tab/>
            </w:r>
            <w:r w:rsidR="00994B77">
              <w:rPr>
                <w:noProof/>
                <w:webHidden/>
              </w:rPr>
              <w:fldChar w:fldCharType="begin"/>
            </w:r>
            <w:r w:rsidR="00994B77">
              <w:rPr>
                <w:noProof/>
                <w:webHidden/>
              </w:rPr>
              <w:instrText xml:space="preserve"> PAGEREF _Toc116509556 \h </w:instrText>
            </w:r>
            <w:r w:rsidR="00994B77">
              <w:rPr>
                <w:noProof/>
                <w:webHidden/>
              </w:rPr>
            </w:r>
            <w:r w:rsidR="00994B77">
              <w:rPr>
                <w:noProof/>
                <w:webHidden/>
              </w:rPr>
              <w:fldChar w:fldCharType="separate"/>
            </w:r>
            <w:r w:rsidR="00994B77">
              <w:rPr>
                <w:noProof/>
                <w:webHidden/>
              </w:rPr>
              <w:t>9</w:t>
            </w:r>
            <w:r w:rsidR="00994B77">
              <w:rPr>
                <w:noProof/>
                <w:webHidden/>
              </w:rPr>
              <w:fldChar w:fldCharType="end"/>
            </w:r>
          </w:hyperlink>
        </w:p>
        <w:p w14:paraId="5C1098D2" w14:textId="77777777" w:rsidR="00994B77" w:rsidRDefault="00000000">
          <w:pPr>
            <w:pStyle w:val="TOC2"/>
            <w:rPr>
              <w:rFonts w:asciiTheme="minorHAnsi" w:hAnsiTheme="minorHAnsi" w:cstheme="minorBidi"/>
              <w:noProof/>
              <w:color w:val="auto"/>
              <w:szCs w:val="22"/>
              <w:lang w:val="en-AU" w:eastAsia="zh-CN"/>
            </w:rPr>
          </w:pPr>
          <w:hyperlink w:anchor="_Toc116509557" w:history="1">
            <w:r w:rsidR="00994B77" w:rsidRPr="00172BC4">
              <w:rPr>
                <w:rStyle w:val="Hyperlink"/>
                <w:noProof/>
              </w:rPr>
              <w:t>3.4</w:t>
            </w:r>
            <w:r w:rsidR="00994B77">
              <w:rPr>
                <w:rFonts w:asciiTheme="minorHAnsi" w:hAnsiTheme="minorHAnsi" w:cstheme="minorBidi"/>
                <w:noProof/>
                <w:color w:val="auto"/>
                <w:szCs w:val="22"/>
                <w:lang w:val="en-AU" w:eastAsia="zh-CN"/>
              </w:rPr>
              <w:tab/>
            </w:r>
            <w:r w:rsidR="00994B77" w:rsidRPr="00172BC4">
              <w:rPr>
                <w:rStyle w:val="Hyperlink"/>
                <w:noProof/>
                <w:lang w:val="fr-FR"/>
              </w:rPr>
              <w:t>Mesures de gestion environnementale</w:t>
            </w:r>
            <w:r w:rsidR="00994B77">
              <w:rPr>
                <w:noProof/>
                <w:webHidden/>
              </w:rPr>
              <w:tab/>
            </w:r>
            <w:r w:rsidR="00994B77">
              <w:rPr>
                <w:noProof/>
                <w:webHidden/>
              </w:rPr>
              <w:fldChar w:fldCharType="begin"/>
            </w:r>
            <w:r w:rsidR="00994B77">
              <w:rPr>
                <w:noProof/>
                <w:webHidden/>
              </w:rPr>
              <w:instrText xml:space="preserve"> PAGEREF _Toc116509557 \h </w:instrText>
            </w:r>
            <w:r w:rsidR="00994B77">
              <w:rPr>
                <w:noProof/>
                <w:webHidden/>
              </w:rPr>
            </w:r>
            <w:r w:rsidR="00994B77">
              <w:rPr>
                <w:noProof/>
                <w:webHidden/>
              </w:rPr>
              <w:fldChar w:fldCharType="separate"/>
            </w:r>
            <w:r w:rsidR="00994B77">
              <w:rPr>
                <w:noProof/>
                <w:webHidden/>
              </w:rPr>
              <w:t>9</w:t>
            </w:r>
            <w:r w:rsidR="00994B77">
              <w:rPr>
                <w:noProof/>
                <w:webHidden/>
              </w:rPr>
              <w:fldChar w:fldCharType="end"/>
            </w:r>
          </w:hyperlink>
        </w:p>
        <w:p w14:paraId="03C39B71" w14:textId="77777777" w:rsidR="00994B77" w:rsidRDefault="00000000">
          <w:pPr>
            <w:pStyle w:val="TOC3"/>
            <w:rPr>
              <w:rFonts w:asciiTheme="minorHAnsi" w:hAnsiTheme="minorHAnsi" w:cstheme="minorBidi"/>
              <w:noProof/>
              <w:color w:val="auto"/>
              <w:sz w:val="22"/>
              <w:szCs w:val="22"/>
              <w:lang w:val="en-AU" w:eastAsia="zh-CN"/>
            </w:rPr>
          </w:pPr>
          <w:hyperlink w:anchor="_Toc116509558" w:history="1">
            <w:r w:rsidR="00994B77" w:rsidRPr="00172BC4">
              <w:rPr>
                <w:rStyle w:val="Hyperlink"/>
                <w:noProof/>
              </w:rPr>
              <w:t>3.4.1</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Globale - basée sur les risques</w:t>
            </w:r>
            <w:r w:rsidR="00994B77">
              <w:rPr>
                <w:noProof/>
                <w:webHidden/>
              </w:rPr>
              <w:tab/>
            </w:r>
            <w:r w:rsidR="00994B77">
              <w:rPr>
                <w:noProof/>
                <w:webHidden/>
              </w:rPr>
              <w:fldChar w:fldCharType="begin"/>
            </w:r>
            <w:r w:rsidR="00994B77">
              <w:rPr>
                <w:noProof/>
                <w:webHidden/>
              </w:rPr>
              <w:instrText xml:space="preserve"> PAGEREF _Toc116509558 \h </w:instrText>
            </w:r>
            <w:r w:rsidR="00994B77">
              <w:rPr>
                <w:noProof/>
                <w:webHidden/>
              </w:rPr>
            </w:r>
            <w:r w:rsidR="00994B77">
              <w:rPr>
                <w:noProof/>
                <w:webHidden/>
              </w:rPr>
              <w:fldChar w:fldCharType="separate"/>
            </w:r>
            <w:r w:rsidR="00994B77">
              <w:rPr>
                <w:noProof/>
                <w:webHidden/>
              </w:rPr>
              <w:t>9</w:t>
            </w:r>
            <w:r w:rsidR="00994B77">
              <w:rPr>
                <w:noProof/>
                <w:webHidden/>
              </w:rPr>
              <w:fldChar w:fldCharType="end"/>
            </w:r>
          </w:hyperlink>
        </w:p>
        <w:p w14:paraId="022EE7CA" w14:textId="77777777" w:rsidR="00994B77" w:rsidRDefault="00000000">
          <w:pPr>
            <w:pStyle w:val="TOC3"/>
            <w:rPr>
              <w:rFonts w:asciiTheme="minorHAnsi" w:hAnsiTheme="minorHAnsi" w:cstheme="minorBidi"/>
              <w:noProof/>
              <w:color w:val="auto"/>
              <w:sz w:val="22"/>
              <w:szCs w:val="22"/>
              <w:lang w:val="en-AU" w:eastAsia="zh-CN"/>
            </w:rPr>
          </w:pPr>
          <w:hyperlink w:anchor="_Toc116509559" w:history="1">
            <w:r w:rsidR="00994B77" w:rsidRPr="00172BC4">
              <w:rPr>
                <w:rStyle w:val="Hyperlink"/>
                <w:noProof/>
              </w:rPr>
              <w:t>3.4.2</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Plans de travaux</w:t>
            </w:r>
            <w:r w:rsidR="00994B77">
              <w:rPr>
                <w:noProof/>
                <w:webHidden/>
              </w:rPr>
              <w:tab/>
            </w:r>
            <w:r w:rsidR="00994B77">
              <w:rPr>
                <w:noProof/>
                <w:webHidden/>
              </w:rPr>
              <w:fldChar w:fldCharType="begin"/>
            </w:r>
            <w:r w:rsidR="00994B77">
              <w:rPr>
                <w:noProof/>
                <w:webHidden/>
              </w:rPr>
              <w:instrText xml:space="preserve"> PAGEREF _Toc116509559 \h </w:instrText>
            </w:r>
            <w:r w:rsidR="00994B77">
              <w:rPr>
                <w:noProof/>
                <w:webHidden/>
              </w:rPr>
            </w:r>
            <w:r w:rsidR="00994B77">
              <w:rPr>
                <w:noProof/>
                <w:webHidden/>
              </w:rPr>
              <w:fldChar w:fldCharType="separate"/>
            </w:r>
            <w:r w:rsidR="00994B77">
              <w:rPr>
                <w:noProof/>
                <w:webHidden/>
              </w:rPr>
              <w:t>10</w:t>
            </w:r>
            <w:r w:rsidR="00994B77">
              <w:rPr>
                <w:noProof/>
                <w:webHidden/>
              </w:rPr>
              <w:fldChar w:fldCharType="end"/>
            </w:r>
          </w:hyperlink>
        </w:p>
        <w:p w14:paraId="5C7EEA87" w14:textId="77777777" w:rsidR="00994B77" w:rsidRDefault="00000000">
          <w:pPr>
            <w:pStyle w:val="TOC3"/>
            <w:rPr>
              <w:rFonts w:asciiTheme="minorHAnsi" w:hAnsiTheme="minorHAnsi" w:cstheme="minorBidi"/>
              <w:noProof/>
              <w:color w:val="auto"/>
              <w:sz w:val="22"/>
              <w:szCs w:val="22"/>
              <w:lang w:val="en-AU" w:eastAsia="zh-CN"/>
            </w:rPr>
          </w:pPr>
          <w:hyperlink w:anchor="_Toc116509560" w:history="1">
            <w:r w:rsidR="00994B77" w:rsidRPr="00172BC4">
              <w:rPr>
                <w:rStyle w:val="Hyperlink"/>
                <w:noProof/>
              </w:rPr>
              <w:t>3.4.3</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Tenue de registre</w:t>
            </w:r>
            <w:r w:rsidR="00994B77">
              <w:rPr>
                <w:noProof/>
                <w:webHidden/>
              </w:rPr>
              <w:tab/>
            </w:r>
            <w:r w:rsidR="00994B77">
              <w:rPr>
                <w:noProof/>
                <w:webHidden/>
              </w:rPr>
              <w:fldChar w:fldCharType="begin"/>
            </w:r>
            <w:r w:rsidR="00994B77">
              <w:rPr>
                <w:noProof/>
                <w:webHidden/>
              </w:rPr>
              <w:instrText xml:space="preserve"> PAGEREF _Toc116509560 \h </w:instrText>
            </w:r>
            <w:r w:rsidR="00994B77">
              <w:rPr>
                <w:noProof/>
                <w:webHidden/>
              </w:rPr>
            </w:r>
            <w:r w:rsidR="00994B77">
              <w:rPr>
                <w:noProof/>
                <w:webHidden/>
              </w:rPr>
              <w:fldChar w:fldCharType="separate"/>
            </w:r>
            <w:r w:rsidR="00994B77">
              <w:rPr>
                <w:noProof/>
                <w:webHidden/>
              </w:rPr>
              <w:t>10</w:t>
            </w:r>
            <w:r w:rsidR="00994B77">
              <w:rPr>
                <w:noProof/>
                <w:webHidden/>
              </w:rPr>
              <w:fldChar w:fldCharType="end"/>
            </w:r>
          </w:hyperlink>
        </w:p>
        <w:p w14:paraId="0BF81517" w14:textId="77777777" w:rsidR="00994B77" w:rsidRDefault="00000000">
          <w:pPr>
            <w:pStyle w:val="TOC2"/>
            <w:rPr>
              <w:rFonts w:asciiTheme="minorHAnsi" w:hAnsiTheme="minorHAnsi" w:cstheme="minorBidi"/>
              <w:noProof/>
              <w:color w:val="auto"/>
              <w:szCs w:val="22"/>
              <w:lang w:val="en-AU" w:eastAsia="zh-CN"/>
            </w:rPr>
          </w:pPr>
          <w:hyperlink w:anchor="_Toc116509561" w:history="1">
            <w:r w:rsidR="00994B77" w:rsidRPr="00172BC4">
              <w:rPr>
                <w:rStyle w:val="Hyperlink"/>
                <w:noProof/>
              </w:rPr>
              <w:t>3.5</w:t>
            </w:r>
            <w:r w:rsidR="00994B77">
              <w:rPr>
                <w:rFonts w:asciiTheme="minorHAnsi" w:hAnsiTheme="minorHAnsi" w:cstheme="minorBidi"/>
                <w:noProof/>
                <w:color w:val="auto"/>
                <w:szCs w:val="22"/>
                <w:lang w:val="en-AU" w:eastAsia="zh-CN"/>
              </w:rPr>
              <w:tab/>
            </w:r>
            <w:r w:rsidR="00994B77" w:rsidRPr="00172BC4">
              <w:rPr>
                <w:rStyle w:val="Hyperlink"/>
                <w:noProof/>
                <w:lang w:val="fr-FR"/>
              </w:rPr>
              <w:t>Suivi et Révision</w:t>
            </w:r>
            <w:r w:rsidR="00994B77">
              <w:rPr>
                <w:noProof/>
                <w:webHidden/>
              </w:rPr>
              <w:tab/>
            </w:r>
            <w:r w:rsidR="00994B77">
              <w:rPr>
                <w:noProof/>
                <w:webHidden/>
              </w:rPr>
              <w:fldChar w:fldCharType="begin"/>
            </w:r>
            <w:r w:rsidR="00994B77">
              <w:rPr>
                <w:noProof/>
                <w:webHidden/>
              </w:rPr>
              <w:instrText xml:space="preserve"> PAGEREF _Toc116509561 \h </w:instrText>
            </w:r>
            <w:r w:rsidR="00994B77">
              <w:rPr>
                <w:noProof/>
                <w:webHidden/>
              </w:rPr>
            </w:r>
            <w:r w:rsidR="00994B77">
              <w:rPr>
                <w:noProof/>
                <w:webHidden/>
              </w:rPr>
              <w:fldChar w:fldCharType="separate"/>
            </w:r>
            <w:r w:rsidR="00994B77">
              <w:rPr>
                <w:noProof/>
                <w:webHidden/>
              </w:rPr>
              <w:t>12</w:t>
            </w:r>
            <w:r w:rsidR="00994B77">
              <w:rPr>
                <w:noProof/>
                <w:webHidden/>
              </w:rPr>
              <w:fldChar w:fldCharType="end"/>
            </w:r>
          </w:hyperlink>
        </w:p>
        <w:p w14:paraId="474DC7E1" w14:textId="77777777" w:rsidR="00994B77" w:rsidRDefault="00000000">
          <w:pPr>
            <w:pStyle w:val="TOC3"/>
            <w:rPr>
              <w:rFonts w:asciiTheme="minorHAnsi" w:hAnsiTheme="minorHAnsi" w:cstheme="minorBidi"/>
              <w:noProof/>
              <w:color w:val="auto"/>
              <w:sz w:val="22"/>
              <w:szCs w:val="22"/>
              <w:lang w:val="en-AU" w:eastAsia="zh-CN"/>
            </w:rPr>
          </w:pPr>
          <w:hyperlink w:anchor="_Toc116509562" w:history="1">
            <w:r w:rsidR="00994B77" w:rsidRPr="00172BC4">
              <w:rPr>
                <w:rStyle w:val="Hyperlink"/>
                <w:noProof/>
              </w:rPr>
              <w:t>3.5.1</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Suivi</w:t>
            </w:r>
            <w:r w:rsidR="00994B77">
              <w:rPr>
                <w:noProof/>
                <w:webHidden/>
              </w:rPr>
              <w:tab/>
            </w:r>
            <w:r w:rsidR="00994B77">
              <w:rPr>
                <w:noProof/>
                <w:webHidden/>
              </w:rPr>
              <w:fldChar w:fldCharType="begin"/>
            </w:r>
            <w:r w:rsidR="00994B77">
              <w:rPr>
                <w:noProof/>
                <w:webHidden/>
              </w:rPr>
              <w:instrText xml:space="preserve"> PAGEREF _Toc116509562 \h </w:instrText>
            </w:r>
            <w:r w:rsidR="00994B77">
              <w:rPr>
                <w:noProof/>
                <w:webHidden/>
              </w:rPr>
            </w:r>
            <w:r w:rsidR="00994B77">
              <w:rPr>
                <w:noProof/>
                <w:webHidden/>
              </w:rPr>
              <w:fldChar w:fldCharType="separate"/>
            </w:r>
            <w:r w:rsidR="00994B77">
              <w:rPr>
                <w:noProof/>
                <w:webHidden/>
              </w:rPr>
              <w:t>12</w:t>
            </w:r>
            <w:r w:rsidR="00994B77">
              <w:rPr>
                <w:noProof/>
                <w:webHidden/>
              </w:rPr>
              <w:fldChar w:fldCharType="end"/>
            </w:r>
          </w:hyperlink>
        </w:p>
        <w:p w14:paraId="0DF9E93E" w14:textId="77777777" w:rsidR="00994B77" w:rsidRDefault="00000000">
          <w:pPr>
            <w:pStyle w:val="TOC3"/>
            <w:rPr>
              <w:rFonts w:asciiTheme="minorHAnsi" w:hAnsiTheme="minorHAnsi" w:cstheme="minorBidi"/>
              <w:noProof/>
              <w:color w:val="auto"/>
              <w:sz w:val="22"/>
              <w:szCs w:val="22"/>
              <w:lang w:val="en-AU" w:eastAsia="zh-CN"/>
            </w:rPr>
          </w:pPr>
          <w:hyperlink w:anchor="_Toc116509563" w:history="1">
            <w:r w:rsidR="00994B77" w:rsidRPr="00172BC4">
              <w:rPr>
                <w:rStyle w:val="Hyperlink"/>
                <w:noProof/>
              </w:rPr>
              <w:t>3.5.2</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Actions correctives</w:t>
            </w:r>
            <w:r w:rsidR="00994B77">
              <w:rPr>
                <w:noProof/>
                <w:webHidden/>
              </w:rPr>
              <w:tab/>
            </w:r>
            <w:r w:rsidR="00994B77">
              <w:rPr>
                <w:noProof/>
                <w:webHidden/>
              </w:rPr>
              <w:fldChar w:fldCharType="begin"/>
            </w:r>
            <w:r w:rsidR="00994B77">
              <w:rPr>
                <w:noProof/>
                <w:webHidden/>
              </w:rPr>
              <w:instrText xml:space="preserve"> PAGEREF _Toc116509563 \h </w:instrText>
            </w:r>
            <w:r w:rsidR="00994B77">
              <w:rPr>
                <w:noProof/>
                <w:webHidden/>
              </w:rPr>
            </w:r>
            <w:r w:rsidR="00994B77">
              <w:rPr>
                <w:noProof/>
                <w:webHidden/>
              </w:rPr>
              <w:fldChar w:fldCharType="separate"/>
            </w:r>
            <w:r w:rsidR="00994B77">
              <w:rPr>
                <w:noProof/>
                <w:webHidden/>
              </w:rPr>
              <w:t>12</w:t>
            </w:r>
            <w:r w:rsidR="00994B77">
              <w:rPr>
                <w:noProof/>
                <w:webHidden/>
              </w:rPr>
              <w:fldChar w:fldCharType="end"/>
            </w:r>
          </w:hyperlink>
        </w:p>
        <w:p w14:paraId="4775B595" w14:textId="77777777" w:rsidR="00994B77" w:rsidRDefault="00000000">
          <w:pPr>
            <w:pStyle w:val="TOC3"/>
            <w:rPr>
              <w:rFonts w:asciiTheme="minorHAnsi" w:hAnsiTheme="minorHAnsi" w:cstheme="minorBidi"/>
              <w:noProof/>
              <w:color w:val="auto"/>
              <w:sz w:val="22"/>
              <w:szCs w:val="22"/>
              <w:lang w:val="en-AU" w:eastAsia="zh-CN"/>
            </w:rPr>
          </w:pPr>
          <w:hyperlink w:anchor="_Toc116509564" w:history="1">
            <w:r w:rsidR="00994B77" w:rsidRPr="00172BC4">
              <w:rPr>
                <w:rStyle w:val="Hyperlink"/>
                <w:noProof/>
              </w:rPr>
              <w:t>3.5.3</w:t>
            </w:r>
            <w:r w:rsidR="00994B77">
              <w:rPr>
                <w:rFonts w:asciiTheme="minorHAnsi" w:hAnsiTheme="minorHAnsi" w:cstheme="minorBidi"/>
                <w:noProof/>
                <w:color w:val="auto"/>
                <w:sz w:val="22"/>
                <w:szCs w:val="22"/>
                <w:lang w:val="en-AU" w:eastAsia="zh-CN"/>
              </w:rPr>
              <w:tab/>
            </w:r>
            <w:r w:rsidR="00994B77" w:rsidRPr="00172BC4">
              <w:rPr>
                <w:rStyle w:val="Hyperlink"/>
                <w:noProof/>
                <w:lang w:val="fr-FR"/>
              </w:rPr>
              <w:t>Révision du PSGE</w:t>
            </w:r>
            <w:r w:rsidR="00994B77">
              <w:rPr>
                <w:noProof/>
                <w:webHidden/>
              </w:rPr>
              <w:tab/>
            </w:r>
            <w:r w:rsidR="00994B77">
              <w:rPr>
                <w:noProof/>
                <w:webHidden/>
              </w:rPr>
              <w:fldChar w:fldCharType="begin"/>
            </w:r>
            <w:r w:rsidR="00994B77">
              <w:rPr>
                <w:noProof/>
                <w:webHidden/>
              </w:rPr>
              <w:instrText xml:space="preserve"> PAGEREF _Toc116509564 \h </w:instrText>
            </w:r>
            <w:r w:rsidR="00994B77">
              <w:rPr>
                <w:noProof/>
                <w:webHidden/>
              </w:rPr>
            </w:r>
            <w:r w:rsidR="00994B77">
              <w:rPr>
                <w:noProof/>
                <w:webHidden/>
              </w:rPr>
              <w:fldChar w:fldCharType="separate"/>
            </w:r>
            <w:r w:rsidR="00994B77">
              <w:rPr>
                <w:noProof/>
                <w:webHidden/>
              </w:rPr>
              <w:t>12</w:t>
            </w:r>
            <w:r w:rsidR="00994B77">
              <w:rPr>
                <w:noProof/>
                <w:webHidden/>
              </w:rPr>
              <w:fldChar w:fldCharType="end"/>
            </w:r>
          </w:hyperlink>
        </w:p>
        <w:p w14:paraId="09C3E89A" w14:textId="77777777" w:rsidR="00994B77" w:rsidRDefault="00000000">
          <w:pPr>
            <w:pStyle w:val="TOC1"/>
            <w:rPr>
              <w:rFonts w:asciiTheme="minorHAnsi" w:hAnsiTheme="minorHAnsi" w:cstheme="minorBidi"/>
              <w:b w:val="0"/>
              <w:noProof/>
              <w:color w:val="auto"/>
              <w:sz w:val="22"/>
              <w:szCs w:val="22"/>
              <w:lang w:val="en-AU" w:eastAsia="zh-CN"/>
            </w:rPr>
          </w:pPr>
          <w:hyperlink w:anchor="_Toc116509565" w:history="1">
            <w:r w:rsidR="00994B77" w:rsidRPr="00172BC4">
              <w:rPr>
                <w:rStyle w:val="Hyperlink"/>
                <w:noProof/>
              </w:rPr>
              <w:t>4</w:t>
            </w:r>
            <w:r w:rsidR="00994B77">
              <w:rPr>
                <w:rFonts w:asciiTheme="minorHAnsi" w:hAnsiTheme="minorHAnsi" w:cstheme="minorBidi"/>
                <w:b w:val="0"/>
                <w:noProof/>
                <w:color w:val="auto"/>
                <w:sz w:val="22"/>
                <w:szCs w:val="22"/>
                <w:lang w:val="en-AU" w:eastAsia="zh-CN"/>
              </w:rPr>
              <w:tab/>
            </w:r>
            <w:r w:rsidR="00994B77" w:rsidRPr="00172BC4">
              <w:rPr>
                <w:rStyle w:val="Hyperlink"/>
                <w:noProof/>
                <w:lang w:val="fr-FR"/>
              </w:rPr>
              <w:t>Modèle de PSGE</w:t>
            </w:r>
            <w:r w:rsidR="00994B77">
              <w:rPr>
                <w:noProof/>
                <w:webHidden/>
              </w:rPr>
              <w:tab/>
            </w:r>
            <w:r w:rsidR="00994B77">
              <w:rPr>
                <w:noProof/>
                <w:webHidden/>
              </w:rPr>
              <w:fldChar w:fldCharType="begin"/>
            </w:r>
            <w:r w:rsidR="00994B77">
              <w:rPr>
                <w:noProof/>
                <w:webHidden/>
              </w:rPr>
              <w:instrText xml:space="preserve"> PAGEREF _Toc116509565 \h </w:instrText>
            </w:r>
            <w:r w:rsidR="00994B77">
              <w:rPr>
                <w:noProof/>
                <w:webHidden/>
              </w:rPr>
            </w:r>
            <w:r w:rsidR="00994B77">
              <w:rPr>
                <w:noProof/>
                <w:webHidden/>
              </w:rPr>
              <w:fldChar w:fldCharType="separate"/>
            </w:r>
            <w:r w:rsidR="00994B77">
              <w:rPr>
                <w:noProof/>
                <w:webHidden/>
              </w:rPr>
              <w:t>12</w:t>
            </w:r>
            <w:r w:rsidR="00994B77">
              <w:rPr>
                <w:noProof/>
                <w:webHidden/>
              </w:rPr>
              <w:fldChar w:fldCharType="end"/>
            </w:r>
          </w:hyperlink>
        </w:p>
        <w:p w14:paraId="3BBF1CC2" w14:textId="77777777" w:rsidR="00994B77" w:rsidRDefault="00000000">
          <w:pPr>
            <w:pStyle w:val="TOC1"/>
            <w:rPr>
              <w:rFonts w:asciiTheme="minorHAnsi" w:hAnsiTheme="minorHAnsi" w:cstheme="minorBidi"/>
              <w:b w:val="0"/>
              <w:noProof/>
              <w:color w:val="auto"/>
              <w:sz w:val="22"/>
              <w:szCs w:val="22"/>
              <w:lang w:val="en-AU" w:eastAsia="zh-CN"/>
            </w:rPr>
          </w:pPr>
          <w:hyperlink w:anchor="_Toc116509566" w:history="1">
            <w:r w:rsidR="00994B77" w:rsidRPr="00172BC4">
              <w:rPr>
                <w:rStyle w:val="Hyperlink"/>
                <w:noProof/>
                <w:lang w:val="fr-FR"/>
              </w:rPr>
              <w:t>5</w:t>
            </w:r>
            <w:r w:rsidR="00994B77">
              <w:rPr>
                <w:rFonts w:asciiTheme="minorHAnsi" w:hAnsiTheme="minorHAnsi" w:cstheme="minorBidi"/>
                <w:b w:val="0"/>
                <w:noProof/>
                <w:color w:val="auto"/>
                <w:sz w:val="22"/>
                <w:szCs w:val="22"/>
                <w:lang w:val="en-AU" w:eastAsia="zh-CN"/>
              </w:rPr>
              <w:tab/>
            </w:r>
            <w:r w:rsidR="00994B77" w:rsidRPr="00172BC4">
              <w:rPr>
                <w:rStyle w:val="Hyperlink"/>
                <w:noProof/>
                <w:lang w:val="fr-FR"/>
              </w:rPr>
              <w:t>Liste de contrôle pour la révision du PSGE</w:t>
            </w:r>
            <w:r w:rsidR="00994B77">
              <w:rPr>
                <w:noProof/>
                <w:webHidden/>
              </w:rPr>
              <w:tab/>
            </w:r>
            <w:r w:rsidR="00994B77">
              <w:rPr>
                <w:noProof/>
                <w:webHidden/>
              </w:rPr>
              <w:fldChar w:fldCharType="begin"/>
            </w:r>
            <w:r w:rsidR="00994B77">
              <w:rPr>
                <w:noProof/>
                <w:webHidden/>
              </w:rPr>
              <w:instrText xml:space="preserve"> PAGEREF _Toc116509566 \h </w:instrText>
            </w:r>
            <w:r w:rsidR="00994B77">
              <w:rPr>
                <w:noProof/>
                <w:webHidden/>
              </w:rPr>
            </w:r>
            <w:r w:rsidR="00994B77">
              <w:rPr>
                <w:noProof/>
                <w:webHidden/>
              </w:rPr>
              <w:fldChar w:fldCharType="separate"/>
            </w:r>
            <w:r w:rsidR="00994B77">
              <w:rPr>
                <w:noProof/>
                <w:webHidden/>
              </w:rPr>
              <w:t>14</w:t>
            </w:r>
            <w:r w:rsidR="00994B77">
              <w:rPr>
                <w:noProof/>
                <w:webHidden/>
              </w:rPr>
              <w:fldChar w:fldCharType="end"/>
            </w:r>
          </w:hyperlink>
        </w:p>
        <w:p w14:paraId="2DBF1CE3" w14:textId="77777777" w:rsidR="00EA71C2" w:rsidRDefault="007D29EF">
          <w:pPr>
            <w:rPr>
              <w:b/>
              <w:bCs/>
              <w:noProof/>
            </w:rPr>
          </w:pPr>
          <w:r w:rsidRPr="0025549D">
            <w:rPr>
              <w:b/>
              <w:bCs/>
              <w:noProof/>
            </w:rPr>
            <w:fldChar w:fldCharType="end"/>
          </w:r>
        </w:p>
        <w:p w14:paraId="17C40536" w14:textId="77777777" w:rsidR="00A24CE8" w:rsidRPr="0025549D" w:rsidRDefault="00000000"/>
      </w:sdtContent>
    </w:sdt>
    <w:p w14:paraId="5608ACCD" w14:textId="77777777" w:rsidR="00D6146B" w:rsidRPr="0025549D" w:rsidRDefault="00994B77" w:rsidP="00C03CFD">
      <w:pPr>
        <w:pStyle w:val="TOCHeading"/>
      </w:pPr>
      <w:r>
        <w:t>Tableaux</w:t>
      </w:r>
    </w:p>
    <w:p w14:paraId="25DA198E" w14:textId="77777777" w:rsidR="00994B77" w:rsidRDefault="007D29EF">
      <w:pPr>
        <w:pStyle w:val="TableofFigures"/>
        <w:rPr>
          <w:rFonts w:asciiTheme="minorHAnsi" w:hAnsiTheme="minorHAnsi" w:cstheme="minorBidi"/>
          <w:noProof/>
          <w:color w:val="auto"/>
          <w:szCs w:val="22"/>
          <w:lang w:val="en-AU" w:eastAsia="zh-CN"/>
        </w:rPr>
      </w:pPr>
      <w:r w:rsidRPr="0025549D">
        <w:rPr>
          <w:b/>
          <w:bCs/>
          <w:noProof/>
        </w:rPr>
        <w:fldChar w:fldCharType="begin"/>
      </w:r>
      <w:r w:rsidRPr="0025549D">
        <w:rPr>
          <w:b/>
          <w:bCs/>
          <w:noProof/>
        </w:rPr>
        <w:instrText xml:space="preserve"> TOC \h \z \c "</w:instrText>
      </w:r>
      <w:sdt>
        <w:sdtPr>
          <w:rPr>
            <w:b/>
            <w:bCs/>
            <w:noProof/>
          </w:rPr>
          <w:tag w:val="dlTocTable"/>
          <w:id w:val="1598975007"/>
          <w:placeholder>
            <w:docPart w:val="F984DAFC0DA7462ABF203A5C31AA8E2A"/>
          </w:placeholder>
          <w:dataBinding w:xpath="ns0:DataLabels[1]/ns0:dlTocTable[1]" w:storeItemID="{A8BEC98E-3B02-4B3A-9F15-B5C6B38BD9E6}"/>
          <w:text/>
        </w:sdtPr>
        <w:sdtContent>
          <w:r w:rsidR="00FC3530">
            <w:rPr>
              <w:b/>
              <w:bCs/>
              <w:noProof/>
            </w:rPr>
            <w:instrText>Table</w:instrText>
          </w:r>
        </w:sdtContent>
      </w:sdt>
      <w:r w:rsidRPr="0025549D">
        <w:rPr>
          <w:b/>
          <w:bCs/>
          <w:noProof/>
        </w:rPr>
        <w:instrText xml:space="preserve">" </w:instrText>
      </w:r>
      <w:r w:rsidRPr="0025549D">
        <w:rPr>
          <w:b/>
          <w:bCs/>
          <w:noProof/>
        </w:rPr>
        <w:fldChar w:fldCharType="separate"/>
      </w:r>
      <w:hyperlink w:anchor="_Toc116509567" w:history="1">
        <w:r w:rsidR="00994B77" w:rsidRPr="00E44053">
          <w:rPr>
            <w:rStyle w:val="Hyperlink"/>
            <w:noProof/>
            <w:lang w:val="fr-FR"/>
          </w:rPr>
          <w:t>Tableau 1 : Paramètres et sources de données de l'ÉIE pour la digue d'Ebeye, RMI</w:t>
        </w:r>
        <w:r w:rsidR="00994B77">
          <w:rPr>
            <w:noProof/>
            <w:webHidden/>
          </w:rPr>
          <w:tab/>
        </w:r>
        <w:r w:rsidR="00994B77">
          <w:rPr>
            <w:noProof/>
            <w:webHidden/>
          </w:rPr>
          <w:fldChar w:fldCharType="begin"/>
        </w:r>
        <w:r w:rsidR="00994B77">
          <w:rPr>
            <w:noProof/>
            <w:webHidden/>
          </w:rPr>
          <w:instrText xml:space="preserve"> PAGEREF _Toc116509567 \h </w:instrText>
        </w:r>
        <w:r w:rsidR="00994B77">
          <w:rPr>
            <w:noProof/>
            <w:webHidden/>
          </w:rPr>
        </w:r>
        <w:r w:rsidR="00994B77">
          <w:rPr>
            <w:noProof/>
            <w:webHidden/>
          </w:rPr>
          <w:fldChar w:fldCharType="separate"/>
        </w:r>
        <w:r w:rsidR="00994B77">
          <w:rPr>
            <w:noProof/>
            <w:webHidden/>
          </w:rPr>
          <w:t>17</w:t>
        </w:r>
        <w:r w:rsidR="00994B77">
          <w:rPr>
            <w:noProof/>
            <w:webHidden/>
          </w:rPr>
          <w:fldChar w:fldCharType="end"/>
        </w:r>
      </w:hyperlink>
    </w:p>
    <w:p w14:paraId="3B131156" w14:textId="77777777" w:rsidR="00994B77" w:rsidRDefault="00000000">
      <w:pPr>
        <w:pStyle w:val="TableofFigures"/>
        <w:rPr>
          <w:rFonts w:asciiTheme="minorHAnsi" w:hAnsiTheme="minorHAnsi" w:cstheme="minorBidi"/>
          <w:noProof/>
          <w:color w:val="auto"/>
          <w:szCs w:val="22"/>
          <w:lang w:val="en-AU" w:eastAsia="zh-CN"/>
        </w:rPr>
      </w:pPr>
      <w:hyperlink w:anchor="_Toc116509568" w:history="1">
        <w:r w:rsidR="00994B77" w:rsidRPr="00E44053">
          <w:rPr>
            <w:rStyle w:val="Hyperlink"/>
            <w:iCs/>
            <w:noProof/>
            <w:lang w:val="fr-FR"/>
          </w:rPr>
          <w:t>Tableau 1:</w:t>
        </w:r>
        <w:r w:rsidR="00994B77" w:rsidRPr="00E44053">
          <w:rPr>
            <w:rStyle w:val="Hyperlink"/>
            <w:noProof/>
            <w:lang w:val="fr-FR"/>
          </w:rPr>
          <w:t xml:space="preserve"> </w:t>
        </w:r>
        <w:r w:rsidR="00994B77" w:rsidRPr="00E44053">
          <w:rPr>
            <w:rStyle w:val="Hyperlink"/>
            <w:iCs/>
            <w:noProof/>
            <w:lang w:val="fr-FR"/>
          </w:rPr>
          <w:t>Exemple de matrice des responsabilités</w:t>
        </w:r>
        <w:r w:rsidR="00994B77">
          <w:rPr>
            <w:noProof/>
            <w:webHidden/>
          </w:rPr>
          <w:tab/>
        </w:r>
        <w:r w:rsidR="00994B77">
          <w:rPr>
            <w:noProof/>
            <w:webHidden/>
          </w:rPr>
          <w:fldChar w:fldCharType="begin"/>
        </w:r>
        <w:r w:rsidR="00994B77">
          <w:rPr>
            <w:noProof/>
            <w:webHidden/>
          </w:rPr>
          <w:instrText xml:space="preserve"> PAGEREF _Toc116509568 \h </w:instrText>
        </w:r>
        <w:r w:rsidR="00994B77">
          <w:rPr>
            <w:noProof/>
            <w:webHidden/>
          </w:rPr>
        </w:r>
        <w:r w:rsidR="00994B77">
          <w:rPr>
            <w:noProof/>
            <w:webHidden/>
          </w:rPr>
          <w:fldChar w:fldCharType="separate"/>
        </w:r>
        <w:r w:rsidR="00994B77">
          <w:rPr>
            <w:noProof/>
            <w:webHidden/>
          </w:rPr>
          <w:t>4</w:t>
        </w:r>
        <w:r w:rsidR="00994B77">
          <w:rPr>
            <w:noProof/>
            <w:webHidden/>
          </w:rPr>
          <w:fldChar w:fldCharType="end"/>
        </w:r>
      </w:hyperlink>
    </w:p>
    <w:p w14:paraId="658CE549" w14:textId="77777777" w:rsidR="00994B77" w:rsidRDefault="00000000">
      <w:pPr>
        <w:pStyle w:val="TableofFigures"/>
        <w:rPr>
          <w:rFonts w:asciiTheme="minorHAnsi" w:hAnsiTheme="minorHAnsi" w:cstheme="minorBidi"/>
          <w:noProof/>
          <w:color w:val="auto"/>
          <w:szCs w:val="22"/>
          <w:lang w:val="en-AU" w:eastAsia="zh-CN"/>
        </w:rPr>
      </w:pPr>
      <w:hyperlink w:anchor="_Toc116509569" w:history="1">
        <w:r w:rsidR="00994B77" w:rsidRPr="00E44053">
          <w:rPr>
            <w:rStyle w:val="Hyperlink"/>
            <w:noProof/>
            <w:lang w:val="fr-FR"/>
          </w:rPr>
          <w:t xml:space="preserve">Tableau </w:t>
        </w:r>
        <w:r w:rsidR="00994B77" w:rsidRPr="00E44053">
          <w:rPr>
            <w:rStyle w:val="Hyperlink"/>
            <w:iCs/>
            <w:noProof/>
            <w:lang w:val="fr-FR"/>
          </w:rPr>
          <w:t>2</w:t>
        </w:r>
        <w:r w:rsidR="00994B77" w:rsidRPr="00E44053">
          <w:rPr>
            <w:rStyle w:val="Hyperlink"/>
            <w:noProof/>
            <w:lang w:val="fr-FR"/>
          </w:rPr>
          <w:t xml:space="preserve">: </w:t>
        </w:r>
        <w:r w:rsidR="00994B77" w:rsidRPr="00E44053">
          <w:rPr>
            <w:rStyle w:val="Hyperlink"/>
            <w:iCs/>
            <w:noProof/>
            <w:lang w:val="fr-FR"/>
          </w:rPr>
          <w:t>Exemple de rôles et responsabilités (projet de dragage )</w:t>
        </w:r>
        <w:r w:rsidR="00994B77">
          <w:rPr>
            <w:noProof/>
            <w:webHidden/>
          </w:rPr>
          <w:tab/>
        </w:r>
        <w:r w:rsidR="00994B77">
          <w:rPr>
            <w:noProof/>
            <w:webHidden/>
          </w:rPr>
          <w:fldChar w:fldCharType="begin"/>
        </w:r>
        <w:r w:rsidR="00994B77">
          <w:rPr>
            <w:noProof/>
            <w:webHidden/>
          </w:rPr>
          <w:instrText xml:space="preserve"> PAGEREF _Toc116509569 \h </w:instrText>
        </w:r>
        <w:r w:rsidR="00994B77">
          <w:rPr>
            <w:noProof/>
            <w:webHidden/>
          </w:rPr>
        </w:r>
        <w:r w:rsidR="00994B77">
          <w:rPr>
            <w:noProof/>
            <w:webHidden/>
          </w:rPr>
          <w:fldChar w:fldCharType="separate"/>
        </w:r>
        <w:r w:rsidR="00994B77">
          <w:rPr>
            <w:noProof/>
            <w:webHidden/>
          </w:rPr>
          <w:t>7</w:t>
        </w:r>
        <w:r w:rsidR="00994B77">
          <w:rPr>
            <w:noProof/>
            <w:webHidden/>
          </w:rPr>
          <w:fldChar w:fldCharType="end"/>
        </w:r>
      </w:hyperlink>
    </w:p>
    <w:p w14:paraId="69450193" w14:textId="77777777" w:rsidR="00994B77" w:rsidRDefault="00000000">
      <w:pPr>
        <w:pStyle w:val="TableofFigures"/>
        <w:rPr>
          <w:rFonts w:asciiTheme="minorHAnsi" w:hAnsiTheme="minorHAnsi" w:cstheme="minorBidi"/>
          <w:noProof/>
          <w:color w:val="auto"/>
          <w:szCs w:val="22"/>
          <w:lang w:val="en-AU" w:eastAsia="zh-CN"/>
        </w:rPr>
      </w:pPr>
      <w:hyperlink w:anchor="_Toc116509570" w:history="1">
        <w:r w:rsidR="00994B77" w:rsidRPr="00E44053">
          <w:rPr>
            <w:rStyle w:val="Hyperlink"/>
            <w:iCs/>
            <w:noProof/>
            <w:lang w:val="fr-FR"/>
          </w:rPr>
          <w:t xml:space="preserve">Tableau </w:t>
        </w:r>
        <w:r w:rsidR="00994B77" w:rsidRPr="00E44053">
          <w:rPr>
            <w:rStyle w:val="Hyperlink"/>
            <w:iCs/>
            <w:noProof/>
          </w:rPr>
          <w:t>3</w:t>
        </w:r>
        <w:r w:rsidR="00994B77" w:rsidRPr="00E44053">
          <w:rPr>
            <w:rStyle w:val="Hyperlink"/>
            <w:noProof/>
            <w:lang w:val="fr-FR"/>
          </w:rPr>
          <w:t xml:space="preserve">: </w:t>
        </w:r>
        <w:r w:rsidR="00994B77" w:rsidRPr="00E44053">
          <w:rPr>
            <w:rStyle w:val="Hyperlink"/>
            <w:iCs/>
            <w:noProof/>
            <w:lang w:val="fr-FR"/>
          </w:rPr>
          <w:t>Modèle de PSGE</w:t>
        </w:r>
        <w:r w:rsidR="00994B77">
          <w:rPr>
            <w:noProof/>
            <w:webHidden/>
          </w:rPr>
          <w:tab/>
        </w:r>
        <w:r w:rsidR="00994B77">
          <w:rPr>
            <w:noProof/>
            <w:webHidden/>
          </w:rPr>
          <w:fldChar w:fldCharType="begin"/>
        </w:r>
        <w:r w:rsidR="00994B77">
          <w:rPr>
            <w:noProof/>
            <w:webHidden/>
          </w:rPr>
          <w:instrText xml:space="preserve"> PAGEREF _Toc116509570 \h </w:instrText>
        </w:r>
        <w:r w:rsidR="00994B77">
          <w:rPr>
            <w:noProof/>
            <w:webHidden/>
          </w:rPr>
        </w:r>
        <w:r w:rsidR="00994B77">
          <w:rPr>
            <w:noProof/>
            <w:webHidden/>
          </w:rPr>
          <w:fldChar w:fldCharType="separate"/>
        </w:r>
        <w:r w:rsidR="00994B77">
          <w:rPr>
            <w:noProof/>
            <w:webHidden/>
          </w:rPr>
          <w:t>13</w:t>
        </w:r>
        <w:r w:rsidR="00994B77">
          <w:rPr>
            <w:noProof/>
            <w:webHidden/>
          </w:rPr>
          <w:fldChar w:fldCharType="end"/>
        </w:r>
      </w:hyperlink>
    </w:p>
    <w:p w14:paraId="175A5F5D" w14:textId="77777777" w:rsidR="007E7CD5" w:rsidRDefault="007D29EF">
      <w:pPr>
        <w:pStyle w:val="TableofFigures"/>
        <w:rPr>
          <w:rFonts w:asciiTheme="minorHAnsi" w:hAnsiTheme="minorHAnsi" w:cstheme="minorBidi"/>
          <w:noProof/>
          <w:color w:val="auto"/>
          <w:szCs w:val="22"/>
          <w:lang w:val="en-US" w:eastAsia="en-US"/>
        </w:rPr>
      </w:pPr>
      <w:r w:rsidRPr="0025549D">
        <w:rPr>
          <w:b/>
          <w:bCs/>
          <w:noProof/>
        </w:rPr>
        <w:fldChar w:fldCharType="end"/>
      </w:r>
    </w:p>
    <w:p w14:paraId="0109290A" w14:textId="77777777" w:rsidR="00D6146B" w:rsidRPr="00EA71C2" w:rsidRDefault="00D6146B" w:rsidP="00C03CFD">
      <w:pPr>
        <w:rPr>
          <w:b/>
          <w:bCs/>
          <w:noProof/>
        </w:rPr>
      </w:pPr>
    </w:p>
    <w:sdt>
      <w:sdtPr>
        <w:tag w:val="dlContentsFigures"/>
        <w:id w:val="1141632"/>
        <w:placeholder>
          <w:docPart w:val="F41A0ADCBB164243B12F2654E12D2425"/>
        </w:placeholder>
        <w:dataBinding w:xpath="ns0:DataLabels[1]/ns0:dlContentsFigures[1]" w:storeItemID="{A8BEC98E-3B02-4B3A-9F15-B5C6B38BD9E6}"/>
        <w:text/>
      </w:sdtPr>
      <w:sdtContent>
        <w:p w14:paraId="5778053A" w14:textId="77777777" w:rsidR="00D6146B" w:rsidRPr="0025549D" w:rsidRDefault="007D29EF" w:rsidP="00C03CFD">
          <w:pPr>
            <w:pStyle w:val="TOCHeading"/>
          </w:pPr>
          <w:r w:rsidRPr="0025549D">
            <w:rPr>
              <w:lang w:val="fr-FR"/>
            </w:rPr>
            <w:t>Figures</w:t>
          </w:r>
        </w:p>
      </w:sdtContent>
    </w:sdt>
    <w:p w14:paraId="7725D39B" w14:textId="77777777" w:rsidR="008F17E8" w:rsidRDefault="008F17E8" w:rsidP="008F17E8">
      <w:pPr>
        <w:pStyle w:val="TableofFigures"/>
        <w:rPr>
          <w:rFonts w:asciiTheme="minorHAnsi" w:hAnsiTheme="minorHAnsi" w:cstheme="minorBidi"/>
          <w:noProof/>
          <w:color w:val="auto"/>
          <w:szCs w:val="22"/>
          <w:lang w:val="en-US" w:eastAsia="en-US"/>
        </w:rPr>
      </w:pPr>
      <w:r w:rsidRPr="0025549D">
        <w:rPr>
          <w:b/>
          <w:bCs/>
          <w:noProof/>
        </w:rPr>
        <w:fldChar w:fldCharType="begin"/>
      </w:r>
      <w:r w:rsidRPr="0025549D">
        <w:rPr>
          <w:b/>
          <w:bCs/>
          <w:noProof/>
        </w:rPr>
        <w:instrText xml:space="preserve"> TOC \h \z \c "</w:instrText>
      </w:r>
      <w:sdt>
        <w:sdtPr>
          <w:rPr>
            <w:b/>
            <w:bCs/>
            <w:noProof/>
          </w:rPr>
          <w:tag w:val="dlTocFigure"/>
          <w:id w:val="-1019924138"/>
          <w:placeholder>
            <w:docPart w:val="CACAA50B40D2473982B09D9C8E73098E"/>
          </w:placeholder>
          <w:dataBinding w:xpath="ns0:DataLabels[1]/ns0:dlTocFigure[1]" w:storeItemID="{A8BEC98E-3B02-4B3A-9F15-B5C6B38BD9E6}"/>
          <w:text/>
        </w:sdtPr>
        <w:sdtContent>
          <w:r>
            <w:rPr>
              <w:b/>
              <w:bCs/>
              <w:noProof/>
            </w:rPr>
            <w:instrText>Figure</w:instrText>
          </w:r>
        </w:sdtContent>
      </w:sdt>
      <w:r w:rsidRPr="0025549D">
        <w:rPr>
          <w:b/>
          <w:bCs/>
          <w:noProof/>
        </w:rPr>
        <w:instrText xml:space="preserve">" </w:instrText>
      </w:r>
      <w:r w:rsidRPr="0025549D">
        <w:rPr>
          <w:b/>
          <w:bCs/>
          <w:noProof/>
        </w:rPr>
        <w:fldChar w:fldCharType="separate"/>
      </w:r>
      <w:hyperlink w:anchor="_Toc102478148" w:history="1">
        <w:r w:rsidRPr="00A8224C">
          <w:rPr>
            <w:rStyle w:val="Hyperlink"/>
            <w:noProof/>
          </w:rPr>
          <w:t xml:space="preserve">Figure 1: </w:t>
        </w:r>
        <w:r w:rsidRPr="00A8224C">
          <w:rPr>
            <w:rStyle w:val="Hyperlink"/>
            <w:iCs/>
            <w:noProof/>
            <w:lang w:val="fr-FR"/>
          </w:rPr>
          <w:t xml:space="preserve">Processus </w:t>
        </w:r>
        <w:r w:rsidRPr="00A8224C">
          <w:rPr>
            <w:rStyle w:val="Hyperlink"/>
            <w:noProof/>
            <w:lang w:val="fr-FR"/>
          </w:rPr>
          <w:t>d'ÉIE (PROE, 2016)</w:t>
        </w:r>
        <w:r w:rsidRPr="00A8224C">
          <w:rPr>
            <w:rStyle w:val="Hyperlink"/>
            <w:noProof/>
            <w:webHidden/>
          </w:rPr>
          <w:tab/>
        </w:r>
        <w:r w:rsidRPr="00A8224C">
          <w:rPr>
            <w:rStyle w:val="Hyperlink"/>
            <w:noProof/>
            <w:webHidden/>
          </w:rPr>
          <w:fldChar w:fldCharType="begin"/>
        </w:r>
        <w:r w:rsidRPr="00A8224C">
          <w:rPr>
            <w:rStyle w:val="Hyperlink"/>
            <w:noProof/>
            <w:webHidden/>
          </w:rPr>
          <w:instrText xml:space="preserve"> PAGEREF _Toc102478148 \h </w:instrText>
        </w:r>
        <w:r w:rsidRPr="00A8224C">
          <w:rPr>
            <w:rStyle w:val="Hyperlink"/>
            <w:noProof/>
            <w:webHidden/>
          </w:rPr>
        </w:r>
        <w:r w:rsidRPr="00A8224C">
          <w:rPr>
            <w:rStyle w:val="Hyperlink"/>
            <w:noProof/>
            <w:webHidden/>
          </w:rPr>
          <w:fldChar w:fldCharType="separate"/>
        </w:r>
        <w:r w:rsidRPr="00A8224C">
          <w:rPr>
            <w:rStyle w:val="Hyperlink"/>
            <w:noProof/>
            <w:webHidden/>
          </w:rPr>
          <w:t>2</w:t>
        </w:r>
        <w:r w:rsidRPr="00A8224C">
          <w:rPr>
            <w:rStyle w:val="Hyperlink"/>
            <w:noProof/>
            <w:webHidden/>
          </w:rPr>
          <w:fldChar w:fldCharType="end"/>
        </w:r>
      </w:hyperlink>
      <w:r w:rsidRPr="0025549D">
        <w:rPr>
          <w:b/>
          <w:bCs/>
          <w:noProof/>
        </w:rPr>
        <w:fldChar w:fldCharType="end"/>
      </w:r>
    </w:p>
    <w:p w14:paraId="0133D959" w14:textId="77777777" w:rsidR="008F17E8" w:rsidRDefault="00000000" w:rsidP="008F17E8">
      <w:pPr>
        <w:pStyle w:val="TableofFigures"/>
        <w:rPr>
          <w:rFonts w:asciiTheme="minorHAnsi" w:hAnsiTheme="minorHAnsi" w:cstheme="minorBidi"/>
          <w:noProof/>
          <w:color w:val="auto"/>
          <w:szCs w:val="22"/>
          <w:lang w:val="en-US" w:eastAsia="en-US"/>
        </w:rPr>
      </w:pPr>
      <w:hyperlink w:anchor="_Toc102478149" w:history="1">
        <w:r w:rsidR="008F17E8" w:rsidRPr="00A8224C">
          <w:rPr>
            <w:rStyle w:val="Hyperlink"/>
            <w:noProof/>
          </w:rPr>
          <w:t xml:space="preserve">Figure 2: </w:t>
        </w:r>
        <w:r w:rsidR="008F17E8" w:rsidRPr="00A8224C">
          <w:rPr>
            <w:rStyle w:val="Hyperlink"/>
            <w:iCs/>
            <w:noProof/>
            <w:lang w:val="fr-FR"/>
          </w:rPr>
          <w:t>Île du Pacifique de haute altitude idéalisée présentant un système côtier typique et un zonage des écosystèmes basé sur les six groupes d'écosystèmes clés du réseau des îles du Pacifique (Stephens and Daniel 2006).</w:t>
        </w:r>
        <w:r w:rsidR="008F17E8" w:rsidRPr="00A8224C">
          <w:rPr>
            <w:rStyle w:val="Hyperlink"/>
            <w:noProof/>
            <w:webHidden/>
          </w:rPr>
          <w:tab/>
        </w:r>
        <w:r w:rsidR="008F17E8" w:rsidRPr="00A8224C">
          <w:rPr>
            <w:rStyle w:val="Hyperlink"/>
            <w:noProof/>
            <w:webHidden/>
          </w:rPr>
          <w:fldChar w:fldCharType="begin"/>
        </w:r>
        <w:r w:rsidR="008F17E8" w:rsidRPr="00A8224C">
          <w:rPr>
            <w:rStyle w:val="Hyperlink"/>
            <w:noProof/>
            <w:webHidden/>
          </w:rPr>
          <w:instrText xml:space="preserve"> PAGEREF _Toc102478149 \h </w:instrText>
        </w:r>
        <w:r w:rsidR="008F17E8" w:rsidRPr="00A8224C">
          <w:rPr>
            <w:rStyle w:val="Hyperlink"/>
            <w:noProof/>
            <w:webHidden/>
          </w:rPr>
        </w:r>
        <w:r w:rsidR="008F17E8" w:rsidRPr="00A8224C">
          <w:rPr>
            <w:rStyle w:val="Hyperlink"/>
            <w:noProof/>
            <w:webHidden/>
          </w:rPr>
          <w:fldChar w:fldCharType="separate"/>
        </w:r>
        <w:r w:rsidR="008F17E8" w:rsidRPr="00A8224C">
          <w:rPr>
            <w:rStyle w:val="Hyperlink"/>
            <w:noProof/>
            <w:webHidden/>
          </w:rPr>
          <w:t>7</w:t>
        </w:r>
        <w:r w:rsidR="008F17E8" w:rsidRPr="00A8224C">
          <w:rPr>
            <w:rStyle w:val="Hyperlink"/>
            <w:noProof/>
            <w:webHidden/>
          </w:rPr>
          <w:fldChar w:fldCharType="end"/>
        </w:r>
      </w:hyperlink>
    </w:p>
    <w:p w14:paraId="3D25DE82" w14:textId="77777777" w:rsidR="008F17E8" w:rsidRDefault="00000000" w:rsidP="008F17E8">
      <w:pPr>
        <w:pStyle w:val="TableofFigures"/>
        <w:rPr>
          <w:rFonts w:asciiTheme="minorHAnsi" w:hAnsiTheme="minorHAnsi" w:cstheme="minorBidi"/>
          <w:noProof/>
          <w:color w:val="auto"/>
          <w:szCs w:val="22"/>
          <w:lang w:val="en-US" w:eastAsia="en-US"/>
        </w:rPr>
      </w:pPr>
      <w:hyperlink w:anchor="_Toc102478150" w:history="1">
        <w:r w:rsidR="008F17E8" w:rsidRPr="00A8224C">
          <w:rPr>
            <w:rStyle w:val="Hyperlink"/>
            <w:noProof/>
          </w:rPr>
          <w:t xml:space="preserve">Figure 3 : </w:t>
        </w:r>
        <w:r w:rsidR="008F17E8" w:rsidRPr="00A8224C">
          <w:rPr>
            <w:rStyle w:val="Hyperlink"/>
            <w:iCs/>
            <w:noProof/>
            <w:lang w:val="fr-FR"/>
          </w:rPr>
          <w:t xml:space="preserve">Image conceptuelle, développement foncier et urbain de </w:t>
        </w:r>
        <w:r w:rsidR="008F17E8" w:rsidRPr="00A8224C">
          <w:rPr>
            <w:rStyle w:val="Hyperlink"/>
            <w:noProof/>
            <w:lang w:val="fr-FR"/>
          </w:rPr>
          <w:t>Temaiku</w:t>
        </w:r>
        <w:r w:rsidR="008F17E8" w:rsidRPr="00A8224C">
          <w:rPr>
            <w:rStyle w:val="Hyperlink"/>
            <w:iCs/>
            <w:noProof/>
            <w:lang w:val="fr-FR"/>
          </w:rPr>
          <w:t>, Kiribati</w:t>
        </w:r>
        <w:r w:rsidR="008F17E8" w:rsidRPr="00A8224C">
          <w:rPr>
            <w:rStyle w:val="Hyperlink"/>
            <w:noProof/>
            <w:lang w:val="fr-FR"/>
          </w:rPr>
          <w:t xml:space="preserve"> (Jacobs, 2018)</w:t>
        </w:r>
        <w:r w:rsidR="008F17E8" w:rsidRPr="00A8224C">
          <w:rPr>
            <w:rStyle w:val="Hyperlink"/>
            <w:noProof/>
            <w:webHidden/>
          </w:rPr>
          <w:tab/>
        </w:r>
        <w:r w:rsidR="008F17E8" w:rsidRPr="00A8224C">
          <w:rPr>
            <w:rStyle w:val="Hyperlink"/>
            <w:noProof/>
            <w:webHidden/>
          </w:rPr>
          <w:fldChar w:fldCharType="begin"/>
        </w:r>
        <w:r w:rsidR="008F17E8" w:rsidRPr="00A8224C">
          <w:rPr>
            <w:rStyle w:val="Hyperlink"/>
            <w:noProof/>
            <w:webHidden/>
          </w:rPr>
          <w:instrText xml:space="preserve"> PAGEREF _Toc102478150 \h </w:instrText>
        </w:r>
        <w:r w:rsidR="008F17E8" w:rsidRPr="00A8224C">
          <w:rPr>
            <w:rStyle w:val="Hyperlink"/>
            <w:noProof/>
            <w:webHidden/>
          </w:rPr>
        </w:r>
        <w:r w:rsidR="008F17E8" w:rsidRPr="00A8224C">
          <w:rPr>
            <w:rStyle w:val="Hyperlink"/>
            <w:noProof/>
            <w:webHidden/>
          </w:rPr>
          <w:fldChar w:fldCharType="separate"/>
        </w:r>
        <w:r w:rsidR="008F17E8" w:rsidRPr="00A8224C">
          <w:rPr>
            <w:rStyle w:val="Hyperlink"/>
            <w:noProof/>
            <w:webHidden/>
          </w:rPr>
          <w:t>10</w:t>
        </w:r>
        <w:r w:rsidR="008F17E8" w:rsidRPr="00A8224C">
          <w:rPr>
            <w:rStyle w:val="Hyperlink"/>
            <w:noProof/>
            <w:webHidden/>
          </w:rPr>
          <w:fldChar w:fldCharType="end"/>
        </w:r>
      </w:hyperlink>
    </w:p>
    <w:p w14:paraId="70D5FD63" w14:textId="77777777" w:rsidR="008F17E8" w:rsidRDefault="00000000" w:rsidP="008F17E8">
      <w:pPr>
        <w:pStyle w:val="TableofFigures"/>
        <w:rPr>
          <w:rFonts w:asciiTheme="minorHAnsi" w:hAnsiTheme="minorHAnsi" w:cstheme="minorBidi"/>
          <w:noProof/>
          <w:color w:val="auto"/>
          <w:szCs w:val="22"/>
          <w:lang w:val="en-US" w:eastAsia="en-US"/>
        </w:rPr>
      </w:pPr>
      <w:hyperlink w:anchor="_Toc102478151" w:history="1">
        <w:r w:rsidR="008F17E8" w:rsidRPr="00A8224C">
          <w:rPr>
            <w:rStyle w:val="Hyperlink"/>
            <w:noProof/>
          </w:rPr>
          <w:t xml:space="preserve">Figure 4: </w:t>
        </w:r>
        <w:r w:rsidR="008F17E8" w:rsidRPr="00A8224C">
          <w:rPr>
            <w:rStyle w:val="Hyperlink"/>
            <w:iCs/>
            <w:noProof/>
            <w:lang w:val="fr-FR"/>
          </w:rPr>
          <w:t>Options de protection côtières vertes ('douces') et grises ('dures) (MfE 2017)</w:t>
        </w:r>
        <w:r w:rsidR="008F17E8" w:rsidRPr="00A8224C">
          <w:rPr>
            <w:rStyle w:val="Hyperlink"/>
            <w:noProof/>
            <w:webHidden/>
          </w:rPr>
          <w:tab/>
        </w:r>
        <w:r w:rsidR="008F17E8" w:rsidRPr="00A8224C">
          <w:rPr>
            <w:rStyle w:val="Hyperlink"/>
            <w:noProof/>
            <w:webHidden/>
          </w:rPr>
          <w:fldChar w:fldCharType="begin"/>
        </w:r>
        <w:r w:rsidR="008F17E8" w:rsidRPr="00A8224C">
          <w:rPr>
            <w:rStyle w:val="Hyperlink"/>
            <w:noProof/>
            <w:webHidden/>
          </w:rPr>
          <w:instrText xml:space="preserve"> PAGEREF _Toc102478151 \h </w:instrText>
        </w:r>
        <w:r w:rsidR="008F17E8" w:rsidRPr="00A8224C">
          <w:rPr>
            <w:rStyle w:val="Hyperlink"/>
            <w:noProof/>
            <w:webHidden/>
          </w:rPr>
        </w:r>
        <w:r w:rsidR="008F17E8" w:rsidRPr="00A8224C">
          <w:rPr>
            <w:rStyle w:val="Hyperlink"/>
            <w:noProof/>
            <w:webHidden/>
          </w:rPr>
          <w:fldChar w:fldCharType="separate"/>
        </w:r>
        <w:r w:rsidR="008F17E8" w:rsidRPr="00A8224C">
          <w:rPr>
            <w:rStyle w:val="Hyperlink"/>
            <w:noProof/>
            <w:webHidden/>
          </w:rPr>
          <w:t>12</w:t>
        </w:r>
        <w:r w:rsidR="008F17E8" w:rsidRPr="00A8224C">
          <w:rPr>
            <w:rStyle w:val="Hyperlink"/>
            <w:noProof/>
            <w:webHidden/>
          </w:rPr>
          <w:fldChar w:fldCharType="end"/>
        </w:r>
      </w:hyperlink>
    </w:p>
    <w:p w14:paraId="5C66B44D" w14:textId="77777777" w:rsidR="008F17E8" w:rsidRDefault="00000000" w:rsidP="008F17E8">
      <w:pPr>
        <w:pStyle w:val="TableofFigures"/>
        <w:rPr>
          <w:rFonts w:asciiTheme="minorHAnsi" w:hAnsiTheme="minorHAnsi" w:cstheme="minorBidi"/>
          <w:noProof/>
          <w:color w:val="auto"/>
          <w:szCs w:val="22"/>
          <w:lang w:val="en-US" w:eastAsia="en-US"/>
        </w:rPr>
      </w:pPr>
      <w:hyperlink w:anchor="_Toc102478152" w:history="1">
        <w:r w:rsidR="008F17E8" w:rsidRPr="00A8224C">
          <w:rPr>
            <w:rStyle w:val="Hyperlink"/>
            <w:noProof/>
          </w:rPr>
          <w:t xml:space="preserve">Figure 5: </w:t>
        </w:r>
        <w:r w:rsidR="008F17E8" w:rsidRPr="00A8224C">
          <w:rPr>
            <w:rStyle w:val="Hyperlink"/>
            <w:iCs/>
            <w:noProof/>
            <w:lang w:val="fr-FR"/>
          </w:rPr>
          <w:t>La structure te buibui à Abaiang, Kiribati (PROE 2015)</w:t>
        </w:r>
        <w:r w:rsidR="008F17E8" w:rsidRPr="00A8224C">
          <w:rPr>
            <w:rStyle w:val="Hyperlink"/>
            <w:noProof/>
            <w:webHidden/>
          </w:rPr>
          <w:tab/>
        </w:r>
        <w:r w:rsidR="008F17E8" w:rsidRPr="00A8224C">
          <w:rPr>
            <w:rStyle w:val="Hyperlink"/>
            <w:noProof/>
            <w:webHidden/>
          </w:rPr>
          <w:fldChar w:fldCharType="begin"/>
        </w:r>
        <w:r w:rsidR="008F17E8" w:rsidRPr="00A8224C">
          <w:rPr>
            <w:rStyle w:val="Hyperlink"/>
            <w:noProof/>
            <w:webHidden/>
          </w:rPr>
          <w:instrText xml:space="preserve"> PAGEREF _Toc102478152 \h </w:instrText>
        </w:r>
        <w:r w:rsidR="008F17E8" w:rsidRPr="00A8224C">
          <w:rPr>
            <w:rStyle w:val="Hyperlink"/>
            <w:noProof/>
            <w:webHidden/>
          </w:rPr>
        </w:r>
        <w:r w:rsidR="008F17E8" w:rsidRPr="00A8224C">
          <w:rPr>
            <w:rStyle w:val="Hyperlink"/>
            <w:noProof/>
            <w:webHidden/>
          </w:rPr>
          <w:fldChar w:fldCharType="separate"/>
        </w:r>
        <w:r w:rsidR="008F17E8" w:rsidRPr="00A8224C">
          <w:rPr>
            <w:rStyle w:val="Hyperlink"/>
            <w:noProof/>
            <w:webHidden/>
          </w:rPr>
          <w:t>13</w:t>
        </w:r>
        <w:r w:rsidR="008F17E8" w:rsidRPr="00A8224C">
          <w:rPr>
            <w:rStyle w:val="Hyperlink"/>
            <w:noProof/>
            <w:webHidden/>
          </w:rPr>
          <w:fldChar w:fldCharType="end"/>
        </w:r>
      </w:hyperlink>
    </w:p>
    <w:p w14:paraId="6B1FD931" w14:textId="77777777" w:rsidR="008F17E8" w:rsidRDefault="00000000" w:rsidP="008F17E8">
      <w:pPr>
        <w:pStyle w:val="TableofFigures"/>
        <w:rPr>
          <w:rFonts w:asciiTheme="minorHAnsi" w:hAnsiTheme="minorHAnsi" w:cstheme="minorBidi"/>
          <w:noProof/>
          <w:color w:val="auto"/>
          <w:szCs w:val="22"/>
          <w:lang w:val="en-US" w:eastAsia="en-US"/>
        </w:rPr>
      </w:pPr>
      <w:hyperlink w:anchor="_Toc102478153" w:history="1">
        <w:r w:rsidR="008F17E8" w:rsidRPr="00A8224C">
          <w:rPr>
            <w:rStyle w:val="Hyperlink"/>
            <w:noProof/>
          </w:rPr>
          <w:t xml:space="preserve">Figure 6: </w:t>
        </w:r>
        <w:r w:rsidR="008F17E8" w:rsidRPr="00A8224C">
          <w:rPr>
            <w:rStyle w:val="Hyperlink"/>
            <w:iCs/>
            <w:noProof/>
            <w:lang w:val="fr-FR"/>
          </w:rPr>
          <w:t>Une digue en dur à Tarawa, Kiribati (PROE 2015)</w:t>
        </w:r>
        <w:r w:rsidR="008F17E8" w:rsidRPr="00A8224C">
          <w:rPr>
            <w:rStyle w:val="Hyperlink"/>
            <w:noProof/>
            <w:webHidden/>
          </w:rPr>
          <w:tab/>
        </w:r>
        <w:r w:rsidR="008F17E8" w:rsidRPr="00A8224C">
          <w:rPr>
            <w:rStyle w:val="Hyperlink"/>
            <w:noProof/>
            <w:webHidden/>
          </w:rPr>
          <w:fldChar w:fldCharType="begin"/>
        </w:r>
        <w:r w:rsidR="008F17E8" w:rsidRPr="00A8224C">
          <w:rPr>
            <w:rStyle w:val="Hyperlink"/>
            <w:noProof/>
            <w:webHidden/>
          </w:rPr>
          <w:instrText xml:space="preserve"> PAGEREF _Toc102478153 \h </w:instrText>
        </w:r>
        <w:r w:rsidR="008F17E8" w:rsidRPr="00A8224C">
          <w:rPr>
            <w:rStyle w:val="Hyperlink"/>
            <w:noProof/>
            <w:webHidden/>
          </w:rPr>
        </w:r>
        <w:r w:rsidR="008F17E8" w:rsidRPr="00A8224C">
          <w:rPr>
            <w:rStyle w:val="Hyperlink"/>
            <w:noProof/>
            <w:webHidden/>
          </w:rPr>
          <w:fldChar w:fldCharType="separate"/>
        </w:r>
        <w:r w:rsidR="008F17E8" w:rsidRPr="00A8224C">
          <w:rPr>
            <w:rStyle w:val="Hyperlink"/>
            <w:noProof/>
            <w:webHidden/>
          </w:rPr>
          <w:t>13</w:t>
        </w:r>
        <w:r w:rsidR="008F17E8" w:rsidRPr="00A8224C">
          <w:rPr>
            <w:rStyle w:val="Hyperlink"/>
            <w:noProof/>
            <w:webHidden/>
          </w:rPr>
          <w:fldChar w:fldCharType="end"/>
        </w:r>
      </w:hyperlink>
    </w:p>
    <w:p w14:paraId="3FDC2A3B" w14:textId="77777777" w:rsidR="008F17E8" w:rsidRDefault="00000000" w:rsidP="008F17E8">
      <w:pPr>
        <w:pStyle w:val="TableofFigures"/>
        <w:rPr>
          <w:rFonts w:asciiTheme="minorHAnsi" w:hAnsiTheme="minorHAnsi" w:cstheme="minorBidi"/>
          <w:noProof/>
          <w:color w:val="auto"/>
          <w:szCs w:val="22"/>
          <w:lang w:val="en-US" w:eastAsia="en-US"/>
        </w:rPr>
      </w:pPr>
      <w:hyperlink w:anchor="_Toc102478154" w:history="1">
        <w:r w:rsidR="008F17E8" w:rsidRPr="00A8224C">
          <w:rPr>
            <w:rStyle w:val="Hyperlink"/>
            <w:noProof/>
          </w:rPr>
          <w:t xml:space="preserve">Figure 7: </w:t>
        </w:r>
        <w:r w:rsidR="008F17E8" w:rsidRPr="00A8224C">
          <w:rPr>
            <w:rStyle w:val="Hyperlink"/>
            <w:iCs/>
            <w:noProof/>
            <w:lang w:val="fr-FR"/>
          </w:rPr>
          <w:t>Illustration des effets des épis sur les plages (</w:t>
        </w:r>
        <w:r w:rsidR="008F17E8" w:rsidRPr="00A8224C">
          <w:rPr>
            <w:rStyle w:val="Hyperlink"/>
            <w:noProof/>
            <w:lang w:val="fr-FR"/>
          </w:rPr>
          <w:t>Welsh Joint Education Committee, 2018)</w:t>
        </w:r>
        <w:r w:rsidR="008F17E8" w:rsidRPr="00A8224C">
          <w:rPr>
            <w:rStyle w:val="Hyperlink"/>
            <w:noProof/>
            <w:webHidden/>
          </w:rPr>
          <w:tab/>
        </w:r>
        <w:r w:rsidR="008F17E8" w:rsidRPr="00A8224C">
          <w:rPr>
            <w:rStyle w:val="Hyperlink"/>
            <w:noProof/>
            <w:webHidden/>
          </w:rPr>
          <w:fldChar w:fldCharType="begin"/>
        </w:r>
        <w:r w:rsidR="008F17E8" w:rsidRPr="00A8224C">
          <w:rPr>
            <w:rStyle w:val="Hyperlink"/>
            <w:noProof/>
            <w:webHidden/>
          </w:rPr>
          <w:instrText xml:space="preserve"> PAGEREF _Toc102478154 \h </w:instrText>
        </w:r>
        <w:r w:rsidR="008F17E8" w:rsidRPr="00A8224C">
          <w:rPr>
            <w:rStyle w:val="Hyperlink"/>
            <w:noProof/>
            <w:webHidden/>
          </w:rPr>
        </w:r>
        <w:r w:rsidR="008F17E8" w:rsidRPr="00A8224C">
          <w:rPr>
            <w:rStyle w:val="Hyperlink"/>
            <w:noProof/>
            <w:webHidden/>
          </w:rPr>
          <w:fldChar w:fldCharType="separate"/>
        </w:r>
        <w:r w:rsidR="008F17E8" w:rsidRPr="00A8224C">
          <w:rPr>
            <w:rStyle w:val="Hyperlink"/>
            <w:noProof/>
            <w:webHidden/>
          </w:rPr>
          <w:t>14</w:t>
        </w:r>
        <w:r w:rsidR="008F17E8" w:rsidRPr="00A8224C">
          <w:rPr>
            <w:rStyle w:val="Hyperlink"/>
            <w:noProof/>
            <w:webHidden/>
          </w:rPr>
          <w:fldChar w:fldCharType="end"/>
        </w:r>
      </w:hyperlink>
    </w:p>
    <w:p w14:paraId="7C4CF5F7" w14:textId="77777777" w:rsidR="008F17E8" w:rsidRDefault="008F17E8" w:rsidP="008F17E8">
      <w:pPr>
        <w:pStyle w:val="TableofFigures"/>
        <w:rPr>
          <w:rFonts w:asciiTheme="minorHAnsi" w:hAnsiTheme="minorHAnsi" w:cstheme="minorBidi"/>
          <w:noProof/>
          <w:color w:val="auto"/>
          <w:szCs w:val="22"/>
          <w:lang w:val="en-US" w:eastAsia="en-US"/>
        </w:rPr>
      </w:pPr>
      <w:r w:rsidRPr="00994B77">
        <w:rPr>
          <w:noProof/>
          <w:lang w:val="en-US"/>
        </w:rPr>
        <w:t xml:space="preserve">Figure 8: </w:t>
      </w:r>
      <w:r w:rsidRPr="00A8224C">
        <w:rPr>
          <w:noProof/>
          <w:lang w:val="fr-FR"/>
        </w:rPr>
        <w:t xml:space="preserve">Matrice géotextile utilisée pour stabiliser les pentes </w:t>
      </w:r>
      <w:r w:rsidRPr="00A8224C">
        <w:rPr>
          <w:iCs/>
          <w:noProof/>
          <w:lang w:val="fr-FR"/>
        </w:rPr>
        <w:t>(</w:t>
      </w:r>
      <w:r w:rsidRPr="00A8224C">
        <w:rPr>
          <w:noProof/>
          <w:lang w:val="fr-FR"/>
        </w:rPr>
        <w:t xml:space="preserve">Source : </w:t>
      </w:r>
      <w:hyperlink r:id="rId21" w:history="1">
        <w:r w:rsidRPr="00EA63D6">
          <w:rPr>
            <w:rStyle w:val="Hyperlink"/>
            <w:iCs/>
            <w:noProof/>
            <w:lang w:val="fr-FR"/>
          </w:rPr>
          <w:t>https://www.okorder.com/p/hdpe-geocell-with-ce-certificate-for-road-construction_1031785.html</w:t>
        </w:r>
      </w:hyperlink>
      <w:r w:rsidRPr="00A8224C">
        <w:rPr>
          <w:iCs/>
          <w:noProof/>
          <w:lang w:val="fr-FR"/>
        </w:rPr>
        <w:t>)</w:t>
      </w:r>
      <w:r>
        <w:rPr>
          <w:iCs/>
          <w:noProof/>
          <w:lang w:val="fr-FR"/>
        </w:rPr>
        <w:t xml:space="preserve"> </w:t>
      </w:r>
      <w:r w:rsidRPr="00994B77">
        <w:rPr>
          <w:noProof/>
          <w:lang w:val="en-US"/>
        </w:rPr>
        <w:tab/>
      </w:r>
      <w:r>
        <w:rPr>
          <w:noProof/>
          <w:webHidden/>
        </w:rPr>
        <w:fldChar w:fldCharType="begin"/>
      </w:r>
      <w:r>
        <w:rPr>
          <w:noProof/>
          <w:webHidden/>
        </w:rPr>
        <w:instrText xml:space="preserve"> PAGEREF _Toc102478155 \h </w:instrText>
      </w:r>
      <w:r>
        <w:rPr>
          <w:noProof/>
          <w:webHidden/>
        </w:rPr>
      </w:r>
      <w:r>
        <w:rPr>
          <w:noProof/>
          <w:webHidden/>
        </w:rPr>
        <w:fldChar w:fldCharType="separate"/>
      </w:r>
      <w:r>
        <w:rPr>
          <w:noProof/>
          <w:webHidden/>
        </w:rPr>
        <w:t>15</w:t>
      </w:r>
      <w:r>
        <w:rPr>
          <w:noProof/>
          <w:webHidden/>
        </w:rPr>
        <w:fldChar w:fldCharType="end"/>
      </w:r>
    </w:p>
    <w:p w14:paraId="2F851172" w14:textId="77777777" w:rsidR="008F17E8" w:rsidRDefault="00000000" w:rsidP="008F17E8">
      <w:pPr>
        <w:pStyle w:val="TableofFigures"/>
        <w:rPr>
          <w:rFonts w:asciiTheme="minorHAnsi" w:hAnsiTheme="minorHAnsi" w:cstheme="minorBidi"/>
          <w:noProof/>
          <w:color w:val="auto"/>
          <w:szCs w:val="22"/>
          <w:lang w:val="en-US" w:eastAsia="en-US"/>
        </w:rPr>
      </w:pPr>
      <w:hyperlink w:anchor="_Toc102478156" w:history="1">
        <w:r w:rsidR="008F17E8" w:rsidRPr="00A8224C">
          <w:rPr>
            <w:rStyle w:val="Hyperlink"/>
            <w:noProof/>
          </w:rPr>
          <w:t xml:space="preserve">Figure 9: </w:t>
        </w:r>
        <w:r w:rsidR="008F17E8" w:rsidRPr="00A8224C">
          <w:rPr>
            <w:rStyle w:val="Hyperlink"/>
            <w:iCs/>
            <w:noProof/>
            <w:lang w:val="fr-FR"/>
          </w:rPr>
          <w:t>Modèle conceptuel de processus côtier de la côte sud de Nui, Tuvalu</w:t>
        </w:r>
        <w:r w:rsidR="008F17E8" w:rsidRPr="00A8224C">
          <w:rPr>
            <w:rStyle w:val="Hyperlink"/>
            <w:noProof/>
            <w:webHidden/>
          </w:rPr>
          <w:tab/>
        </w:r>
        <w:r w:rsidR="008F17E8" w:rsidRPr="00A8224C">
          <w:rPr>
            <w:rStyle w:val="Hyperlink"/>
            <w:noProof/>
            <w:webHidden/>
          </w:rPr>
          <w:fldChar w:fldCharType="begin"/>
        </w:r>
        <w:r w:rsidR="008F17E8" w:rsidRPr="00A8224C">
          <w:rPr>
            <w:rStyle w:val="Hyperlink"/>
            <w:noProof/>
            <w:webHidden/>
          </w:rPr>
          <w:instrText xml:space="preserve"> PAGEREF _Toc102478156 \h </w:instrText>
        </w:r>
        <w:r w:rsidR="008F17E8" w:rsidRPr="00A8224C">
          <w:rPr>
            <w:rStyle w:val="Hyperlink"/>
            <w:noProof/>
            <w:webHidden/>
          </w:rPr>
        </w:r>
        <w:r w:rsidR="008F17E8" w:rsidRPr="00A8224C">
          <w:rPr>
            <w:rStyle w:val="Hyperlink"/>
            <w:noProof/>
            <w:webHidden/>
          </w:rPr>
          <w:fldChar w:fldCharType="separate"/>
        </w:r>
        <w:r w:rsidR="008F17E8" w:rsidRPr="00A8224C">
          <w:rPr>
            <w:rStyle w:val="Hyperlink"/>
            <w:noProof/>
            <w:webHidden/>
          </w:rPr>
          <w:t>23</w:t>
        </w:r>
        <w:r w:rsidR="008F17E8" w:rsidRPr="00A8224C">
          <w:rPr>
            <w:rStyle w:val="Hyperlink"/>
            <w:noProof/>
            <w:webHidden/>
          </w:rPr>
          <w:fldChar w:fldCharType="end"/>
        </w:r>
      </w:hyperlink>
    </w:p>
    <w:p w14:paraId="1EFB210D" w14:textId="77777777" w:rsidR="008F17E8" w:rsidRDefault="00000000" w:rsidP="008F17E8">
      <w:pPr>
        <w:pStyle w:val="TableofFigures"/>
        <w:rPr>
          <w:rFonts w:asciiTheme="minorHAnsi" w:hAnsiTheme="minorHAnsi" w:cstheme="minorBidi"/>
          <w:noProof/>
          <w:color w:val="auto"/>
          <w:szCs w:val="22"/>
          <w:lang w:val="en-US" w:eastAsia="en-US"/>
        </w:rPr>
      </w:pPr>
      <w:hyperlink r:id="rId22" w:anchor="_Toc102478157" w:history="1">
        <w:r w:rsidR="008F17E8" w:rsidRPr="00A8224C">
          <w:rPr>
            <w:rStyle w:val="Hyperlink"/>
            <w:rFonts w:cstheme="minorBidi"/>
            <w:iCs/>
            <w:sz w:val="18"/>
            <w:lang w:val="fr-FR"/>
          </w:rPr>
          <w:t xml:space="preserve"> </w:t>
        </w:r>
        <w:r w:rsidR="008F17E8" w:rsidRPr="00A8224C">
          <w:rPr>
            <w:rStyle w:val="Hyperlink"/>
            <w:iCs/>
            <w:noProof/>
            <w:lang w:val="fr-FR"/>
          </w:rPr>
          <w:t>Exemple d'installation d'un capteur de pression pour surveiller les niveaux d'eau à Nui, Tuvalu.</w:t>
        </w:r>
        <w:r w:rsidR="008F17E8" w:rsidRPr="00A8224C">
          <w:rPr>
            <w:rStyle w:val="Hyperlink"/>
            <w:noProof/>
            <w:webHidden/>
          </w:rPr>
          <w:tab/>
        </w:r>
        <w:r w:rsidR="008F17E8" w:rsidRPr="00A8224C">
          <w:rPr>
            <w:rStyle w:val="Hyperlink"/>
            <w:noProof/>
            <w:webHidden/>
          </w:rPr>
          <w:fldChar w:fldCharType="begin"/>
        </w:r>
        <w:r w:rsidR="008F17E8" w:rsidRPr="00A8224C">
          <w:rPr>
            <w:rStyle w:val="Hyperlink"/>
            <w:noProof/>
            <w:webHidden/>
          </w:rPr>
          <w:instrText xml:space="preserve"> PAGEREF _Toc102478157 \h </w:instrText>
        </w:r>
        <w:r w:rsidR="008F17E8" w:rsidRPr="00A8224C">
          <w:rPr>
            <w:rStyle w:val="Hyperlink"/>
            <w:noProof/>
            <w:webHidden/>
          </w:rPr>
        </w:r>
        <w:r w:rsidR="008F17E8" w:rsidRPr="00A8224C">
          <w:rPr>
            <w:rStyle w:val="Hyperlink"/>
            <w:noProof/>
            <w:webHidden/>
          </w:rPr>
          <w:fldChar w:fldCharType="separate"/>
        </w:r>
        <w:r w:rsidR="008F17E8" w:rsidRPr="00A8224C">
          <w:rPr>
            <w:rStyle w:val="Hyperlink"/>
            <w:noProof/>
            <w:webHidden/>
          </w:rPr>
          <w:t>24</w:t>
        </w:r>
        <w:r w:rsidR="008F17E8" w:rsidRPr="00A8224C">
          <w:rPr>
            <w:rStyle w:val="Hyperlink"/>
            <w:noProof/>
            <w:webHidden/>
          </w:rPr>
          <w:fldChar w:fldCharType="end"/>
        </w:r>
      </w:hyperlink>
    </w:p>
    <w:p w14:paraId="232FB303" w14:textId="77777777" w:rsidR="008F17E8" w:rsidRDefault="00000000" w:rsidP="008F17E8">
      <w:pPr>
        <w:pStyle w:val="TableofFigures"/>
        <w:rPr>
          <w:rFonts w:asciiTheme="minorHAnsi" w:hAnsiTheme="minorHAnsi" w:cstheme="minorBidi"/>
          <w:noProof/>
          <w:color w:val="auto"/>
          <w:szCs w:val="22"/>
          <w:lang w:val="en-US" w:eastAsia="en-US"/>
        </w:rPr>
      </w:pPr>
      <w:hyperlink w:anchor="_Toc102478158" w:history="1">
        <w:r w:rsidR="008F17E8" w:rsidRPr="00A8224C">
          <w:rPr>
            <w:rStyle w:val="Hyperlink"/>
            <w:noProof/>
          </w:rPr>
          <w:t xml:space="preserve">Figure 11: </w:t>
        </w:r>
        <w:r w:rsidR="008F17E8" w:rsidRPr="00A8224C">
          <w:rPr>
            <w:rStyle w:val="Hyperlink"/>
            <w:iCs/>
            <w:noProof/>
            <w:lang w:val="fr-FR"/>
          </w:rPr>
          <w:t>Origine de la dérive littorale (Conseil municipal de Gold Coast 2016)</w:t>
        </w:r>
        <w:r w:rsidR="008F17E8" w:rsidRPr="00A8224C">
          <w:rPr>
            <w:rStyle w:val="Hyperlink"/>
            <w:noProof/>
            <w:webHidden/>
          </w:rPr>
          <w:tab/>
        </w:r>
        <w:r w:rsidR="008F17E8" w:rsidRPr="00A8224C">
          <w:rPr>
            <w:rStyle w:val="Hyperlink"/>
            <w:noProof/>
            <w:webHidden/>
          </w:rPr>
          <w:fldChar w:fldCharType="begin"/>
        </w:r>
        <w:r w:rsidR="008F17E8" w:rsidRPr="00A8224C">
          <w:rPr>
            <w:rStyle w:val="Hyperlink"/>
            <w:noProof/>
            <w:webHidden/>
          </w:rPr>
          <w:instrText xml:space="preserve"> PAGEREF _Toc102478158 \h </w:instrText>
        </w:r>
        <w:r w:rsidR="008F17E8" w:rsidRPr="00A8224C">
          <w:rPr>
            <w:rStyle w:val="Hyperlink"/>
            <w:noProof/>
            <w:webHidden/>
          </w:rPr>
        </w:r>
        <w:r w:rsidR="008F17E8" w:rsidRPr="00A8224C">
          <w:rPr>
            <w:rStyle w:val="Hyperlink"/>
            <w:noProof/>
            <w:webHidden/>
          </w:rPr>
          <w:fldChar w:fldCharType="separate"/>
        </w:r>
        <w:r w:rsidR="008F17E8" w:rsidRPr="00A8224C">
          <w:rPr>
            <w:rStyle w:val="Hyperlink"/>
            <w:noProof/>
            <w:webHidden/>
          </w:rPr>
          <w:t>28</w:t>
        </w:r>
        <w:r w:rsidR="008F17E8" w:rsidRPr="00A8224C">
          <w:rPr>
            <w:rStyle w:val="Hyperlink"/>
            <w:noProof/>
            <w:webHidden/>
          </w:rPr>
          <w:fldChar w:fldCharType="end"/>
        </w:r>
      </w:hyperlink>
    </w:p>
    <w:p w14:paraId="77F331E9" w14:textId="77777777" w:rsidR="008F17E8" w:rsidRDefault="00000000" w:rsidP="008F17E8">
      <w:pPr>
        <w:pStyle w:val="TableofFigures"/>
        <w:rPr>
          <w:rFonts w:asciiTheme="minorHAnsi" w:hAnsiTheme="minorHAnsi" w:cstheme="minorBidi"/>
          <w:noProof/>
          <w:color w:val="auto"/>
          <w:szCs w:val="22"/>
          <w:lang w:val="en-US" w:eastAsia="en-US"/>
        </w:rPr>
      </w:pPr>
      <w:hyperlink r:id="rId23" w:anchor="_Toc102478159" w:history="1">
        <w:r w:rsidR="008F17E8" w:rsidRPr="00A8224C">
          <w:rPr>
            <w:rStyle w:val="Hyperlink"/>
            <w:noProof/>
          </w:rPr>
          <w:t xml:space="preserve">Figure 12: </w:t>
        </w:r>
        <w:r w:rsidR="008F17E8" w:rsidRPr="00A8224C">
          <w:rPr>
            <w:rStyle w:val="Hyperlink"/>
            <w:iCs/>
            <w:noProof/>
            <w:lang w:val="fr-FR"/>
          </w:rPr>
          <w:t>Exemples de travaux à marée basse et d'endiguement à Nukulaelae, Tuvalu.</w:t>
        </w:r>
        <w:r w:rsidR="008F17E8" w:rsidRPr="00A8224C">
          <w:rPr>
            <w:rStyle w:val="Hyperlink"/>
            <w:noProof/>
            <w:webHidden/>
          </w:rPr>
          <w:tab/>
        </w:r>
        <w:r w:rsidR="008F17E8" w:rsidRPr="00A8224C">
          <w:rPr>
            <w:rStyle w:val="Hyperlink"/>
            <w:noProof/>
            <w:webHidden/>
          </w:rPr>
          <w:fldChar w:fldCharType="begin"/>
        </w:r>
        <w:r w:rsidR="008F17E8" w:rsidRPr="00A8224C">
          <w:rPr>
            <w:rStyle w:val="Hyperlink"/>
            <w:noProof/>
            <w:webHidden/>
          </w:rPr>
          <w:instrText xml:space="preserve"> PAGEREF _Toc102478159 \h </w:instrText>
        </w:r>
        <w:r w:rsidR="008F17E8" w:rsidRPr="00A8224C">
          <w:rPr>
            <w:rStyle w:val="Hyperlink"/>
            <w:noProof/>
            <w:webHidden/>
          </w:rPr>
        </w:r>
        <w:r w:rsidR="008F17E8" w:rsidRPr="00A8224C">
          <w:rPr>
            <w:rStyle w:val="Hyperlink"/>
            <w:noProof/>
            <w:webHidden/>
          </w:rPr>
          <w:fldChar w:fldCharType="separate"/>
        </w:r>
        <w:r w:rsidR="008F17E8" w:rsidRPr="00A8224C">
          <w:rPr>
            <w:rStyle w:val="Hyperlink"/>
            <w:noProof/>
            <w:webHidden/>
          </w:rPr>
          <w:t>31</w:t>
        </w:r>
        <w:r w:rsidR="008F17E8" w:rsidRPr="00A8224C">
          <w:rPr>
            <w:rStyle w:val="Hyperlink"/>
            <w:noProof/>
            <w:webHidden/>
          </w:rPr>
          <w:fldChar w:fldCharType="end"/>
        </w:r>
      </w:hyperlink>
    </w:p>
    <w:p w14:paraId="47CE9DD9" w14:textId="77777777" w:rsidR="008F17E8" w:rsidRDefault="00000000" w:rsidP="008F17E8">
      <w:pPr>
        <w:pStyle w:val="TableofFigures"/>
        <w:rPr>
          <w:rFonts w:asciiTheme="minorHAnsi" w:hAnsiTheme="minorHAnsi" w:cstheme="minorBidi"/>
          <w:noProof/>
          <w:color w:val="auto"/>
          <w:szCs w:val="22"/>
          <w:lang w:val="en-US" w:eastAsia="en-US"/>
        </w:rPr>
      </w:pPr>
      <w:hyperlink w:anchor="_Toc102478160" w:history="1">
        <w:r w:rsidR="008F17E8" w:rsidRPr="00426C4D">
          <w:rPr>
            <w:rStyle w:val="Hyperlink"/>
            <w:noProof/>
          </w:rPr>
          <w:t xml:space="preserve">Figure 13: </w:t>
        </w:r>
        <w:r w:rsidR="008F17E8" w:rsidRPr="00426C4D">
          <w:rPr>
            <w:rStyle w:val="Hyperlink"/>
            <w:iCs/>
            <w:noProof/>
            <w:lang w:val="fr-FR"/>
          </w:rPr>
          <w:t>(a) Maximum de solides totaux en suspension à la surface (simulation d'un mois) sans rideau de limon et (b) épaisseur du dépôt de sédiments (simulation de deux mois) avec un rideau de limon, port de Nukulaelae, Tuvalu</w:t>
        </w:r>
        <w:r w:rsidR="008F17E8" w:rsidRPr="00426C4D">
          <w:rPr>
            <w:rStyle w:val="Hyperlink"/>
            <w:noProof/>
            <w:webHidden/>
          </w:rPr>
          <w:tab/>
        </w:r>
        <w:r w:rsidR="008F17E8" w:rsidRPr="00426C4D">
          <w:rPr>
            <w:rStyle w:val="Hyperlink"/>
            <w:noProof/>
            <w:webHidden/>
          </w:rPr>
          <w:fldChar w:fldCharType="begin"/>
        </w:r>
        <w:r w:rsidR="008F17E8" w:rsidRPr="00426C4D">
          <w:rPr>
            <w:rStyle w:val="Hyperlink"/>
            <w:noProof/>
            <w:webHidden/>
          </w:rPr>
          <w:instrText xml:space="preserve"> PAGEREF _Toc102478160 \h </w:instrText>
        </w:r>
        <w:r w:rsidR="008F17E8" w:rsidRPr="00426C4D">
          <w:rPr>
            <w:rStyle w:val="Hyperlink"/>
            <w:noProof/>
            <w:webHidden/>
          </w:rPr>
        </w:r>
        <w:r w:rsidR="008F17E8" w:rsidRPr="00426C4D">
          <w:rPr>
            <w:rStyle w:val="Hyperlink"/>
            <w:noProof/>
            <w:webHidden/>
          </w:rPr>
          <w:fldChar w:fldCharType="separate"/>
        </w:r>
        <w:r w:rsidR="008F17E8" w:rsidRPr="00426C4D">
          <w:rPr>
            <w:rStyle w:val="Hyperlink"/>
            <w:noProof/>
            <w:webHidden/>
          </w:rPr>
          <w:t>32</w:t>
        </w:r>
        <w:r w:rsidR="008F17E8" w:rsidRPr="00426C4D">
          <w:rPr>
            <w:rStyle w:val="Hyperlink"/>
            <w:noProof/>
            <w:webHidden/>
          </w:rPr>
          <w:fldChar w:fldCharType="end"/>
        </w:r>
      </w:hyperlink>
    </w:p>
    <w:p w14:paraId="5C8A5E61" w14:textId="77777777" w:rsidR="008F17E8" w:rsidRDefault="00000000" w:rsidP="008F17E8">
      <w:pPr>
        <w:pStyle w:val="TableofFigures"/>
        <w:rPr>
          <w:rFonts w:asciiTheme="minorHAnsi" w:hAnsiTheme="minorHAnsi" w:cstheme="minorBidi"/>
          <w:noProof/>
          <w:color w:val="auto"/>
          <w:szCs w:val="22"/>
          <w:lang w:val="en-US" w:eastAsia="en-US"/>
        </w:rPr>
      </w:pPr>
      <w:hyperlink w:anchor="_Toc102478161" w:history="1">
        <w:r w:rsidR="008F17E8" w:rsidRPr="00A8224C">
          <w:rPr>
            <w:rStyle w:val="Hyperlink"/>
            <w:noProof/>
          </w:rPr>
          <w:t xml:space="preserve">Figure 14: </w:t>
        </w:r>
        <w:r w:rsidR="008F17E8" w:rsidRPr="00A8224C">
          <w:rPr>
            <w:rStyle w:val="Hyperlink"/>
            <w:iCs/>
            <w:noProof/>
            <w:lang w:val="fr-FR"/>
          </w:rPr>
          <w:t>Utilisation de couloirs de travail et de zones de confinement à Nukulaelae, Tuvalu</w:t>
        </w:r>
        <w:r w:rsidR="008F17E8" w:rsidRPr="00A8224C">
          <w:rPr>
            <w:rStyle w:val="Hyperlink"/>
            <w:noProof/>
            <w:webHidden/>
          </w:rPr>
          <w:tab/>
        </w:r>
        <w:r w:rsidR="008F17E8" w:rsidRPr="00A8224C">
          <w:rPr>
            <w:rStyle w:val="Hyperlink"/>
            <w:noProof/>
            <w:webHidden/>
          </w:rPr>
          <w:fldChar w:fldCharType="begin"/>
        </w:r>
        <w:r w:rsidR="008F17E8" w:rsidRPr="00A8224C">
          <w:rPr>
            <w:rStyle w:val="Hyperlink"/>
            <w:noProof/>
            <w:webHidden/>
          </w:rPr>
          <w:instrText xml:space="preserve"> PAGEREF _Toc102478161 \h </w:instrText>
        </w:r>
        <w:r w:rsidR="008F17E8" w:rsidRPr="00A8224C">
          <w:rPr>
            <w:rStyle w:val="Hyperlink"/>
            <w:noProof/>
            <w:webHidden/>
          </w:rPr>
        </w:r>
        <w:r w:rsidR="008F17E8" w:rsidRPr="00A8224C">
          <w:rPr>
            <w:rStyle w:val="Hyperlink"/>
            <w:noProof/>
            <w:webHidden/>
          </w:rPr>
          <w:fldChar w:fldCharType="separate"/>
        </w:r>
        <w:r w:rsidR="008F17E8" w:rsidRPr="00A8224C">
          <w:rPr>
            <w:rStyle w:val="Hyperlink"/>
            <w:noProof/>
            <w:webHidden/>
          </w:rPr>
          <w:t>34</w:t>
        </w:r>
        <w:r w:rsidR="008F17E8" w:rsidRPr="00A8224C">
          <w:rPr>
            <w:rStyle w:val="Hyperlink"/>
            <w:noProof/>
            <w:webHidden/>
          </w:rPr>
          <w:fldChar w:fldCharType="end"/>
        </w:r>
      </w:hyperlink>
    </w:p>
    <w:p w14:paraId="21744F57" w14:textId="77777777" w:rsidR="00D6146B" w:rsidRPr="0025549D" w:rsidRDefault="00D6146B" w:rsidP="00C03CFD"/>
    <w:p w14:paraId="0614781A" w14:textId="77777777" w:rsidR="00D6146B" w:rsidRPr="0025549D" w:rsidRDefault="00D6146B" w:rsidP="00272C4B">
      <w:pPr>
        <w:pStyle w:val="BodyText"/>
      </w:pPr>
    </w:p>
    <w:p w14:paraId="5A503976" w14:textId="77777777" w:rsidR="0025549D" w:rsidRDefault="007D29EF" w:rsidP="00272C4B">
      <w:pPr>
        <w:pStyle w:val="BodyText"/>
      </w:pPr>
      <w:r w:rsidRPr="00994B77">
        <w:rPr>
          <w:lang w:val="en-AU"/>
        </w:rPr>
        <w:br w:type="page"/>
      </w:r>
    </w:p>
    <w:p w14:paraId="52B950AA" w14:textId="77777777" w:rsidR="0025549D" w:rsidRPr="00994B77" w:rsidRDefault="007D29EF" w:rsidP="00272C4B">
      <w:pPr>
        <w:pStyle w:val="BodyText"/>
        <w:rPr>
          <w:lang w:val="fr-FR"/>
        </w:rPr>
      </w:pPr>
      <w:r w:rsidRPr="0025549D">
        <w:rPr>
          <w:b/>
          <w:bCs/>
          <w:color w:val="00577E" w:themeColor="accent1"/>
          <w:sz w:val="28"/>
          <w:lang w:val="fr-FR"/>
        </w:rPr>
        <w:lastRenderedPageBreak/>
        <w:t>Glossaire</w:t>
      </w:r>
      <w:r>
        <w:rPr>
          <w:lang w:val="fr-FR"/>
        </w:rPr>
        <w:tab/>
      </w:r>
    </w:p>
    <w:p w14:paraId="2A5859B5" w14:textId="77777777" w:rsidR="00D6146B" w:rsidRPr="00994B77" w:rsidRDefault="00D6146B" w:rsidP="008F0458">
      <w:pPr>
        <w:rPr>
          <w:lang w:val="fr-FR"/>
        </w:rPr>
      </w:pPr>
    </w:p>
    <w:p w14:paraId="1A764754" w14:textId="77777777" w:rsidR="0025549D" w:rsidRPr="00994B77" w:rsidRDefault="0025549D" w:rsidP="007B2111">
      <w:pPr>
        <w:rPr>
          <w:lang w:val="fr-FR"/>
        </w:rPr>
        <w:sectPr w:rsidR="0025549D" w:rsidRPr="00994B77" w:rsidSect="00194A33">
          <w:footerReference w:type="default" r:id="rId24"/>
          <w:pgSz w:w="11907" w:h="16839" w:code="9"/>
          <w:pgMar w:top="1701" w:right="1247" w:bottom="1247" w:left="1247" w:header="454" w:footer="403" w:gutter="0"/>
          <w:pgNumType w:fmt="lowerRoman"/>
          <w:cols w:space="708"/>
          <w:docGrid w:linePitch="360"/>
        </w:sectPr>
      </w:pPr>
    </w:p>
    <w:p w14:paraId="18755C8F" w14:textId="64DAB767" w:rsidR="00743C36" w:rsidRDefault="00743C36" w:rsidP="007B2111">
      <w:pPr>
        <w:rPr>
          <w:lang w:val="fr-FR"/>
        </w:rPr>
      </w:pPr>
      <w:r w:rsidRPr="0025549D">
        <w:rPr>
          <w:b/>
          <w:bCs/>
          <w:lang w:val="fr-FR"/>
        </w:rPr>
        <w:t>Actifs environnementaux, sociaux et culturels</w:t>
      </w:r>
      <w:r>
        <w:rPr>
          <w:b/>
          <w:bCs/>
          <w:lang w:val="fr-FR"/>
        </w:rPr>
        <w:t> </w:t>
      </w:r>
      <w:r w:rsidRPr="0025549D">
        <w:rPr>
          <w:b/>
          <w:bCs/>
          <w:lang w:val="fr-FR"/>
        </w:rPr>
        <w:t>:</w:t>
      </w:r>
      <w:r w:rsidRPr="0025549D">
        <w:rPr>
          <w:lang w:val="fr-FR"/>
        </w:rPr>
        <w:t xml:space="preserve"> actifs matériels et immatériels appréciés par les résidents et les visiteurs dans le Pacifique. Les 'actifs environnementaux' comprennent par exemple des zones qui revêtent une importance écologique ou environnementale particulière, des parcs nationaux, réserves communautaires, aires protégées, forets, mangroves, herbiers marins, récifs coralliens, plages, falaises, geysers marins, cours d’eau, chutes d’eau, zones humides, sources, trous d’eau, ainsi que des plantes et des animaux (surtout des espèces autochtones, endémiques ou menacées). Les 'actifs sociaux' comprennent par exemple des terrains et autres ressources que les propriétaires coutumiers ont accepté de partager avec des groupes et réseaux de la population locale, des touristes, des entreprises locales, ainsi que le savoir local, les infrastructures, les équipements et les moyens de transport de la communauté. Les 'actifs culturels' comprennent par exemple des sites et espaces du patrimoine culturel, des structures physiques, des lieux historiques, des savoirs culturels et des pratiques, des musées et des collections, des œuvres d'art et des spectacles.</w:t>
      </w:r>
    </w:p>
    <w:p w14:paraId="32747B36" w14:textId="77777777" w:rsidR="00743C36" w:rsidRDefault="00743C36" w:rsidP="007B2111">
      <w:pPr>
        <w:rPr>
          <w:b/>
          <w:bCs/>
          <w:lang w:val="fr-FR"/>
        </w:rPr>
      </w:pPr>
    </w:p>
    <w:p w14:paraId="344E8F48" w14:textId="4B3702DB" w:rsidR="00743C36" w:rsidRDefault="007D29EF" w:rsidP="007B2111">
      <w:pPr>
        <w:rPr>
          <w:bCs/>
          <w:lang w:val="fr-FR"/>
        </w:rPr>
      </w:pPr>
      <w:r w:rsidRPr="0025549D">
        <w:rPr>
          <w:b/>
          <w:bCs/>
          <w:lang w:val="fr-FR"/>
        </w:rPr>
        <w:t>Aire d'influence</w:t>
      </w:r>
      <w:r w:rsidR="00197506">
        <w:rPr>
          <w:b/>
          <w:bCs/>
          <w:lang w:val="fr-FR"/>
        </w:rPr>
        <w:t> </w:t>
      </w:r>
      <w:r w:rsidRPr="0025549D">
        <w:rPr>
          <w:bCs/>
          <w:lang w:val="fr-FR"/>
        </w:rPr>
        <w:t>: l'aire concernée par un projet de développement et qui se trouve au-delà de l'empreinte du projet. Elle peut se trouver en amont ou en aval du site d'un projet et comprendre un bassin versant dans son ensemble, une zone côtière ou de l'océan, un bassin atmosphérique ou des zones tampon</w:t>
      </w:r>
      <w:r w:rsidR="00D5181F">
        <w:rPr>
          <w:bCs/>
          <w:lang w:val="fr-FR"/>
        </w:rPr>
        <w:t>s</w:t>
      </w:r>
      <w:r w:rsidR="00B651A3">
        <w:rPr>
          <w:bCs/>
          <w:lang w:val="fr-FR"/>
        </w:rPr>
        <w:t> </w:t>
      </w:r>
      <w:r w:rsidRPr="0025549D">
        <w:rPr>
          <w:bCs/>
          <w:lang w:val="fr-FR"/>
        </w:rPr>
        <w:t>; une zone de réinstallation hors site</w:t>
      </w:r>
      <w:r w:rsidR="00B651A3">
        <w:rPr>
          <w:bCs/>
          <w:lang w:val="fr-FR"/>
        </w:rPr>
        <w:t> </w:t>
      </w:r>
      <w:r w:rsidRPr="0025549D">
        <w:rPr>
          <w:bCs/>
          <w:lang w:val="fr-FR"/>
        </w:rPr>
        <w:t xml:space="preserve">; et des zones </w:t>
      </w:r>
      <w:r w:rsidR="00D5181F">
        <w:rPr>
          <w:bCs/>
          <w:lang w:val="fr-FR"/>
        </w:rPr>
        <w:t xml:space="preserve">culturelles </w:t>
      </w:r>
      <w:r w:rsidRPr="0025549D">
        <w:rPr>
          <w:bCs/>
          <w:lang w:val="fr-FR"/>
        </w:rPr>
        <w:t>emblématiques ou servant aux activités de subsistance. L'aire d'influence est déterminée par les besoins en ressources d'un projet ainsi que par la nature et l'ampleur de ses impacts. Elle peut changer selon les différentes étapes de développement d'un projet.</w:t>
      </w:r>
    </w:p>
    <w:p w14:paraId="51862DC3" w14:textId="77777777" w:rsidR="00743C36" w:rsidRDefault="00743C36" w:rsidP="007B2111">
      <w:pPr>
        <w:rPr>
          <w:bCs/>
          <w:lang w:val="fr-FR"/>
        </w:rPr>
      </w:pPr>
    </w:p>
    <w:p w14:paraId="4FECA64E" w14:textId="77777777" w:rsidR="00743C36" w:rsidRPr="00994B77" w:rsidRDefault="00743C36" w:rsidP="00743C36">
      <w:pPr>
        <w:rPr>
          <w:lang w:val="fr-FR"/>
        </w:rPr>
      </w:pPr>
      <w:r w:rsidRPr="0025549D">
        <w:rPr>
          <w:b/>
          <w:bCs/>
          <w:lang w:val="fr-FR"/>
        </w:rPr>
        <w:t>Aménagements côtiers</w:t>
      </w:r>
      <w:r>
        <w:rPr>
          <w:b/>
          <w:bCs/>
          <w:lang w:val="fr-FR"/>
        </w:rPr>
        <w:t> </w:t>
      </w:r>
      <w:r w:rsidRPr="0025549D">
        <w:rPr>
          <w:b/>
          <w:bCs/>
          <w:lang w:val="fr-FR"/>
        </w:rPr>
        <w:t>:</w:t>
      </w:r>
      <w:r w:rsidRPr="0025549D">
        <w:rPr>
          <w:lang w:val="fr-FR"/>
        </w:rPr>
        <w:t xml:space="preserve"> tout aménagement physique réalisé dans l'environnement côtier ou la zone côtière (voir ci-dessous). Des îles entières peuvent se trouver en zone côtière, en particulier s'il s'agit d'atolls ou de petites îles à faible altitude. </w:t>
      </w:r>
    </w:p>
    <w:p w14:paraId="469B1B6F" w14:textId="7E08D7DF" w:rsidR="0025549D" w:rsidRPr="00994B77" w:rsidRDefault="007D29EF" w:rsidP="007B2111">
      <w:pPr>
        <w:rPr>
          <w:strike/>
          <w:lang w:val="fr-FR"/>
        </w:rPr>
      </w:pPr>
      <w:r w:rsidRPr="0025549D">
        <w:rPr>
          <w:bCs/>
          <w:lang w:val="fr-FR"/>
        </w:rPr>
        <w:t xml:space="preserve"> </w:t>
      </w:r>
    </w:p>
    <w:p w14:paraId="47785AD3" w14:textId="77777777" w:rsidR="0025549D" w:rsidRPr="00994B77" w:rsidRDefault="0025549D" w:rsidP="007B2111">
      <w:pPr>
        <w:rPr>
          <w:lang w:val="fr-FR"/>
        </w:rPr>
      </w:pPr>
    </w:p>
    <w:p w14:paraId="2D623EB9" w14:textId="77777777" w:rsidR="00667E6F" w:rsidRDefault="00667E6F" w:rsidP="00667E6F">
      <w:pPr>
        <w:rPr>
          <w:lang w:val="fr-FR"/>
        </w:rPr>
      </w:pPr>
      <w:r w:rsidRPr="0025549D">
        <w:rPr>
          <w:b/>
          <w:bCs/>
          <w:lang w:val="fr-FR"/>
        </w:rPr>
        <w:t>Atténuation</w:t>
      </w:r>
      <w:r>
        <w:rPr>
          <w:b/>
          <w:bCs/>
          <w:lang w:val="fr-FR"/>
        </w:rPr>
        <w:t> </w:t>
      </w:r>
      <w:r w:rsidRPr="0025549D">
        <w:rPr>
          <w:b/>
          <w:bCs/>
          <w:lang w:val="fr-FR"/>
        </w:rPr>
        <w:t>:</w:t>
      </w:r>
      <w:r w:rsidRPr="0025549D">
        <w:rPr>
          <w:lang w:val="fr-FR"/>
        </w:rPr>
        <w:t xml:space="preserve"> mesures ou actions entreprises par l’auteur d’une proposition pour pallier les impacts recensés grâce au processus d’ÉIE. Les mesures d'atténuation devraient suivre la hiérarchie d'atténuation des impacts et être précisées dans un PSGE. </w:t>
      </w:r>
    </w:p>
    <w:p w14:paraId="25557696" w14:textId="77777777" w:rsidR="00667E6F" w:rsidRPr="00994B77" w:rsidRDefault="00667E6F" w:rsidP="00667E6F">
      <w:pPr>
        <w:rPr>
          <w:lang w:val="fr-FR"/>
        </w:rPr>
      </w:pPr>
    </w:p>
    <w:p w14:paraId="14BADCF8" w14:textId="77777777" w:rsidR="00667E6F" w:rsidRPr="00994B77" w:rsidRDefault="00667E6F" w:rsidP="00667E6F">
      <w:pPr>
        <w:rPr>
          <w:lang w:val="fr-FR"/>
        </w:rPr>
      </w:pPr>
      <w:r w:rsidRPr="0025549D">
        <w:rPr>
          <w:b/>
          <w:bCs/>
          <w:lang w:val="fr-FR"/>
        </w:rPr>
        <w:t>Auteur d’une proposition</w:t>
      </w:r>
      <w:r>
        <w:rPr>
          <w:b/>
          <w:bCs/>
          <w:lang w:val="fr-FR"/>
        </w:rPr>
        <w:t> </w:t>
      </w:r>
      <w:r w:rsidRPr="0025549D">
        <w:rPr>
          <w:b/>
          <w:bCs/>
          <w:lang w:val="fr-FR"/>
        </w:rPr>
        <w:t>:</w:t>
      </w:r>
      <w:r w:rsidRPr="0025549D">
        <w:rPr>
          <w:lang w:val="fr-FR"/>
        </w:rPr>
        <w:t xml:space="preserve"> une personne physique, une entreprise, ou un ministère/département/organisme gouvernemental qui prévoit d’entreprendre un projet d’aménagement. </w:t>
      </w:r>
    </w:p>
    <w:p w14:paraId="1283DB68" w14:textId="77777777" w:rsidR="00667E6F" w:rsidRDefault="00667E6F" w:rsidP="007B2111">
      <w:pPr>
        <w:rPr>
          <w:b/>
          <w:bCs/>
          <w:lang w:val="fr-FR"/>
        </w:rPr>
      </w:pPr>
    </w:p>
    <w:p w14:paraId="532AFDF3" w14:textId="6F8B9282" w:rsidR="0025549D" w:rsidRDefault="007D29EF" w:rsidP="007B2111">
      <w:pPr>
        <w:rPr>
          <w:lang w:val="fr-FR"/>
        </w:rPr>
      </w:pPr>
      <w:r w:rsidRPr="00760612">
        <w:rPr>
          <w:b/>
          <w:bCs/>
          <w:lang w:val="fr-FR"/>
        </w:rPr>
        <w:t>Biot</w:t>
      </w:r>
      <w:r w:rsidR="008B12A0">
        <w:rPr>
          <w:b/>
          <w:bCs/>
          <w:lang w:val="fr-FR"/>
        </w:rPr>
        <w:t>e</w:t>
      </w:r>
      <w:r w:rsidR="00197506">
        <w:rPr>
          <w:b/>
          <w:bCs/>
          <w:lang w:val="fr-FR"/>
        </w:rPr>
        <w:t> </w:t>
      </w:r>
      <w:r w:rsidRPr="00760612">
        <w:rPr>
          <w:b/>
          <w:bCs/>
          <w:lang w:val="fr-FR"/>
        </w:rPr>
        <w:t xml:space="preserve">: </w:t>
      </w:r>
      <w:r w:rsidRPr="00760612">
        <w:rPr>
          <w:lang w:val="fr-FR"/>
        </w:rPr>
        <w:t xml:space="preserve">la vie </w:t>
      </w:r>
      <w:hyperlink r:id="rId25" w:history="1">
        <w:r w:rsidRPr="00760612">
          <w:rPr>
            <w:lang w:val="fr-FR"/>
          </w:rPr>
          <w:t>végétale</w:t>
        </w:r>
      </w:hyperlink>
      <w:r w:rsidRPr="00760612">
        <w:rPr>
          <w:lang w:val="fr-FR"/>
        </w:rPr>
        <w:t xml:space="preserve"> et </w:t>
      </w:r>
      <w:hyperlink r:id="rId26" w:history="1">
        <w:r w:rsidRPr="00760612">
          <w:rPr>
            <w:lang w:val="fr-FR"/>
          </w:rPr>
          <w:t>animale</w:t>
        </w:r>
      </w:hyperlink>
      <w:r w:rsidRPr="00760612">
        <w:rPr>
          <w:lang w:val="fr-FR"/>
        </w:rPr>
        <w:t xml:space="preserve"> </w:t>
      </w:r>
      <w:hyperlink r:id="rId27" w:history="1"/>
      <w:r w:rsidRPr="00760612">
        <w:rPr>
          <w:lang w:val="fr-FR"/>
        </w:rPr>
        <w:t xml:space="preserve">présente dans des régions </w:t>
      </w:r>
      <w:hyperlink r:id="rId28" w:history="1">
        <w:r w:rsidRPr="00760612">
          <w:rPr>
            <w:lang w:val="fr-FR"/>
          </w:rPr>
          <w:t>spécifiques</w:t>
        </w:r>
      </w:hyperlink>
      <w:r w:rsidRPr="00760612">
        <w:rPr>
          <w:lang w:val="fr-FR"/>
        </w:rPr>
        <w:t xml:space="preserve"> à des périodes </w:t>
      </w:r>
      <w:hyperlink r:id="rId29" w:history="1">
        <w:r w:rsidRPr="00760612">
          <w:rPr>
            <w:lang w:val="fr-FR"/>
          </w:rPr>
          <w:t>spécifiques</w:t>
        </w:r>
      </w:hyperlink>
      <w:r w:rsidRPr="00760612">
        <w:rPr>
          <w:lang w:val="fr-FR"/>
        </w:rPr>
        <w:t>.</w:t>
      </w:r>
    </w:p>
    <w:p w14:paraId="295422D1" w14:textId="77777777" w:rsidR="00DE6F8C" w:rsidRDefault="00DE6F8C" w:rsidP="007B2111">
      <w:pPr>
        <w:rPr>
          <w:lang w:val="fr-FR"/>
        </w:rPr>
      </w:pPr>
    </w:p>
    <w:p w14:paraId="00219F10" w14:textId="62330C36" w:rsidR="00DE6F8C" w:rsidRPr="00994B77" w:rsidRDefault="00DE6F8C" w:rsidP="007B2111">
      <w:pPr>
        <w:rPr>
          <w:lang w:val="fr-FR"/>
        </w:rPr>
      </w:pPr>
      <w:r w:rsidRPr="00C53D49">
        <w:rPr>
          <w:b/>
          <w:bCs/>
          <w:lang w:val="fr-FR"/>
        </w:rPr>
        <w:t>Catastrophe</w:t>
      </w:r>
      <w:r>
        <w:rPr>
          <w:b/>
          <w:bCs/>
          <w:lang w:val="fr-FR"/>
        </w:rPr>
        <w:t> </w:t>
      </w:r>
      <w:r w:rsidRPr="00C53D49">
        <w:rPr>
          <w:lang w:val="fr-FR"/>
        </w:rPr>
        <w:t xml:space="preserve">: perturbation grave et indésirable du fonctionnement normal d'une communauté, d'une société ou d'un écosystème qui résulte de la conjonction de phénomènes dangereux en présence de contextes sociaux et/ou écologiques fragiles. Elle peut provoquer des pertes humaines, matérielles, économiques et/ou environnementales à grande échelle. </w:t>
      </w:r>
    </w:p>
    <w:p w14:paraId="335D25D9" w14:textId="77777777" w:rsidR="00ED6C8A" w:rsidRPr="00994B77" w:rsidRDefault="00ED6C8A" w:rsidP="007B2111">
      <w:pPr>
        <w:rPr>
          <w:b/>
          <w:bCs/>
          <w:lang w:val="fr-FR"/>
        </w:rPr>
      </w:pPr>
    </w:p>
    <w:p w14:paraId="1781D61E" w14:textId="58806A01" w:rsidR="0025549D" w:rsidRPr="00994B77" w:rsidRDefault="007D29EF" w:rsidP="007B2111">
      <w:pPr>
        <w:rPr>
          <w:lang w:val="fr-FR"/>
        </w:rPr>
      </w:pPr>
      <w:r w:rsidRPr="0025549D">
        <w:rPr>
          <w:b/>
          <w:bCs/>
          <w:lang w:val="fr-FR"/>
        </w:rPr>
        <w:t>Changement climatique</w:t>
      </w:r>
      <w:r w:rsidR="00197506">
        <w:rPr>
          <w:b/>
          <w:bCs/>
          <w:lang w:val="fr-FR"/>
        </w:rPr>
        <w:t> </w:t>
      </w:r>
      <w:r w:rsidRPr="0025549D">
        <w:rPr>
          <w:b/>
          <w:bCs/>
          <w:lang w:val="fr-FR"/>
        </w:rPr>
        <w:t xml:space="preserve">: </w:t>
      </w:r>
      <w:r w:rsidRPr="0025549D">
        <w:rPr>
          <w:lang w:val="fr-FR"/>
        </w:rPr>
        <w:t>les changements à long terme des conditions climatiques, c’est-à-dire les changements des moyennes et/ou la variabilité d’une propriété du climat, p.</w:t>
      </w:r>
      <w:r w:rsidR="00D5181F">
        <w:rPr>
          <w:lang w:val="fr-FR"/>
        </w:rPr>
        <w:t xml:space="preserve"> </w:t>
      </w:r>
      <w:r w:rsidRPr="0025549D">
        <w:rPr>
          <w:lang w:val="fr-FR"/>
        </w:rPr>
        <w:t xml:space="preserve">ex. des précipitations, des températures ou de la force du vent. Ces changements persistent pendant une période prolongée, généralement une décennie ou plus. Le changement climatique peut influencer et modifier l'étendue, le champ, la fréquence et l'intensité des risques de catastrophes naturelles. </w:t>
      </w:r>
    </w:p>
    <w:p w14:paraId="2660B160" w14:textId="77777777" w:rsidR="00DE6F8C" w:rsidRPr="00994B77" w:rsidRDefault="00DE6F8C" w:rsidP="007B2111">
      <w:pPr>
        <w:rPr>
          <w:lang w:val="fr-FR"/>
        </w:rPr>
      </w:pPr>
    </w:p>
    <w:p w14:paraId="02653F49" w14:textId="77777777" w:rsidR="00667E6F" w:rsidRPr="00994B77" w:rsidRDefault="00667E6F" w:rsidP="00667E6F">
      <w:pPr>
        <w:pStyle w:val="CommentText"/>
        <w:rPr>
          <w:lang w:val="fr-FR"/>
        </w:rPr>
      </w:pPr>
      <w:r w:rsidRPr="00045465">
        <w:rPr>
          <w:b/>
          <w:bCs/>
          <w:lang w:val="fr-FR"/>
        </w:rPr>
        <w:t>Convention sur la diversité biologique (ou Convention sur la Biodiversité)</w:t>
      </w:r>
      <w:r>
        <w:rPr>
          <w:b/>
          <w:bCs/>
          <w:lang w:val="fr-FR"/>
        </w:rPr>
        <w:t> </w:t>
      </w:r>
      <w:r w:rsidRPr="00045465">
        <w:rPr>
          <w:b/>
          <w:bCs/>
          <w:lang w:val="fr-FR"/>
        </w:rPr>
        <w:t xml:space="preserve">: </w:t>
      </w:r>
      <w:r w:rsidRPr="00045465">
        <w:rPr>
          <w:lang w:val="fr-FR"/>
        </w:rPr>
        <w:t xml:space="preserve">traité multilatéral pour la conservation de la diversité biologique et l'utilisation durable des éléments qui la composent. Les signataires de la Convention, qui comprennent les États et Territoires insulaires océaniens ainsi que l'Australie, la France, la Nouvelle-Zélande, le Royaume-Uni et les États-Unis d'Amérique, sont tenus de mettre en œuvre des procédures en matière d'études d'impact environnemental. </w:t>
      </w:r>
    </w:p>
    <w:p w14:paraId="20408FD6" w14:textId="77777777" w:rsidR="00667E6F" w:rsidRPr="00994B77" w:rsidDel="00743C36" w:rsidRDefault="00667E6F" w:rsidP="007B2111">
      <w:pPr>
        <w:rPr>
          <w:lang w:val="fr-FR"/>
        </w:rPr>
      </w:pPr>
    </w:p>
    <w:p w14:paraId="5932BABA" w14:textId="77777777" w:rsidR="00667E6F" w:rsidRPr="00994B77" w:rsidRDefault="00667E6F" w:rsidP="00667E6F">
      <w:pPr>
        <w:rPr>
          <w:lang w:val="fr-FR"/>
        </w:rPr>
      </w:pPr>
      <w:r w:rsidRPr="0025549D">
        <w:rPr>
          <w:b/>
          <w:bCs/>
          <w:lang w:val="fr-FR"/>
        </w:rPr>
        <w:t>Convention de Nouméa</w:t>
      </w:r>
      <w:r>
        <w:rPr>
          <w:b/>
          <w:bCs/>
          <w:lang w:val="fr-FR"/>
        </w:rPr>
        <w:t> </w:t>
      </w:r>
      <w:r w:rsidRPr="0025549D">
        <w:rPr>
          <w:b/>
          <w:bCs/>
          <w:lang w:val="fr-FR"/>
        </w:rPr>
        <w:t>:</w:t>
      </w:r>
      <w:r w:rsidRPr="0025549D">
        <w:rPr>
          <w:lang w:val="fr-FR"/>
        </w:rPr>
        <w:t xml:space="preserve"> la Convention pour la protection des ressources naturelles et de </w:t>
      </w:r>
      <w:r w:rsidRPr="0025549D">
        <w:rPr>
          <w:lang w:val="fr-FR"/>
        </w:rPr>
        <w:lastRenderedPageBreak/>
        <w:t xml:space="preserve">l’environnement de la région du Pacifique Sud et protocoles y relatifs oblige toutes les Parties à prendre toutes les mesures appropriées pour prévenir, réduire et combattre la pollution quelle qu’en soit l’origine, et assurer une gestion rationnelle de l’environnement ainsi que la mise en valeur des ressources naturelles, en mettant en œuvre les moyens les mieux adaptés dont elles disposent en fonction de leurs capacités. </w:t>
      </w:r>
    </w:p>
    <w:p w14:paraId="0A3260D8" w14:textId="77777777" w:rsidR="00667E6F" w:rsidRPr="00994B77" w:rsidRDefault="00667E6F" w:rsidP="00667E6F">
      <w:pPr>
        <w:rPr>
          <w:lang w:val="fr-FR"/>
        </w:rPr>
      </w:pPr>
      <w:r w:rsidRPr="0025549D">
        <w:rPr>
          <w:b/>
          <w:bCs/>
          <w:lang w:val="fr-FR"/>
        </w:rPr>
        <w:t>Empreinte du projet</w:t>
      </w:r>
      <w:r>
        <w:rPr>
          <w:b/>
          <w:bCs/>
          <w:lang w:val="fr-FR"/>
        </w:rPr>
        <w:t> :</w:t>
      </w:r>
      <w:r w:rsidRPr="0025549D">
        <w:rPr>
          <w:lang w:val="fr-FR"/>
        </w:rPr>
        <w:t xml:space="preserve"> espace au sol et/ou en mer occupé par les bâtiments, les équipements, l'infrastructure ou les activités du projet. </w:t>
      </w:r>
    </w:p>
    <w:p w14:paraId="0C5B9B7A" w14:textId="77777777" w:rsidR="0025549D" w:rsidRDefault="0025549D" w:rsidP="007B2111">
      <w:pPr>
        <w:rPr>
          <w:lang w:val="fr-FR"/>
        </w:rPr>
      </w:pPr>
    </w:p>
    <w:p w14:paraId="5631FAEE" w14:textId="77777777" w:rsidR="009A5D3D" w:rsidRDefault="009A5D3D" w:rsidP="009A5D3D">
      <w:pPr>
        <w:rPr>
          <w:lang w:val="fr-FR"/>
        </w:rPr>
      </w:pPr>
      <w:r w:rsidRPr="0025549D">
        <w:rPr>
          <w:b/>
          <w:bCs/>
          <w:lang w:val="fr-FR"/>
        </w:rPr>
        <w:t>Danger environnemental</w:t>
      </w:r>
      <w:r>
        <w:rPr>
          <w:b/>
          <w:bCs/>
          <w:lang w:val="fr-FR"/>
        </w:rPr>
        <w:t> :</w:t>
      </w:r>
      <w:r w:rsidRPr="0025549D">
        <w:rPr>
          <w:lang w:val="fr-FR"/>
        </w:rPr>
        <w:t xml:space="preserve"> phénomène ou action susceptible d’avoir des impacts significatifs sur une communauté, une société ou un écosystème. Les dangers environnementaux peuvent être d’origine naturelle (p.</w:t>
      </w:r>
      <w:r>
        <w:rPr>
          <w:lang w:val="fr-FR"/>
        </w:rPr>
        <w:t xml:space="preserve"> </w:t>
      </w:r>
      <w:r w:rsidRPr="0025549D">
        <w:rPr>
          <w:lang w:val="fr-FR"/>
        </w:rPr>
        <w:t>ex. cyclone, inondation, tremblement de terre, tsunami, éruption volcanique, sécheresse, glissement de terrain), anthropique (p.</w:t>
      </w:r>
      <w:r>
        <w:rPr>
          <w:lang w:val="fr-FR"/>
        </w:rPr>
        <w:t xml:space="preserve"> </w:t>
      </w:r>
      <w:r w:rsidRPr="0025549D">
        <w:rPr>
          <w:lang w:val="fr-FR"/>
        </w:rPr>
        <w:t>ex. marée noire) ou technologique (p.</w:t>
      </w:r>
      <w:r>
        <w:rPr>
          <w:lang w:val="fr-FR"/>
        </w:rPr>
        <w:t xml:space="preserve"> </w:t>
      </w:r>
      <w:r w:rsidRPr="0025549D">
        <w:rPr>
          <w:lang w:val="fr-FR"/>
        </w:rPr>
        <w:t xml:space="preserve">ex. défaillance d’une infrastructure). Ils ne constituent pas en eux-mêmes des impacts (ou catastrophes), mais ils ont le potentiel de les provoquer. </w:t>
      </w:r>
    </w:p>
    <w:p w14:paraId="56746609" w14:textId="77777777" w:rsidR="009A5D3D" w:rsidRDefault="009A5D3D" w:rsidP="009A5D3D">
      <w:pPr>
        <w:rPr>
          <w:lang w:val="fr-FR"/>
        </w:rPr>
      </w:pPr>
    </w:p>
    <w:p w14:paraId="1F0064BF" w14:textId="4A7B3E7C" w:rsidR="009A5D3D" w:rsidRDefault="009A5D3D" w:rsidP="009A5D3D">
      <w:pPr>
        <w:rPr>
          <w:lang w:val="fr-FR"/>
        </w:rPr>
      </w:pPr>
      <w:r w:rsidRPr="00A71D2F">
        <w:rPr>
          <w:b/>
          <w:bCs/>
          <w:lang w:val="fr-FR"/>
        </w:rPr>
        <w:t>Développement durable</w:t>
      </w:r>
      <w:r>
        <w:rPr>
          <w:b/>
          <w:bCs/>
          <w:lang w:val="fr-FR"/>
        </w:rPr>
        <w:t> :</w:t>
      </w:r>
      <w:r w:rsidRPr="00A71D2F">
        <w:rPr>
          <w:lang w:val="fr-FR"/>
        </w:rPr>
        <w:t xml:space="preserve"> développement qui répond aux besoins du présent sans compromettre la capacité des générations futures à répondre à leurs propres besoins. Il repose sur trois piliers interdépendants et se renforçant mutuellement</w:t>
      </w:r>
      <w:r>
        <w:rPr>
          <w:lang w:val="fr-FR"/>
        </w:rPr>
        <w:t> </w:t>
      </w:r>
      <w:r w:rsidRPr="00A71D2F">
        <w:rPr>
          <w:lang w:val="fr-FR"/>
        </w:rPr>
        <w:t>: le développement économique, le développement social et la protection de l'environnement.</w:t>
      </w:r>
    </w:p>
    <w:p w14:paraId="504596AF" w14:textId="77777777" w:rsidR="00DE6F8C" w:rsidRDefault="00DE6F8C" w:rsidP="00DE6F8C">
      <w:pPr>
        <w:rPr>
          <w:lang w:val="fr-FR"/>
        </w:rPr>
      </w:pPr>
      <w:r w:rsidRPr="0025549D">
        <w:rPr>
          <w:b/>
          <w:bCs/>
          <w:lang w:val="fr-FR"/>
        </w:rPr>
        <w:t>Données de référence</w:t>
      </w:r>
      <w:r>
        <w:rPr>
          <w:b/>
          <w:bCs/>
          <w:lang w:val="fr-FR"/>
        </w:rPr>
        <w:t> </w:t>
      </w:r>
      <w:r w:rsidRPr="0025549D">
        <w:rPr>
          <w:b/>
          <w:bCs/>
          <w:lang w:val="fr-FR"/>
        </w:rPr>
        <w:t>:</w:t>
      </w:r>
      <w:r w:rsidRPr="0025549D">
        <w:rPr>
          <w:lang w:val="fr-FR"/>
        </w:rPr>
        <w:t xml:space="preserve"> une description des conditions environnementales, économiques, sociales et culturelles actuelles ou antérieures au développement de la zone d'influence définie d'un projet pour les facteurs spécifiques à cette évaluation. Pour évaluer le scénario "zéro" (projet non réalisé), l'étude d'impact doit examiner comment les données de référence avant-projet évolueraient si le projet n'était pas réalisé.</w:t>
      </w:r>
    </w:p>
    <w:p w14:paraId="6E5EC17F" w14:textId="77777777" w:rsidR="009851E9" w:rsidRDefault="009851E9" w:rsidP="00DE6F8C">
      <w:pPr>
        <w:rPr>
          <w:lang w:val="fr-FR"/>
        </w:rPr>
      </w:pPr>
    </w:p>
    <w:p w14:paraId="6A7F599C" w14:textId="77777777" w:rsidR="009851E9" w:rsidRPr="00994B77" w:rsidRDefault="009851E9" w:rsidP="009851E9">
      <w:pPr>
        <w:rPr>
          <w:lang w:val="fr-FR"/>
        </w:rPr>
      </w:pPr>
      <w:r>
        <w:rPr>
          <w:b/>
          <w:bCs/>
          <w:lang w:val="fr-FR"/>
        </w:rPr>
        <w:t>Effets résiduels :</w:t>
      </w:r>
      <w:r>
        <w:rPr>
          <w:lang w:val="fr-FR"/>
        </w:rPr>
        <w:t xml:space="preserve"> les effets (ou impacts) qui devraient subsister une fois les mesures d'atténuation mises en œuvre.</w:t>
      </w:r>
    </w:p>
    <w:p w14:paraId="554D8298" w14:textId="77777777" w:rsidR="009851E9" w:rsidRPr="00994B77" w:rsidRDefault="009851E9" w:rsidP="00DE6F8C">
      <w:pPr>
        <w:rPr>
          <w:lang w:val="fr-FR"/>
        </w:rPr>
      </w:pPr>
    </w:p>
    <w:p w14:paraId="7646FE88" w14:textId="77777777" w:rsidR="009851E9" w:rsidRPr="00EB6388" w:rsidRDefault="009851E9" w:rsidP="009851E9">
      <w:pPr>
        <w:rPr>
          <w:rFonts w:cs="Arial"/>
          <w:lang w:val="fr-FR"/>
        </w:rPr>
      </w:pPr>
      <w:r w:rsidRPr="00AE6364">
        <w:rPr>
          <w:b/>
          <w:bCs/>
          <w:lang w:val="fr-FR"/>
        </w:rPr>
        <w:t>Épi</w:t>
      </w:r>
      <w:r>
        <w:rPr>
          <w:b/>
          <w:bCs/>
          <w:lang w:val="fr-FR"/>
        </w:rPr>
        <w:t> </w:t>
      </w:r>
      <w:r w:rsidRPr="00AE6364">
        <w:rPr>
          <w:b/>
          <w:bCs/>
          <w:lang w:val="fr-FR"/>
        </w:rPr>
        <w:t>:</w:t>
      </w:r>
      <w:r w:rsidRPr="00AE6364">
        <w:rPr>
          <w:bCs/>
          <w:lang w:val="fr-FR"/>
        </w:rPr>
        <w:t xml:space="preserve"> </w:t>
      </w:r>
      <w:r w:rsidRPr="00EB6388">
        <w:rPr>
          <w:rFonts w:cs="Arial"/>
          <w:lang w:val="fr-FR"/>
        </w:rPr>
        <w:t>ouvrage solide de protection du littoral construit perpendiculairement à la côte (ou au fleuve), sur la plage pour réduire le courant de dérive littorale et retenir les sédiments.</w:t>
      </w:r>
    </w:p>
    <w:p w14:paraId="05DEC916" w14:textId="77777777" w:rsidR="009A5D3D" w:rsidRDefault="009A5D3D" w:rsidP="009A5D3D">
      <w:pPr>
        <w:rPr>
          <w:lang w:val="fr-FR"/>
        </w:rPr>
      </w:pPr>
    </w:p>
    <w:p w14:paraId="61EF9938" w14:textId="77777777" w:rsidR="009A5D3D" w:rsidRPr="00994B77" w:rsidRDefault="009A5D3D" w:rsidP="009A5D3D">
      <w:pPr>
        <w:rPr>
          <w:lang w:val="fr-FR"/>
        </w:rPr>
      </w:pPr>
      <w:r w:rsidRPr="0025549D">
        <w:rPr>
          <w:b/>
          <w:bCs/>
          <w:lang w:val="fr-FR"/>
        </w:rPr>
        <w:t>Environnement</w:t>
      </w:r>
      <w:r>
        <w:rPr>
          <w:b/>
          <w:bCs/>
          <w:lang w:val="fr-FR"/>
        </w:rPr>
        <w:t> </w:t>
      </w:r>
      <w:r w:rsidRPr="0025549D">
        <w:rPr>
          <w:b/>
          <w:bCs/>
          <w:lang w:val="fr-FR"/>
        </w:rPr>
        <w:t>:</w:t>
      </w:r>
      <w:r w:rsidRPr="0025549D">
        <w:rPr>
          <w:lang w:val="fr-FR"/>
        </w:rPr>
        <w:t xml:space="preserve"> comprend les aspects naturels et biophysiques, sociaux (personnes, culture, santé, patrimoine, lieu de vie) et économiques, ainsi que les relations entre ces différents aspects. </w:t>
      </w:r>
    </w:p>
    <w:p w14:paraId="69CAC049" w14:textId="77777777" w:rsidR="009A5D3D" w:rsidRDefault="009A5D3D" w:rsidP="009A5D3D">
      <w:pPr>
        <w:rPr>
          <w:lang w:val="fr-FR"/>
        </w:rPr>
      </w:pPr>
    </w:p>
    <w:p w14:paraId="69FB5A44" w14:textId="77777777" w:rsidR="00DE6F8C" w:rsidRPr="00994B77" w:rsidRDefault="00DE6F8C" w:rsidP="00DE6F8C">
      <w:pPr>
        <w:rPr>
          <w:b/>
          <w:bCs/>
          <w:lang w:val="fr-FR"/>
        </w:rPr>
      </w:pPr>
      <w:r w:rsidRPr="0025549D">
        <w:rPr>
          <w:b/>
          <w:bCs/>
          <w:lang w:val="fr-FR"/>
        </w:rPr>
        <w:t>Étude d’impact environnemental</w:t>
      </w:r>
      <w:r w:rsidRPr="0025549D">
        <w:rPr>
          <w:bCs/>
          <w:lang w:val="fr-FR"/>
        </w:rPr>
        <w:t xml:space="preserve"> (ÉIE)</w:t>
      </w:r>
      <w:r>
        <w:rPr>
          <w:bCs/>
          <w:lang w:val="fr-FR"/>
        </w:rPr>
        <w:t> </w:t>
      </w:r>
      <w:r w:rsidRPr="0025549D">
        <w:rPr>
          <w:bCs/>
          <w:lang w:val="fr-FR"/>
        </w:rPr>
        <w:t xml:space="preserve">: processus à double sens qui consiste à identifier et gérer les impacts potentiels d’un projet d’aménagement sur l’environnement et les impacts potentiels de l’environnement sur un projet réalisé. Voir </w:t>
      </w:r>
      <w:r w:rsidRPr="0025549D">
        <w:rPr>
          <w:bCs/>
          <w:i/>
          <w:iCs/>
          <w:lang w:val="fr-FR"/>
        </w:rPr>
        <w:t>PROE (2016) Renforcement des études d'impact environnemental : Directives pour les États et Territoires insulaires océaniens.</w:t>
      </w:r>
    </w:p>
    <w:p w14:paraId="25A8E136" w14:textId="77777777" w:rsidR="00DE6F8C" w:rsidRPr="00994B77" w:rsidRDefault="00DE6F8C" w:rsidP="009A5D3D">
      <w:pPr>
        <w:rPr>
          <w:lang w:val="fr-FR"/>
        </w:rPr>
      </w:pPr>
    </w:p>
    <w:p w14:paraId="66F65C1D" w14:textId="77777777" w:rsidR="009851E9" w:rsidRPr="00994B77" w:rsidRDefault="009851E9" w:rsidP="009851E9">
      <w:pPr>
        <w:rPr>
          <w:rFonts w:asciiTheme="minorHAnsi" w:hAnsiTheme="minorHAnsi" w:cstheme="minorHAnsi"/>
          <w:i/>
          <w:iCs/>
          <w:lang w:val="fr-FR"/>
        </w:rPr>
      </w:pPr>
      <w:r w:rsidRPr="00DF4332">
        <w:rPr>
          <w:b/>
          <w:bCs/>
          <w:lang w:val="fr-FR"/>
        </w:rPr>
        <w:t>Évaluation environnementale stratégique</w:t>
      </w:r>
      <w:r>
        <w:rPr>
          <w:b/>
          <w:bCs/>
          <w:lang w:val="fr-FR"/>
        </w:rPr>
        <w:t> :</w:t>
      </w:r>
      <w:r w:rsidRPr="00DF4332">
        <w:rPr>
          <w:bCs/>
          <w:lang w:val="fr-FR"/>
        </w:rPr>
        <w:t xml:space="preserve"> processus d'évaluation de niveau supérieur qui peut servir pour</w:t>
      </w:r>
      <w:r>
        <w:rPr>
          <w:bCs/>
          <w:lang w:val="fr-FR"/>
        </w:rPr>
        <w:t> </w:t>
      </w:r>
      <w:r w:rsidRPr="00DF4332">
        <w:rPr>
          <w:bCs/>
          <w:lang w:val="fr-FR"/>
        </w:rPr>
        <w:t xml:space="preserve">: (1) préparer un plan stratégique pour l’aménagement ou l’utilisation de ressources dans une zone terrestre et/ou marine donnée, (2) étudier les impacts potentiels sur l’environnement associés à la mise en œuvre de politiques, de plans ou de programmes du gouvernement, et (3) élaborer des politiques générales de gestion de l’environnement ou des directives de conception pour différentes catégories ou types de projets d’aménagement. Voir PROE (2020) </w:t>
      </w:r>
      <w:r w:rsidRPr="00DF4332">
        <w:rPr>
          <w:bCs/>
          <w:i/>
          <w:iCs/>
          <w:lang w:val="fr-FR"/>
        </w:rPr>
        <w:t>Évaluation environnementale stratégique</w:t>
      </w:r>
      <w:r>
        <w:rPr>
          <w:bCs/>
          <w:i/>
          <w:iCs/>
          <w:lang w:val="fr-FR"/>
        </w:rPr>
        <w:t> </w:t>
      </w:r>
      <w:r w:rsidRPr="00DF4332">
        <w:rPr>
          <w:bCs/>
          <w:i/>
          <w:iCs/>
          <w:lang w:val="fr-FR"/>
        </w:rPr>
        <w:t>: Directives pour les États et Territoires insulaires océaniens.</w:t>
      </w:r>
    </w:p>
    <w:p w14:paraId="08974AF5" w14:textId="77777777" w:rsidR="00954794" w:rsidRPr="00994B77" w:rsidRDefault="00954794" w:rsidP="007B2111">
      <w:pPr>
        <w:rPr>
          <w:lang w:val="fr-FR"/>
        </w:rPr>
      </w:pPr>
    </w:p>
    <w:p w14:paraId="69725715" w14:textId="07AAFA5E" w:rsidR="0025549D" w:rsidRPr="00994B77" w:rsidRDefault="007D29EF" w:rsidP="007B2111">
      <w:pPr>
        <w:rPr>
          <w:lang w:val="fr-FR"/>
        </w:rPr>
      </w:pPr>
      <w:r w:rsidRPr="00C53D49">
        <w:rPr>
          <w:b/>
          <w:bCs/>
          <w:lang w:val="fr-FR"/>
        </w:rPr>
        <w:t>Gestion écosystémique</w:t>
      </w:r>
      <w:r w:rsidR="00197506">
        <w:rPr>
          <w:b/>
          <w:bCs/>
          <w:lang w:val="fr-FR"/>
        </w:rPr>
        <w:t> </w:t>
      </w:r>
      <w:r w:rsidRPr="00C53D49">
        <w:rPr>
          <w:b/>
          <w:bCs/>
          <w:lang w:val="fr-FR"/>
        </w:rPr>
        <w:t xml:space="preserve">: </w:t>
      </w:r>
      <w:r w:rsidRPr="00C53D49">
        <w:rPr>
          <w:lang w:val="fr-FR"/>
        </w:rPr>
        <w:t xml:space="preserve">approche intégrée et globale pour atteindre des objectifs environnementaux, sociaux et économiques dans les zones “du massif au récif”, ou “pour l’île entière” et qui associent l’utilisation du sol et la planification de l’aménagement à la protection de l’environnement et aux besoins de production. </w:t>
      </w:r>
    </w:p>
    <w:p w14:paraId="6283BE82" w14:textId="77777777" w:rsidR="0025549D" w:rsidRPr="00994B77" w:rsidRDefault="0025549D" w:rsidP="007B2111">
      <w:pPr>
        <w:rPr>
          <w:lang w:val="fr-FR"/>
        </w:rPr>
      </w:pPr>
    </w:p>
    <w:p w14:paraId="16F12D7E" w14:textId="77777777" w:rsidR="009851E9" w:rsidRPr="00994B77" w:rsidRDefault="009851E9" w:rsidP="009851E9">
      <w:pPr>
        <w:rPr>
          <w:lang w:val="fr-FR"/>
        </w:rPr>
      </w:pPr>
      <w:r>
        <w:rPr>
          <w:b/>
          <w:bCs/>
          <w:lang w:val="fr-FR"/>
        </w:rPr>
        <w:t>Hiérarchie d’atténuation :</w:t>
      </w:r>
      <w:r>
        <w:rPr>
          <w:lang w:val="fr-FR"/>
        </w:rPr>
        <w:t xml:space="preserve"> comporte, par ordre de préférence : </w:t>
      </w:r>
    </w:p>
    <w:p w14:paraId="3D6AEBB4" w14:textId="77777777" w:rsidR="009851E9" w:rsidRDefault="009851E9" w:rsidP="009851E9">
      <w:pPr>
        <w:pStyle w:val="ListParagraph"/>
        <w:numPr>
          <w:ilvl w:val="0"/>
          <w:numId w:val="44"/>
        </w:numPr>
      </w:pPr>
      <w:r>
        <w:rPr>
          <w:lang w:val="fr-FR"/>
        </w:rPr>
        <w:t xml:space="preserve">éviter les impacts négatifs ; </w:t>
      </w:r>
    </w:p>
    <w:p w14:paraId="49E12352" w14:textId="77777777" w:rsidR="009851E9" w:rsidRPr="00994B77" w:rsidRDefault="009851E9" w:rsidP="009851E9">
      <w:pPr>
        <w:pStyle w:val="ListParagraph"/>
        <w:numPr>
          <w:ilvl w:val="0"/>
          <w:numId w:val="44"/>
        </w:numPr>
        <w:rPr>
          <w:lang w:val="fr-FR"/>
        </w:rPr>
      </w:pPr>
      <w:r>
        <w:rPr>
          <w:lang w:val="fr-FR"/>
        </w:rPr>
        <w:t xml:space="preserve">minimiser les impacts négatifs inévitables ; </w:t>
      </w:r>
    </w:p>
    <w:p w14:paraId="5D14CCD7" w14:textId="77777777" w:rsidR="009851E9" w:rsidRPr="00994B77" w:rsidRDefault="009851E9" w:rsidP="009851E9">
      <w:pPr>
        <w:pStyle w:val="ListParagraph"/>
        <w:numPr>
          <w:ilvl w:val="0"/>
          <w:numId w:val="44"/>
        </w:numPr>
        <w:rPr>
          <w:lang w:val="fr-FR"/>
        </w:rPr>
      </w:pPr>
      <w:r>
        <w:rPr>
          <w:lang w:val="fr-FR"/>
        </w:rPr>
        <w:t xml:space="preserve">réparer les impacts négatifs qui ne peuvent pas être minimisés, ou y remédier ; et </w:t>
      </w:r>
    </w:p>
    <w:p w14:paraId="02033BF6" w14:textId="77777777" w:rsidR="009851E9" w:rsidRPr="00994B77" w:rsidRDefault="009851E9" w:rsidP="009851E9">
      <w:pPr>
        <w:pStyle w:val="ListParagraph"/>
        <w:numPr>
          <w:ilvl w:val="0"/>
          <w:numId w:val="44"/>
        </w:numPr>
        <w:rPr>
          <w:lang w:val="fr-FR"/>
        </w:rPr>
      </w:pPr>
      <w:r>
        <w:rPr>
          <w:lang w:val="fr-FR"/>
        </w:rPr>
        <w:lastRenderedPageBreak/>
        <w:t>neutraliser (ou compenser) les impacts négatifs auxquels il est impossible de remédier.</w:t>
      </w:r>
    </w:p>
    <w:p w14:paraId="49C3919D" w14:textId="77777777" w:rsidR="009851E9" w:rsidRDefault="009851E9" w:rsidP="008F2E08">
      <w:pPr>
        <w:rPr>
          <w:b/>
          <w:bCs/>
          <w:lang w:val="fr-FR"/>
        </w:rPr>
      </w:pPr>
    </w:p>
    <w:p w14:paraId="27113CD5" w14:textId="06A3821F" w:rsidR="008F2E08" w:rsidRPr="00994B77" w:rsidRDefault="008F2E08" w:rsidP="008F2E08">
      <w:pPr>
        <w:rPr>
          <w:lang w:val="fr-FR"/>
        </w:rPr>
      </w:pPr>
      <w:r w:rsidRPr="0025549D">
        <w:rPr>
          <w:b/>
          <w:bCs/>
          <w:lang w:val="fr-FR"/>
        </w:rPr>
        <w:t>Impact</w:t>
      </w:r>
      <w:r>
        <w:rPr>
          <w:b/>
          <w:bCs/>
          <w:lang w:val="fr-FR"/>
        </w:rPr>
        <w:t> </w:t>
      </w:r>
      <w:r w:rsidRPr="0025549D">
        <w:rPr>
          <w:lang w:val="fr-FR"/>
        </w:rPr>
        <w:t xml:space="preserve">: changement positif ou négatif qui est le résultat d'une action, d'une activité ou d'un phénomène. Il s’agit de l’impact d’un projet sur l’environnement, mais aussi de l’impact de l’environnement sur un projet causé par un danger environnemental ou un processus d’évolution de l’environnement. Parmi les exemples d'impacts négatifs, il y a la dégradation des services écosystémiques, la perte de vies ou les blessures, les dommages aux propriétés ou aux infrastructures et les troubles sociaux. Parmi les exemples d'impacts positifs, il y a le rétablissement et la remise en état de l'environnement, une meilleure sécurité alimentaire, les améliorations apportées aux propriétés et aux infrastructures et l'accroissement des opportunités d'emploi local. </w:t>
      </w:r>
    </w:p>
    <w:p w14:paraId="7DC9FFD7" w14:textId="77777777" w:rsidR="008F2E08" w:rsidRDefault="008F2E08" w:rsidP="00DE6F8C">
      <w:pPr>
        <w:rPr>
          <w:b/>
          <w:bCs/>
          <w:lang w:val="fr-FR"/>
        </w:rPr>
      </w:pPr>
    </w:p>
    <w:p w14:paraId="4D70036A" w14:textId="3AEEFF6E" w:rsidR="00DE6F8C" w:rsidRPr="00994B77" w:rsidRDefault="00DE6F8C" w:rsidP="00DE6F8C">
      <w:pPr>
        <w:rPr>
          <w:lang w:val="fr-FR"/>
        </w:rPr>
      </w:pPr>
      <w:r w:rsidRPr="0025549D">
        <w:rPr>
          <w:b/>
          <w:bCs/>
          <w:lang w:val="fr-FR"/>
        </w:rPr>
        <w:t>Impacts cumulés</w:t>
      </w:r>
      <w:r>
        <w:rPr>
          <w:b/>
          <w:bCs/>
          <w:lang w:val="fr-FR"/>
        </w:rPr>
        <w:t> </w:t>
      </w:r>
      <w:r w:rsidRPr="0025549D">
        <w:rPr>
          <w:b/>
          <w:bCs/>
          <w:lang w:val="fr-FR"/>
        </w:rPr>
        <w:t xml:space="preserve">: </w:t>
      </w:r>
      <w:r w:rsidRPr="0025549D">
        <w:rPr>
          <w:lang w:val="fr-FR"/>
        </w:rPr>
        <w:t>des changements dans l'environnement qui résultent de la conjugaison des effets cumulés de l'activité humaine passée, actuelle et à venir, des processus d’évolution de l’environnement (p.</w:t>
      </w:r>
      <w:r>
        <w:rPr>
          <w:lang w:val="fr-FR"/>
        </w:rPr>
        <w:t xml:space="preserve"> </w:t>
      </w:r>
      <w:r w:rsidRPr="0025549D">
        <w:rPr>
          <w:lang w:val="fr-FR"/>
        </w:rPr>
        <w:t>ex. le changement climatique)</w:t>
      </w:r>
      <w:r>
        <w:rPr>
          <w:lang w:val="fr-FR"/>
        </w:rPr>
        <w:t> </w:t>
      </w:r>
      <w:r w:rsidRPr="0025549D">
        <w:rPr>
          <w:lang w:val="fr-FR"/>
        </w:rPr>
        <w:t xml:space="preserve">; et des phénomènes physiques. Les phénomènes physiques peuvent être d'origine naturelle ou humaine et peuvent comprendre des phénomènes météorologiques extrêmes ou encore des catastrophes anthropiques.  </w:t>
      </w:r>
    </w:p>
    <w:p w14:paraId="1C84AB9F" w14:textId="77777777" w:rsidR="00DE6F8C" w:rsidRPr="00994B77" w:rsidRDefault="00DE6F8C" w:rsidP="007B2111">
      <w:pPr>
        <w:rPr>
          <w:lang w:val="fr-FR"/>
        </w:rPr>
      </w:pPr>
    </w:p>
    <w:p w14:paraId="1A64AA6E" w14:textId="5067FF58" w:rsidR="00A27099" w:rsidRDefault="00A27099" w:rsidP="007B2111">
      <w:pPr>
        <w:rPr>
          <w:rFonts w:cs="Arial"/>
          <w:lang w:val="fr-FR"/>
        </w:rPr>
      </w:pPr>
      <w:r w:rsidRPr="00DB7F66">
        <w:rPr>
          <w:rFonts w:cs="Arial"/>
          <w:b/>
          <w:bCs/>
          <w:lang w:val="fr-FR"/>
        </w:rPr>
        <w:t>Modélisation hydrodynamique</w:t>
      </w:r>
      <w:r>
        <w:rPr>
          <w:rFonts w:cs="Arial"/>
          <w:b/>
          <w:bCs/>
          <w:lang w:val="fr-FR"/>
        </w:rPr>
        <w:t> </w:t>
      </w:r>
      <w:r w:rsidRPr="00DB7F66">
        <w:rPr>
          <w:rFonts w:cs="Arial"/>
          <w:b/>
          <w:bCs/>
          <w:lang w:val="fr-FR"/>
        </w:rPr>
        <w:t>:</w:t>
      </w:r>
      <w:r w:rsidRPr="00DB7F66">
        <w:rPr>
          <w:rFonts w:cs="Arial"/>
          <w:lang w:val="fr-FR"/>
        </w:rPr>
        <w:t xml:space="preserve"> étude des fluides en mouvement. De nombreuses forces peuvent causer le mouvement d'un fluide, en agissant seules ou en combinaison les unes </w:t>
      </w:r>
      <w:r w:rsidR="00A12B9C" w:rsidRPr="00DB7F66">
        <w:rPr>
          <w:rFonts w:cs="Arial"/>
          <w:lang w:val="fr-FR"/>
        </w:rPr>
        <w:t>avec les autres. Dans le contexte de l'ingénierie côtière, ces forces sont généralement générées par les marées, les vents et les vagues, associées aux gradients topographiques et à la rencontre de masses d'eau, telles que les océans, les rivières et les émissaires d'eaux usées.</w:t>
      </w:r>
    </w:p>
    <w:p w14:paraId="4B31E981" w14:textId="77777777" w:rsidR="00A27099" w:rsidRDefault="00A27099" w:rsidP="007B2111">
      <w:pPr>
        <w:rPr>
          <w:rFonts w:cs="Arial"/>
          <w:lang w:val="fr-FR"/>
        </w:rPr>
      </w:pPr>
    </w:p>
    <w:p w14:paraId="31C7FC7A" w14:textId="77777777" w:rsidR="00A27099" w:rsidRPr="00994B77" w:rsidRDefault="00A27099" w:rsidP="00A27099">
      <w:pPr>
        <w:rPr>
          <w:rFonts w:asciiTheme="minorHAnsi" w:eastAsia="Times New Roman" w:hAnsiTheme="minorHAnsi" w:cstheme="minorHAnsi"/>
          <w:lang w:val="fr-FR"/>
        </w:rPr>
      </w:pPr>
      <w:r w:rsidRPr="00A71D2F">
        <w:rPr>
          <w:rFonts w:cs="Arial"/>
          <w:b/>
          <w:bCs/>
          <w:lang w:val="fr-FR"/>
        </w:rPr>
        <w:t>Modélisation morphologique</w:t>
      </w:r>
      <w:r>
        <w:rPr>
          <w:rFonts w:cs="Arial"/>
          <w:b/>
          <w:bCs/>
          <w:lang w:val="fr-FR"/>
        </w:rPr>
        <w:t> </w:t>
      </w:r>
      <w:r w:rsidRPr="00A71D2F">
        <w:rPr>
          <w:rFonts w:cs="Arial"/>
          <w:b/>
          <w:bCs/>
          <w:lang w:val="fr-FR"/>
        </w:rPr>
        <w:t>:</w:t>
      </w:r>
      <w:r w:rsidRPr="00A71D2F">
        <w:rPr>
          <w:rFonts w:cs="Arial"/>
          <w:lang w:val="fr-FR"/>
        </w:rPr>
        <w:t xml:space="preserve"> désigne l'étude de l'interaction et de la modification de la topographie côtière ou du plancher océanique et des processus (ou forces) hydrodynamiques, impliquant le déplacement des sédiments.</w:t>
      </w:r>
    </w:p>
    <w:p w14:paraId="4D010E66" w14:textId="77777777" w:rsidR="00A27099" w:rsidRPr="00994B77" w:rsidRDefault="00A27099" w:rsidP="00A27099">
      <w:pPr>
        <w:rPr>
          <w:lang w:val="fr-FR"/>
        </w:rPr>
      </w:pPr>
      <w:r>
        <w:rPr>
          <w:b/>
          <w:bCs/>
          <w:lang w:val="fr-FR"/>
        </w:rPr>
        <w:t xml:space="preserve">Morphologie ou géomorphologie : </w:t>
      </w:r>
      <w:r>
        <w:rPr>
          <w:lang w:val="fr-FR"/>
        </w:rPr>
        <w:t xml:space="preserve">désigne </w:t>
      </w:r>
      <w:r w:rsidRPr="00EB6388">
        <w:rPr>
          <w:lang w:val="fr-FR"/>
        </w:rPr>
        <w:t xml:space="preserve">la forme et les processus associés aux reliefs présents </w:t>
      </w:r>
      <w:r>
        <w:rPr>
          <w:lang w:val="fr-FR"/>
        </w:rPr>
        <w:t>en</w:t>
      </w:r>
      <w:r w:rsidRPr="00EB6388">
        <w:rPr>
          <w:lang w:val="fr-FR"/>
        </w:rPr>
        <w:t xml:space="preserve"> surface </w:t>
      </w:r>
      <w:r>
        <w:rPr>
          <w:lang w:val="fr-FR"/>
        </w:rPr>
        <w:t>sur</w:t>
      </w:r>
      <w:r w:rsidRPr="00EB6388">
        <w:rPr>
          <w:lang w:val="fr-FR"/>
        </w:rPr>
        <w:t xml:space="preserve"> la terre.</w:t>
      </w:r>
      <w:r>
        <w:rPr>
          <w:rFonts w:cs="Arial"/>
          <w:color w:val="4D5156"/>
          <w:sz w:val="21"/>
          <w:szCs w:val="21"/>
          <w:shd w:val="clear" w:color="auto" w:fill="FFFFFF"/>
          <w:lang w:val="fr-FR"/>
        </w:rPr>
        <w:t> </w:t>
      </w:r>
    </w:p>
    <w:p w14:paraId="6CF38292" w14:textId="77777777" w:rsidR="00270A33" w:rsidRPr="00270A33" w:rsidRDefault="00270A33" w:rsidP="00270A33">
      <w:pPr>
        <w:rPr>
          <w:b/>
          <w:bCs/>
          <w:lang w:val="fr-FR"/>
        </w:rPr>
      </w:pPr>
    </w:p>
    <w:p w14:paraId="54E5067C" w14:textId="77777777" w:rsidR="00270A33" w:rsidRPr="00270A33" w:rsidRDefault="00270A33" w:rsidP="00270A33">
      <w:pPr>
        <w:rPr>
          <w:b/>
          <w:bCs/>
          <w:lang w:val="fr-FR"/>
        </w:rPr>
      </w:pPr>
      <w:r w:rsidRPr="00270A33">
        <w:rPr>
          <w:b/>
          <w:bCs/>
          <w:lang w:val="fr-FR"/>
        </w:rPr>
        <w:t xml:space="preserve">Partie prenante : </w:t>
      </w:r>
      <w:r w:rsidRPr="00E13DD4">
        <w:rPr>
          <w:lang w:val="fr-FR"/>
        </w:rPr>
        <w:t>toute personne, organisation, institution ou entreprise qui participe à, ou qui est concernée par une activité ou tout autre enjeux liée à un projet d’aménagement, y compris les membres de la communauté locale et les propriétaires coutumiers du foncier ou des ressources.</w:t>
      </w:r>
      <w:r w:rsidRPr="00270A33">
        <w:rPr>
          <w:b/>
          <w:bCs/>
          <w:lang w:val="fr-FR"/>
        </w:rPr>
        <w:t xml:space="preserve"> </w:t>
      </w:r>
    </w:p>
    <w:p w14:paraId="1AEE9662" w14:textId="77777777" w:rsidR="00E27478" w:rsidRDefault="00E27478" w:rsidP="007B2111">
      <w:pPr>
        <w:rPr>
          <w:b/>
          <w:bCs/>
          <w:lang w:val="fr-FR"/>
        </w:rPr>
      </w:pPr>
    </w:p>
    <w:p w14:paraId="7C43175C" w14:textId="77777777" w:rsidR="00D710C8" w:rsidRPr="00D710C8" w:rsidRDefault="00D710C8" w:rsidP="00D710C8">
      <w:pPr>
        <w:rPr>
          <w:b/>
          <w:bCs/>
          <w:lang w:val="fr-FR"/>
        </w:rPr>
      </w:pPr>
      <w:r w:rsidRPr="00D710C8">
        <w:rPr>
          <w:b/>
          <w:bCs/>
          <w:lang w:val="fr-FR"/>
        </w:rPr>
        <w:t xml:space="preserve">Plan de surveillance et de gestion de l'environnement (PSGE) : </w:t>
      </w:r>
      <w:r w:rsidRPr="00E13DD4">
        <w:rPr>
          <w:lang w:val="fr-FR"/>
        </w:rPr>
        <w:t>plan spécifique au projet qui décrit toutes les mesures d'atténuation et les actions de surveillance et de déclaration à entreprendre par l'auteur de la proposition. Un PSGE devrait inclure un calendrier et attribuer à un personnel spécifique (ou à des rôles particuliers) la responsabilité d'appliquer les mesures d'atténuation, de surveiller et de rendre compte de la performance environnementale d'un projet aux autorités réglementaires.</w:t>
      </w:r>
      <w:r w:rsidRPr="00D710C8">
        <w:rPr>
          <w:b/>
          <w:bCs/>
          <w:lang w:val="fr-FR"/>
        </w:rPr>
        <w:t xml:space="preserve"> </w:t>
      </w:r>
    </w:p>
    <w:p w14:paraId="6D1723DB" w14:textId="77777777" w:rsidR="0025549D" w:rsidRPr="00994B77" w:rsidRDefault="0025549D" w:rsidP="007B2111">
      <w:pPr>
        <w:rPr>
          <w:lang w:val="fr-FR"/>
        </w:rPr>
      </w:pPr>
    </w:p>
    <w:p w14:paraId="0B8109FE" w14:textId="77777777" w:rsidR="00EB15F6" w:rsidRPr="00994B77" w:rsidRDefault="00EB15F6" w:rsidP="00EB15F6">
      <w:pPr>
        <w:rPr>
          <w:lang w:val="fr-FR"/>
        </w:rPr>
      </w:pPr>
      <w:r w:rsidRPr="0025549D">
        <w:rPr>
          <w:b/>
          <w:bCs/>
          <w:lang w:val="fr-FR"/>
        </w:rPr>
        <w:t>Rapport d’étude d’impact environnemental (rapport d’ÉIE) ou déclaration d’impact environnemental (DIE)</w:t>
      </w:r>
      <w:r>
        <w:rPr>
          <w:b/>
          <w:bCs/>
          <w:lang w:val="fr-FR"/>
        </w:rPr>
        <w:t> </w:t>
      </w:r>
      <w:r w:rsidRPr="0025549D">
        <w:rPr>
          <w:b/>
          <w:bCs/>
          <w:lang w:val="fr-FR"/>
        </w:rPr>
        <w:t>:</w:t>
      </w:r>
      <w:r w:rsidRPr="0025549D">
        <w:rPr>
          <w:lang w:val="fr-FR"/>
        </w:rPr>
        <w:t xml:space="preserve"> document préparé par l’auteur d’une proposition (ou son consultant) dans le cadre du processus d’ÉIE, qui précise le type de projet, le calendrier, </w:t>
      </w:r>
      <w:r>
        <w:rPr>
          <w:lang w:val="fr-FR"/>
        </w:rPr>
        <w:t>l’envergure</w:t>
      </w:r>
      <w:r w:rsidRPr="0025549D">
        <w:rPr>
          <w:lang w:val="fr-FR"/>
        </w:rPr>
        <w:t xml:space="preserve">, les impacts probables, l’évaluation des risques des impacts clés, les mesures proposées pour atténuer les impacts (dans le cas d’impacts négatifs) et les mesures d’optimisation (dans le cas d’impacts positifs), ainsi que les exigences en matière de surveillance. </w:t>
      </w:r>
    </w:p>
    <w:p w14:paraId="1A6327BA" w14:textId="77777777" w:rsidR="00E27478" w:rsidRDefault="00E27478" w:rsidP="00C73EF7">
      <w:pPr>
        <w:pStyle w:val="CommentText"/>
        <w:rPr>
          <w:b/>
          <w:bCs/>
          <w:lang w:val="fr-FR"/>
        </w:rPr>
      </w:pPr>
    </w:p>
    <w:p w14:paraId="2925CD34" w14:textId="77777777" w:rsidR="00195812" w:rsidRDefault="00195812" w:rsidP="00195812">
      <w:pPr>
        <w:rPr>
          <w:bCs/>
          <w:lang w:val="fr-FR"/>
        </w:rPr>
      </w:pPr>
      <w:r w:rsidRPr="00AE6364">
        <w:rPr>
          <w:b/>
          <w:bCs/>
          <w:lang w:val="fr-FR"/>
        </w:rPr>
        <w:t>Récepteur sensible</w:t>
      </w:r>
      <w:r>
        <w:rPr>
          <w:b/>
          <w:bCs/>
          <w:lang w:val="fr-FR"/>
        </w:rPr>
        <w:t> </w:t>
      </w:r>
      <w:r w:rsidRPr="00AE6364">
        <w:rPr>
          <w:b/>
          <w:bCs/>
          <w:lang w:val="fr-FR"/>
        </w:rPr>
        <w:t>:</w:t>
      </w:r>
      <w:r w:rsidRPr="00AE6364">
        <w:rPr>
          <w:bCs/>
          <w:lang w:val="fr-FR"/>
        </w:rPr>
        <w:t xml:space="preserve"> personnes, organismes ou lieux qui présentent une sensibilité ou une exposition accrue aux émissions ou aux contaminants en raison de leur âge et de leur état de santé (écoles et hôpitaux), de leur statut (espèces menacées), de la proximité de la source de contamination ou de la zone qu'ils habitent (habitat menacé et sites culturels importants).</w:t>
      </w:r>
    </w:p>
    <w:p w14:paraId="2A3E04B5" w14:textId="77777777" w:rsidR="00195812" w:rsidRDefault="00195812" w:rsidP="00195812">
      <w:pPr>
        <w:rPr>
          <w:bCs/>
          <w:lang w:val="fr-FR"/>
        </w:rPr>
      </w:pPr>
    </w:p>
    <w:p w14:paraId="4135B833" w14:textId="77777777" w:rsidR="00195812" w:rsidRDefault="00195812" w:rsidP="00195812">
      <w:pPr>
        <w:pStyle w:val="CommentText"/>
        <w:rPr>
          <w:lang w:val="fr-FR"/>
        </w:rPr>
      </w:pPr>
      <w:r w:rsidRPr="00DF4332">
        <w:rPr>
          <w:b/>
          <w:bCs/>
          <w:lang w:val="fr-FR"/>
        </w:rPr>
        <w:t>Résilience</w:t>
      </w:r>
      <w:r>
        <w:rPr>
          <w:b/>
          <w:bCs/>
          <w:lang w:val="fr-FR"/>
        </w:rPr>
        <w:t> </w:t>
      </w:r>
      <w:r w:rsidRPr="00DF4332">
        <w:rPr>
          <w:lang w:val="fr-FR"/>
        </w:rPr>
        <w:t xml:space="preserve">: aptitude d’une communauté ou d’un système (humain et/ou naturel) d’assurer sa viabilité, de pallier des phénomènes et perturbations extrêmes et de s’en remettre, et de </w:t>
      </w:r>
      <w:r w:rsidRPr="00DF4332">
        <w:rPr>
          <w:lang w:val="fr-FR"/>
        </w:rPr>
        <w:lastRenderedPageBreak/>
        <w:t>faire de ces phénomènes et perturbations extrêmes des opportunités de renouvellement et de transformation positive</w:t>
      </w:r>
    </w:p>
    <w:p w14:paraId="6D192C18" w14:textId="77777777" w:rsidR="00195812" w:rsidRDefault="00195812" w:rsidP="00195812">
      <w:pPr>
        <w:pStyle w:val="CommentText"/>
        <w:rPr>
          <w:lang w:val="fr-FR"/>
        </w:rPr>
      </w:pPr>
    </w:p>
    <w:p w14:paraId="2BC77249" w14:textId="16343D1D" w:rsidR="00C73EF7" w:rsidRPr="00994B77" w:rsidRDefault="007D29EF" w:rsidP="00195812">
      <w:pPr>
        <w:pStyle w:val="CommentText"/>
        <w:rPr>
          <w:lang w:val="fr-FR"/>
        </w:rPr>
      </w:pPr>
      <w:r w:rsidRPr="00E97151">
        <w:rPr>
          <w:b/>
          <w:bCs/>
          <w:lang w:val="fr-FR"/>
        </w:rPr>
        <w:t>Responsable de la protection de l'environnement</w:t>
      </w:r>
      <w:r w:rsidR="00197506">
        <w:rPr>
          <w:b/>
          <w:bCs/>
          <w:lang w:val="fr-FR"/>
        </w:rPr>
        <w:t> </w:t>
      </w:r>
      <w:r w:rsidRPr="00E97151">
        <w:rPr>
          <w:b/>
          <w:bCs/>
          <w:lang w:val="fr-FR"/>
        </w:rPr>
        <w:t>:</w:t>
      </w:r>
      <w:r w:rsidRPr="00E97151">
        <w:rPr>
          <w:lang w:val="fr-FR"/>
        </w:rPr>
        <w:t xml:space="preserve"> ou Spécialiste, ou Responsable de la gestion de l'environnement sont tous des termes désignant le personnel technique spécifique au projet, engagé par l'auteur de la proposition et responsable du suivi et de la gestion de la performance environnementale d'un aménagement. Il peut s'agir d'employés de l'auteur de la proposition ou de consultants indépendants engagés pour réaliser ce travail. Il ne faut pas confondre ces agents avec les agents gouvernementaux responsables de l'environnement qui ont le pouvoir d'effectuer des audits de site, de modifier les conditions d'approbation et d'émettre des avis d'infraction.</w:t>
      </w:r>
    </w:p>
    <w:p w14:paraId="1D781963" w14:textId="77777777" w:rsidR="00E97151" w:rsidRPr="00994B77" w:rsidRDefault="00E97151" w:rsidP="007B2111">
      <w:pPr>
        <w:rPr>
          <w:lang w:val="fr-FR"/>
        </w:rPr>
      </w:pPr>
    </w:p>
    <w:p w14:paraId="2B0935A5" w14:textId="77777777" w:rsidR="00A12B9C" w:rsidRPr="00994B77" w:rsidRDefault="00A12B9C" w:rsidP="00A12B9C">
      <w:pPr>
        <w:rPr>
          <w:lang w:val="fr-FR"/>
        </w:rPr>
      </w:pPr>
      <w:r w:rsidRPr="0025549D">
        <w:rPr>
          <w:b/>
          <w:bCs/>
          <w:lang w:val="fr-FR"/>
        </w:rPr>
        <w:t>Systèmes d'information géographique (SIG)</w:t>
      </w:r>
      <w:r>
        <w:rPr>
          <w:b/>
          <w:bCs/>
          <w:lang w:val="fr-FR"/>
        </w:rPr>
        <w:t> </w:t>
      </w:r>
      <w:r w:rsidRPr="0025549D">
        <w:rPr>
          <w:lang w:val="fr-FR"/>
        </w:rPr>
        <w:t>: logiciel utilisé pour effectuer une analyse spatiale d'ensembles de données environnementales, sociales, économiques et techniques pour permettre d'identifier les risques, impacts et opportunités de l'aménagement, et d'évaluer différentes options d'aménagement. Un SIG peut produire du matériel d’information visuel (p.</w:t>
      </w:r>
      <w:r>
        <w:rPr>
          <w:lang w:val="fr-FR"/>
        </w:rPr>
        <w:t xml:space="preserve"> </w:t>
      </w:r>
      <w:r w:rsidRPr="0025549D">
        <w:rPr>
          <w:lang w:val="fr-FR"/>
        </w:rPr>
        <w:t xml:space="preserve">ex. des cartes) pour faciliter la communication entre les parties prenantes tout au long d’un processus d’ÉIE. </w:t>
      </w:r>
    </w:p>
    <w:p w14:paraId="33D19510" w14:textId="77777777" w:rsidR="00DF4332" w:rsidRPr="00994B77" w:rsidRDefault="00DF4332" w:rsidP="007B2111">
      <w:pPr>
        <w:rPr>
          <w:lang w:val="fr-FR"/>
        </w:rPr>
      </w:pPr>
    </w:p>
    <w:p w14:paraId="1BECB6C0" w14:textId="77777777" w:rsidR="00117942" w:rsidRPr="00994B77" w:rsidRDefault="00117942" w:rsidP="00117942">
      <w:pPr>
        <w:rPr>
          <w:lang w:val="fr-FR"/>
        </w:rPr>
      </w:pPr>
      <w:r>
        <w:rPr>
          <w:b/>
          <w:bCs/>
          <w:lang w:val="fr-FR"/>
        </w:rPr>
        <w:t>Solutions fondées sur la nature </w:t>
      </w:r>
      <w:r>
        <w:rPr>
          <w:lang w:val="fr-FR"/>
        </w:rPr>
        <w:t>: étudier et reproduire les stratégies présentes dans la nature pour résoudre les défis posés par la construction humaine. Celles-ci comprennent la création d'habitats (p. ex. la création de zones humides) et la translocation (p. ex. les jardins de coraux).</w:t>
      </w:r>
    </w:p>
    <w:p w14:paraId="0DA4029B" w14:textId="77777777" w:rsidR="00093682" w:rsidRPr="00994B77" w:rsidRDefault="00093682" w:rsidP="007B2111">
      <w:pPr>
        <w:rPr>
          <w:lang w:val="fr-FR"/>
        </w:rPr>
      </w:pPr>
    </w:p>
    <w:p w14:paraId="6804BD49" w14:textId="77777777" w:rsidR="0025549D" w:rsidRPr="00994B77" w:rsidRDefault="007D29EF" w:rsidP="007B2111">
      <w:pPr>
        <w:rPr>
          <w:lang w:val="fr-FR"/>
        </w:rPr>
      </w:pPr>
      <w:r w:rsidRPr="00DF4332">
        <w:rPr>
          <w:b/>
          <w:bCs/>
          <w:lang w:val="fr-FR"/>
        </w:rPr>
        <w:t xml:space="preserve">Vulnérabilité : </w:t>
      </w:r>
      <w:r w:rsidRPr="00DF4332">
        <w:rPr>
          <w:lang w:val="fr-FR"/>
        </w:rPr>
        <w:t>la sensibilité d'un projet réalisé, d'une communauté humaine ou d'un écosystème aux pertes et dégâts provoqués par une perturbation ou un phénomène dangereux.</w:t>
      </w:r>
    </w:p>
    <w:p w14:paraId="77929B21" w14:textId="77777777" w:rsidR="00667E6F" w:rsidRDefault="00667E6F" w:rsidP="00667E6F">
      <w:pPr>
        <w:rPr>
          <w:b/>
          <w:bCs/>
          <w:lang w:val="fr-FR"/>
        </w:rPr>
      </w:pPr>
    </w:p>
    <w:p w14:paraId="4AD48E36" w14:textId="106115EB" w:rsidR="00667E6F" w:rsidRPr="00994B77" w:rsidRDefault="00667E6F" w:rsidP="00667E6F">
      <w:pPr>
        <w:rPr>
          <w:lang w:val="fr-FR"/>
        </w:rPr>
      </w:pPr>
      <w:r w:rsidRPr="0025549D">
        <w:rPr>
          <w:b/>
          <w:bCs/>
          <w:lang w:val="fr-FR"/>
        </w:rPr>
        <w:t>Zone côtière</w:t>
      </w:r>
      <w:r>
        <w:rPr>
          <w:b/>
          <w:bCs/>
          <w:lang w:val="fr-FR"/>
        </w:rPr>
        <w:t> </w:t>
      </w:r>
      <w:r w:rsidRPr="0025549D">
        <w:rPr>
          <w:b/>
          <w:bCs/>
          <w:lang w:val="fr-FR"/>
        </w:rPr>
        <w:t>:</w:t>
      </w:r>
      <w:r w:rsidRPr="0025549D">
        <w:rPr>
          <w:lang w:val="fr-FR"/>
        </w:rPr>
        <w:t xml:space="preserve"> zone allant des forêts en amont jusqu’aux récifs coralliens. Des îles entières peuvent se trouver en zone côtière, en particulier s'il s'agit d'atolls ou de petites îles à faible altitude.</w:t>
      </w:r>
    </w:p>
    <w:p w14:paraId="25F161D4" w14:textId="77777777" w:rsidR="00A27099" w:rsidRDefault="00A27099" w:rsidP="00A27099">
      <w:pPr>
        <w:pStyle w:val="BodyText"/>
        <w:rPr>
          <w:b/>
          <w:bCs/>
          <w:lang w:val="fr-FR"/>
        </w:rPr>
      </w:pPr>
    </w:p>
    <w:p w14:paraId="18DE9694" w14:textId="2A840645" w:rsidR="00A27099" w:rsidRPr="00A27099" w:rsidRDefault="00A27099" w:rsidP="00195812">
      <w:pPr>
        <w:pStyle w:val="BodyText"/>
        <w:rPr>
          <w:lang w:val="fr-FR"/>
        </w:rPr>
        <w:sectPr w:rsidR="00A27099" w:rsidRPr="00A27099" w:rsidSect="0025549D">
          <w:type w:val="continuous"/>
          <w:pgSz w:w="11907" w:h="16839" w:code="9"/>
          <w:pgMar w:top="2381" w:right="1247" w:bottom="1247" w:left="1247" w:header="454" w:footer="403" w:gutter="0"/>
          <w:pgNumType w:fmt="lowerRoman"/>
          <w:cols w:num="2" w:space="708"/>
          <w:docGrid w:linePitch="360"/>
        </w:sectPr>
      </w:pPr>
      <w:r>
        <w:rPr>
          <w:b/>
          <w:bCs/>
          <w:lang w:val="fr-FR"/>
        </w:rPr>
        <w:t>Zone intertidale :</w:t>
      </w:r>
      <w:r>
        <w:rPr>
          <w:lang w:val="fr-FR"/>
        </w:rPr>
        <w:t xml:space="preserve"> zone où l'océan rencontre la terre entre les marées hautes (PMVE) et basses (BMVE). Au cours du cycle des marées, cette zone est humide puis sèche par intermittence, offrant un habitat à de nombreux organismes marins et côtiers en quête de nourriture. Elle peut être composée de vasières, de mangroves, de rivages sablonneux, de plates-formes rocheuses, de fosses rocheuses ou de toute combinaison de ces éléments. La </w:t>
      </w:r>
      <w:r>
        <w:rPr>
          <w:b/>
          <w:bCs/>
          <w:lang w:val="fr-FR"/>
        </w:rPr>
        <w:t xml:space="preserve">zone </w:t>
      </w:r>
      <w:proofErr w:type="spellStart"/>
      <w:r>
        <w:rPr>
          <w:b/>
          <w:bCs/>
          <w:lang w:val="fr-FR"/>
        </w:rPr>
        <w:t>subtidale</w:t>
      </w:r>
      <w:proofErr w:type="spellEnd"/>
      <w:r>
        <w:rPr>
          <w:lang w:val="fr-FR"/>
        </w:rPr>
        <w:t xml:space="preserve"> est située en deçà de la zone intertidale et est toujours couverte d'eau de mer.</w:t>
      </w:r>
    </w:p>
    <w:p w14:paraId="2E436550" w14:textId="77777777" w:rsidR="00AE6364" w:rsidRPr="00994B77" w:rsidRDefault="00AE6364" w:rsidP="0025549D">
      <w:pPr>
        <w:pStyle w:val="Title"/>
        <w:rPr>
          <w:lang w:val="fr-FR"/>
        </w:rPr>
      </w:pPr>
    </w:p>
    <w:p w14:paraId="04B07E99" w14:textId="77777777" w:rsidR="00CD7665" w:rsidRDefault="00CD7665" w:rsidP="00182A34">
      <w:pPr>
        <w:pStyle w:val="Title"/>
        <w:spacing w:after="120"/>
        <w:rPr>
          <w:bCs/>
          <w:lang w:val="fr-FR"/>
        </w:rPr>
      </w:pPr>
      <w:bookmarkStart w:id="1" w:name="_Hlk112421492"/>
    </w:p>
    <w:p w14:paraId="696CB251" w14:textId="77777777" w:rsidR="00CD7665" w:rsidRDefault="00CD7665" w:rsidP="00CD7665">
      <w:pPr>
        <w:pStyle w:val="Subtitle"/>
        <w:rPr>
          <w:lang w:val="fr-FR"/>
        </w:rPr>
      </w:pPr>
    </w:p>
    <w:p w14:paraId="38DC533B" w14:textId="77777777" w:rsidR="00CD7665" w:rsidRDefault="00CD7665" w:rsidP="00CD7665">
      <w:pPr>
        <w:pStyle w:val="BodyText"/>
        <w:rPr>
          <w:lang w:val="fr-FR"/>
        </w:rPr>
      </w:pPr>
    </w:p>
    <w:p w14:paraId="64DE4AA5" w14:textId="77777777" w:rsidR="00CD7665" w:rsidRDefault="00CD7665" w:rsidP="00CD7665">
      <w:pPr>
        <w:pStyle w:val="BodyText"/>
        <w:rPr>
          <w:lang w:val="fr-FR"/>
        </w:rPr>
      </w:pPr>
    </w:p>
    <w:p w14:paraId="4B52208E" w14:textId="77777777" w:rsidR="00CD7665" w:rsidRDefault="00CD7665" w:rsidP="00CD7665">
      <w:pPr>
        <w:pStyle w:val="BodyText"/>
        <w:rPr>
          <w:lang w:val="fr-FR"/>
        </w:rPr>
      </w:pPr>
    </w:p>
    <w:p w14:paraId="52CD0C1E" w14:textId="77777777" w:rsidR="00CD7665" w:rsidRDefault="00CD7665" w:rsidP="00CD7665">
      <w:pPr>
        <w:pStyle w:val="BodyText"/>
        <w:rPr>
          <w:lang w:val="fr-FR"/>
        </w:rPr>
      </w:pPr>
    </w:p>
    <w:p w14:paraId="2676CE25" w14:textId="77777777" w:rsidR="00CD7665" w:rsidRDefault="00CD7665" w:rsidP="00CD7665">
      <w:pPr>
        <w:pStyle w:val="BodyText"/>
        <w:rPr>
          <w:lang w:val="fr-FR"/>
        </w:rPr>
      </w:pPr>
    </w:p>
    <w:p w14:paraId="33BE790D" w14:textId="77777777" w:rsidR="00CD7665" w:rsidRDefault="00CD7665" w:rsidP="00CD7665">
      <w:pPr>
        <w:pStyle w:val="BodyText"/>
        <w:rPr>
          <w:lang w:val="fr-FR"/>
        </w:rPr>
      </w:pPr>
    </w:p>
    <w:p w14:paraId="187D5030" w14:textId="77777777" w:rsidR="00CD7665" w:rsidRDefault="00CD7665" w:rsidP="00CD7665">
      <w:pPr>
        <w:pStyle w:val="BodyText"/>
        <w:rPr>
          <w:lang w:val="fr-FR"/>
        </w:rPr>
      </w:pPr>
    </w:p>
    <w:p w14:paraId="1A22B0E6" w14:textId="77777777" w:rsidR="00CD7665" w:rsidRDefault="00CD7665" w:rsidP="00CD7665">
      <w:pPr>
        <w:pStyle w:val="BodyText"/>
        <w:rPr>
          <w:lang w:val="fr-FR"/>
        </w:rPr>
      </w:pPr>
    </w:p>
    <w:p w14:paraId="4D847B20" w14:textId="77777777" w:rsidR="00CD7665" w:rsidRDefault="00CD7665" w:rsidP="00CD7665">
      <w:pPr>
        <w:pStyle w:val="BodyText"/>
        <w:rPr>
          <w:lang w:val="fr-FR"/>
        </w:rPr>
      </w:pPr>
    </w:p>
    <w:p w14:paraId="20417D08" w14:textId="77777777" w:rsidR="00CD7665" w:rsidRDefault="00CD7665" w:rsidP="00CD7665">
      <w:pPr>
        <w:pStyle w:val="BodyText"/>
        <w:rPr>
          <w:lang w:val="fr-FR"/>
        </w:rPr>
      </w:pPr>
    </w:p>
    <w:p w14:paraId="2BDFE30C" w14:textId="77777777" w:rsidR="00CD7665" w:rsidRDefault="00CD7665" w:rsidP="00CD7665">
      <w:pPr>
        <w:pStyle w:val="BodyText"/>
        <w:rPr>
          <w:lang w:val="fr-FR"/>
        </w:rPr>
      </w:pPr>
    </w:p>
    <w:p w14:paraId="16A548A1" w14:textId="77777777" w:rsidR="00CD7665" w:rsidRDefault="00CD7665" w:rsidP="00CD7665">
      <w:pPr>
        <w:pStyle w:val="BodyText"/>
        <w:rPr>
          <w:lang w:val="fr-FR"/>
        </w:rPr>
      </w:pPr>
    </w:p>
    <w:p w14:paraId="4EE48834" w14:textId="77777777" w:rsidR="00CD7665" w:rsidRPr="00CD7665" w:rsidRDefault="00CD7665" w:rsidP="00E13DD4">
      <w:pPr>
        <w:pStyle w:val="BodyText"/>
        <w:rPr>
          <w:lang w:val="fr-FR"/>
        </w:rPr>
      </w:pPr>
    </w:p>
    <w:p w14:paraId="6A9274B8" w14:textId="5E33CF9C" w:rsidR="0025549D" w:rsidRPr="00994B77" w:rsidRDefault="007D29EF" w:rsidP="00182A34">
      <w:pPr>
        <w:pStyle w:val="Title"/>
        <w:spacing w:after="120"/>
        <w:rPr>
          <w:lang w:val="fr-FR"/>
        </w:rPr>
      </w:pPr>
      <w:r>
        <w:rPr>
          <w:bCs/>
          <w:lang w:val="fr-FR"/>
        </w:rPr>
        <w:lastRenderedPageBreak/>
        <w:t>Sigles et Abréviations</w:t>
      </w:r>
    </w:p>
    <w:bookmarkEnd w:id="1"/>
    <w:p w14:paraId="0F949BB3" w14:textId="77777777" w:rsidR="0025549D" w:rsidRPr="00994B77" w:rsidRDefault="0025549D" w:rsidP="00182A34">
      <w:pPr>
        <w:spacing w:after="120"/>
        <w:rPr>
          <w:lang w:val="fr-FR"/>
        </w:rPr>
        <w:sectPr w:rsidR="0025549D" w:rsidRPr="00994B77" w:rsidSect="0025549D">
          <w:type w:val="continuous"/>
          <w:pgSz w:w="11907" w:h="16839" w:code="9"/>
          <w:pgMar w:top="2381" w:right="1247" w:bottom="1247" w:left="1247" w:header="454" w:footer="403" w:gutter="0"/>
          <w:pgNumType w:fmt="lowerRoman"/>
          <w:cols w:space="708"/>
          <w:docGrid w:linePitch="360"/>
        </w:sectPr>
      </w:pPr>
    </w:p>
    <w:p w14:paraId="5325E83C" w14:textId="77777777" w:rsidR="0025549D" w:rsidRPr="00994B77" w:rsidRDefault="0025549D" w:rsidP="007B2111">
      <w:pPr>
        <w:rPr>
          <w:b/>
          <w:bCs/>
          <w:lang w:val="fr-FR"/>
        </w:rPr>
        <w:sectPr w:rsidR="0025549D" w:rsidRPr="00994B77" w:rsidSect="0025549D">
          <w:type w:val="continuous"/>
          <w:pgSz w:w="11907" w:h="16839" w:code="9"/>
          <w:pgMar w:top="2381" w:right="1247" w:bottom="1247" w:left="1247" w:header="454" w:footer="403" w:gutter="0"/>
          <w:pgNumType w:fmt="lowerRoman"/>
          <w:cols w:space="708"/>
          <w:docGrid w:linePitch="360"/>
        </w:sectPr>
      </w:pPr>
    </w:p>
    <w:p w14:paraId="67F20EE8" w14:textId="77777777" w:rsidR="00124430" w:rsidRPr="00994B77" w:rsidRDefault="00124430" w:rsidP="00124430">
      <w:pPr>
        <w:rPr>
          <w:b/>
          <w:bCs/>
          <w:lang w:val="fr-FR"/>
        </w:rPr>
      </w:pPr>
      <w:r w:rsidRPr="00BC2F85">
        <w:rPr>
          <w:b/>
          <w:bCs/>
          <w:lang w:val="fr-FR"/>
        </w:rPr>
        <w:t>ADCP</w:t>
      </w:r>
      <w:r w:rsidRPr="00BC2F85">
        <w:rPr>
          <w:bCs/>
          <w:lang w:val="fr-FR"/>
        </w:rPr>
        <w:tab/>
      </w:r>
      <w:r w:rsidRPr="00BC2F85">
        <w:rPr>
          <w:bCs/>
          <w:lang w:val="fr-FR"/>
        </w:rPr>
        <w:tab/>
        <w:t>Profileurs acoustiques de courant à effet Doppler</w:t>
      </w:r>
    </w:p>
    <w:p w14:paraId="2D17ED33" w14:textId="77777777" w:rsidR="00284EAD" w:rsidRPr="00994B77" w:rsidRDefault="00284EAD" w:rsidP="00284EAD">
      <w:pPr>
        <w:rPr>
          <w:lang w:val="fr-FR"/>
        </w:rPr>
      </w:pPr>
      <w:r w:rsidRPr="0025549D">
        <w:rPr>
          <w:b/>
          <w:bCs/>
          <w:lang w:val="fr-FR"/>
        </w:rPr>
        <w:t xml:space="preserve">AME </w:t>
      </w:r>
      <w:r w:rsidRPr="0025549D">
        <w:rPr>
          <w:lang w:val="fr-FR"/>
        </w:rPr>
        <w:tab/>
      </w:r>
      <w:r w:rsidRPr="0025549D">
        <w:rPr>
          <w:lang w:val="fr-FR"/>
        </w:rPr>
        <w:tab/>
        <w:t xml:space="preserve">Accord multilatéral sur l'environnement </w:t>
      </w:r>
    </w:p>
    <w:p w14:paraId="704B2733" w14:textId="5A432D91" w:rsidR="00F34091" w:rsidRPr="00994B77" w:rsidRDefault="007D29EF" w:rsidP="00F34091">
      <w:pPr>
        <w:rPr>
          <w:b/>
          <w:bCs/>
          <w:lang w:val="fr-FR"/>
        </w:rPr>
      </w:pPr>
      <w:r>
        <w:rPr>
          <w:b/>
          <w:bCs/>
          <w:lang w:val="fr-FR"/>
        </w:rPr>
        <w:t>BASD</w:t>
      </w:r>
      <w:r>
        <w:rPr>
          <w:b/>
          <w:bCs/>
          <w:lang w:val="fr-FR"/>
        </w:rPr>
        <w:tab/>
      </w:r>
      <w:r>
        <w:rPr>
          <w:b/>
          <w:bCs/>
          <w:lang w:val="fr-FR"/>
        </w:rPr>
        <w:tab/>
      </w:r>
      <w:r>
        <w:rPr>
          <w:bCs/>
          <w:lang w:val="fr-FR"/>
        </w:rPr>
        <w:t>Banque asiatique de développement</w:t>
      </w:r>
    </w:p>
    <w:p w14:paraId="52AD865D" w14:textId="77777777" w:rsidR="00284EAD" w:rsidRPr="00994B77" w:rsidRDefault="00284EAD" w:rsidP="00284EAD">
      <w:pPr>
        <w:rPr>
          <w:lang w:val="fr-FR"/>
        </w:rPr>
      </w:pPr>
      <w:r>
        <w:rPr>
          <w:b/>
          <w:bCs/>
          <w:lang w:val="fr-FR"/>
        </w:rPr>
        <w:t>BMVE</w:t>
      </w:r>
      <w:r>
        <w:rPr>
          <w:b/>
          <w:bCs/>
          <w:lang w:val="fr-FR"/>
        </w:rPr>
        <w:tab/>
      </w:r>
      <w:r>
        <w:rPr>
          <w:b/>
          <w:bCs/>
          <w:lang w:val="fr-FR"/>
        </w:rPr>
        <w:tab/>
      </w:r>
      <w:r>
        <w:rPr>
          <w:lang w:val="fr-FR"/>
        </w:rPr>
        <w:t>Basse mer moyenne de vive-eau</w:t>
      </w:r>
    </w:p>
    <w:p w14:paraId="429081E3" w14:textId="77777777" w:rsidR="00F34091" w:rsidRPr="00994B77" w:rsidRDefault="007D29EF" w:rsidP="00F34091">
      <w:pPr>
        <w:rPr>
          <w:b/>
          <w:bCs/>
          <w:lang w:val="fr-FR"/>
        </w:rPr>
      </w:pPr>
      <w:r w:rsidRPr="0025549D">
        <w:rPr>
          <w:b/>
          <w:bCs/>
          <w:lang w:val="fr-FR"/>
        </w:rPr>
        <w:t xml:space="preserve">CDB </w:t>
      </w:r>
      <w:r w:rsidRPr="0025549D">
        <w:rPr>
          <w:bCs/>
          <w:lang w:val="fr-FR"/>
        </w:rPr>
        <w:tab/>
      </w:r>
      <w:r w:rsidRPr="0025549D">
        <w:rPr>
          <w:bCs/>
          <w:lang w:val="fr-FR"/>
        </w:rPr>
        <w:tab/>
        <w:t xml:space="preserve">Convention sur la diversité biologique </w:t>
      </w:r>
    </w:p>
    <w:p w14:paraId="3CD3B622" w14:textId="77777777" w:rsidR="00F34091" w:rsidRPr="00994B77" w:rsidRDefault="007D29EF" w:rsidP="00F34091">
      <w:pPr>
        <w:rPr>
          <w:b/>
          <w:bCs/>
          <w:lang w:val="fr-FR"/>
        </w:rPr>
      </w:pPr>
      <w:r>
        <w:rPr>
          <w:b/>
          <w:bCs/>
          <w:lang w:val="fr-FR"/>
        </w:rPr>
        <w:t>CLO</w:t>
      </w:r>
      <w:r>
        <w:rPr>
          <w:b/>
          <w:bCs/>
          <w:lang w:val="fr-FR"/>
        </w:rPr>
        <w:tab/>
      </w:r>
      <w:r>
        <w:rPr>
          <w:b/>
          <w:bCs/>
          <w:lang w:val="fr-FR"/>
        </w:rPr>
        <w:tab/>
      </w:r>
      <w:r>
        <w:rPr>
          <w:bCs/>
          <w:lang w:val="fr-FR"/>
        </w:rPr>
        <w:t>Agent de liaison communautaire</w:t>
      </w:r>
    </w:p>
    <w:p w14:paraId="6B6DA01D" w14:textId="77777777" w:rsidR="00284EAD" w:rsidRPr="00994B77" w:rsidRDefault="00284EAD" w:rsidP="00284EAD">
      <w:pPr>
        <w:rPr>
          <w:b/>
          <w:bCs/>
          <w:lang w:val="fr-FR"/>
        </w:rPr>
      </w:pPr>
      <w:r>
        <w:rPr>
          <w:b/>
          <w:bCs/>
          <w:lang w:val="fr-FR"/>
        </w:rPr>
        <w:t>CSS</w:t>
      </w:r>
      <w:r>
        <w:rPr>
          <w:b/>
          <w:bCs/>
          <w:lang w:val="fr-FR"/>
        </w:rPr>
        <w:tab/>
      </w:r>
      <w:r>
        <w:rPr>
          <w:b/>
          <w:bCs/>
          <w:lang w:val="fr-FR"/>
        </w:rPr>
        <w:tab/>
      </w:r>
      <w:r>
        <w:rPr>
          <w:bCs/>
          <w:lang w:val="fr-FR"/>
        </w:rPr>
        <w:t>Concentration de sédiment en suspension</w:t>
      </w:r>
    </w:p>
    <w:p w14:paraId="20FF19EF" w14:textId="77777777" w:rsidR="00F34091" w:rsidRPr="00994B77" w:rsidRDefault="007D29EF" w:rsidP="00F34091">
      <w:pPr>
        <w:rPr>
          <w:lang w:val="fr-FR"/>
        </w:rPr>
      </w:pPr>
      <w:r>
        <w:rPr>
          <w:b/>
          <w:bCs/>
          <w:lang w:val="fr-FR"/>
        </w:rPr>
        <w:t>dB</w:t>
      </w:r>
      <w:r>
        <w:rPr>
          <w:b/>
          <w:bCs/>
          <w:lang w:val="fr-FR"/>
        </w:rPr>
        <w:tab/>
      </w:r>
      <w:r>
        <w:rPr>
          <w:b/>
          <w:bCs/>
          <w:lang w:val="fr-FR"/>
        </w:rPr>
        <w:tab/>
      </w:r>
      <w:r>
        <w:rPr>
          <w:lang w:val="fr-FR"/>
        </w:rPr>
        <w:t>décibels</w:t>
      </w:r>
    </w:p>
    <w:p w14:paraId="1C8E3B87" w14:textId="77777777" w:rsidR="00124430" w:rsidRPr="00994B77" w:rsidRDefault="00124430" w:rsidP="00124430">
      <w:pPr>
        <w:rPr>
          <w:lang w:val="fr-FR"/>
        </w:rPr>
      </w:pPr>
      <w:r w:rsidRPr="0025549D">
        <w:rPr>
          <w:b/>
          <w:bCs/>
          <w:lang w:val="fr-FR"/>
        </w:rPr>
        <w:t>DIE</w:t>
      </w:r>
      <w:r w:rsidRPr="0025549D">
        <w:rPr>
          <w:b/>
          <w:bCs/>
          <w:lang w:val="fr-FR"/>
        </w:rPr>
        <w:tab/>
      </w:r>
      <w:r w:rsidRPr="0025549D">
        <w:rPr>
          <w:b/>
          <w:bCs/>
          <w:lang w:val="fr-FR"/>
        </w:rPr>
        <w:tab/>
      </w:r>
      <w:r w:rsidRPr="0025549D">
        <w:rPr>
          <w:lang w:val="fr-FR"/>
        </w:rPr>
        <w:t xml:space="preserve">Déclaration d'impact environnemental </w:t>
      </w:r>
    </w:p>
    <w:p w14:paraId="38FA317C" w14:textId="77777777" w:rsidR="00284EAD" w:rsidRPr="00994B77" w:rsidRDefault="00284EAD" w:rsidP="00284EAD">
      <w:pPr>
        <w:rPr>
          <w:lang w:val="fr-FR"/>
        </w:rPr>
      </w:pPr>
      <w:r w:rsidRPr="0025549D">
        <w:rPr>
          <w:b/>
          <w:bCs/>
          <w:lang w:val="fr-FR"/>
        </w:rPr>
        <w:t>ÉES</w:t>
      </w:r>
      <w:r w:rsidRPr="0025549D">
        <w:rPr>
          <w:lang w:val="fr-FR"/>
        </w:rPr>
        <w:t xml:space="preserve"> </w:t>
      </w:r>
      <w:r w:rsidRPr="0025549D">
        <w:rPr>
          <w:lang w:val="fr-FR"/>
        </w:rPr>
        <w:tab/>
      </w:r>
      <w:r w:rsidRPr="0025549D">
        <w:rPr>
          <w:lang w:val="fr-FR"/>
        </w:rPr>
        <w:tab/>
        <w:t xml:space="preserve">Évaluation environnementale stratégique  </w:t>
      </w:r>
    </w:p>
    <w:p w14:paraId="7592A8A8" w14:textId="77777777" w:rsidR="00F34091" w:rsidRPr="00994B77" w:rsidRDefault="007D29EF" w:rsidP="00F34091">
      <w:pPr>
        <w:rPr>
          <w:lang w:val="fr-FR"/>
        </w:rPr>
      </w:pPr>
      <w:r w:rsidRPr="0025549D">
        <w:rPr>
          <w:b/>
          <w:bCs/>
          <w:lang w:val="fr-FR"/>
        </w:rPr>
        <w:t>ÉIE</w:t>
      </w:r>
      <w:r w:rsidRPr="0025549D">
        <w:rPr>
          <w:b/>
          <w:bCs/>
          <w:lang w:val="fr-FR"/>
        </w:rPr>
        <w:tab/>
      </w:r>
      <w:r w:rsidRPr="0025549D">
        <w:rPr>
          <w:b/>
          <w:bCs/>
          <w:lang w:val="fr-FR"/>
        </w:rPr>
        <w:tab/>
      </w:r>
      <w:r w:rsidRPr="0025549D">
        <w:rPr>
          <w:lang w:val="fr-FR"/>
        </w:rPr>
        <w:t>Étude d’impact environnemental</w:t>
      </w:r>
    </w:p>
    <w:p w14:paraId="3CB27AD9" w14:textId="77777777" w:rsidR="00284EAD" w:rsidRPr="00994B77" w:rsidRDefault="00284EAD" w:rsidP="00284EAD">
      <w:pPr>
        <w:rPr>
          <w:lang w:val="fr-FR"/>
        </w:rPr>
      </w:pPr>
      <w:r w:rsidRPr="0025549D">
        <w:rPr>
          <w:b/>
          <w:bCs/>
          <w:lang w:val="fr-FR"/>
        </w:rPr>
        <w:t xml:space="preserve">ÉIS </w:t>
      </w:r>
      <w:r w:rsidRPr="0025549D">
        <w:rPr>
          <w:lang w:val="fr-FR"/>
        </w:rPr>
        <w:tab/>
      </w:r>
      <w:r w:rsidRPr="0025549D">
        <w:rPr>
          <w:lang w:val="fr-FR"/>
        </w:rPr>
        <w:tab/>
        <w:t xml:space="preserve">Étude d'impact social </w:t>
      </w:r>
    </w:p>
    <w:p w14:paraId="5CF226AC" w14:textId="77777777" w:rsidR="00284EAD" w:rsidRPr="00994B77" w:rsidRDefault="00284EAD" w:rsidP="00284EAD">
      <w:pPr>
        <w:rPr>
          <w:b/>
          <w:bCs/>
          <w:lang w:val="fr-FR"/>
        </w:rPr>
      </w:pPr>
      <w:r w:rsidRPr="005258FC">
        <w:rPr>
          <w:b/>
          <w:bCs/>
          <w:lang w:val="fr-FR"/>
        </w:rPr>
        <w:t>EPI</w:t>
      </w:r>
      <w:r w:rsidRPr="005258FC">
        <w:rPr>
          <w:bCs/>
          <w:lang w:val="fr-FR"/>
        </w:rPr>
        <w:tab/>
      </w:r>
      <w:r w:rsidRPr="005258FC">
        <w:rPr>
          <w:bCs/>
          <w:lang w:val="fr-FR"/>
        </w:rPr>
        <w:tab/>
        <w:t>Équipement de protection individuelle</w:t>
      </w:r>
    </w:p>
    <w:p w14:paraId="44647B8B" w14:textId="77777777" w:rsidR="00F34091" w:rsidRPr="00994B77" w:rsidRDefault="007D29EF" w:rsidP="00F34091">
      <w:pPr>
        <w:rPr>
          <w:b/>
          <w:bCs/>
          <w:lang w:val="fr-FR"/>
        </w:rPr>
      </w:pPr>
      <w:r w:rsidRPr="00DC3BB6">
        <w:rPr>
          <w:b/>
          <w:bCs/>
          <w:lang w:val="fr-FR"/>
        </w:rPr>
        <w:t>ERP</w:t>
      </w:r>
      <w:r w:rsidRPr="00DC3BB6">
        <w:rPr>
          <w:bCs/>
          <w:lang w:val="fr-FR"/>
        </w:rPr>
        <w:tab/>
      </w:r>
      <w:r w:rsidRPr="00DC3BB6">
        <w:rPr>
          <w:bCs/>
          <w:lang w:val="fr-FR"/>
        </w:rPr>
        <w:tab/>
        <w:t>Plan d'intervention d'urgence</w:t>
      </w:r>
    </w:p>
    <w:p w14:paraId="5DE45218" w14:textId="77777777" w:rsidR="00F34091" w:rsidRPr="00994B77" w:rsidRDefault="007D29EF" w:rsidP="00F34091">
      <w:pPr>
        <w:rPr>
          <w:lang w:val="fr-FR"/>
        </w:rPr>
      </w:pPr>
      <w:r w:rsidRPr="0025549D">
        <w:rPr>
          <w:b/>
          <w:bCs/>
          <w:lang w:val="fr-FR"/>
        </w:rPr>
        <w:t xml:space="preserve">FRDP </w:t>
      </w:r>
      <w:r w:rsidRPr="0025549D">
        <w:rPr>
          <w:lang w:val="fr-FR"/>
        </w:rPr>
        <w:tab/>
      </w:r>
      <w:r w:rsidRPr="0025549D">
        <w:rPr>
          <w:lang w:val="fr-FR"/>
        </w:rPr>
        <w:tab/>
        <w:t xml:space="preserve">Cadre océanien pour un développement résilient 2017-2030 </w:t>
      </w:r>
    </w:p>
    <w:p w14:paraId="4FD9DF3D" w14:textId="77777777" w:rsidR="00284EAD" w:rsidRPr="00994B77" w:rsidRDefault="00284EAD" w:rsidP="00284EAD">
      <w:pPr>
        <w:rPr>
          <w:b/>
          <w:bCs/>
          <w:lang w:val="fr-FR"/>
        </w:rPr>
      </w:pPr>
      <w:r>
        <w:rPr>
          <w:b/>
          <w:bCs/>
          <w:lang w:val="fr-FR"/>
        </w:rPr>
        <w:t>IST</w:t>
      </w:r>
      <w:r>
        <w:rPr>
          <w:b/>
          <w:bCs/>
          <w:lang w:val="fr-FR"/>
        </w:rPr>
        <w:tab/>
      </w:r>
      <w:r>
        <w:rPr>
          <w:b/>
          <w:bCs/>
          <w:lang w:val="fr-FR"/>
        </w:rPr>
        <w:tab/>
      </w:r>
      <w:r>
        <w:rPr>
          <w:bCs/>
          <w:lang w:val="fr-FR"/>
        </w:rPr>
        <w:t>Infections sexuellement transmissibles</w:t>
      </w:r>
    </w:p>
    <w:p w14:paraId="58DA51A8" w14:textId="77777777" w:rsidR="00F34091" w:rsidRPr="00994B77" w:rsidRDefault="007D29EF" w:rsidP="00F34091">
      <w:pPr>
        <w:rPr>
          <w:b/>
          <w:bCs/>
          <w:lang w:val="fr-FR"/>
        </w:rPr>
      </w:pPr>
      <w:proofErr w:type="spellStart"/>
      <w:r>
        <w:rPr>
          <w:b/>
          <w:bCs/>
          <w:lang w:val="fr-FR"/>
        </w:rPr>
        <w:t>LiDAR</w:t>
      </w:r>
      <w:proofErr w:type="spellEnd"/>
      <w:r>
        <w:rPr>
          <w:b/>
          <w:bCs/>
          <w:lang w:val="fr-FR"/>
        </w:rPr>
        <w:tab/>
      </w:r>
      <w:r>
        <w:rPr>
          <w:b/>
          <w:bCs/>
          <w:lang w:val="fr-FR"/>
        </w:rPr>
        <w:tab/>
      </w:r>
      <w:r>
        <w:rPr>
          <w:bCs/>
          <w:lang w:val="fr-FR"/>
        </w:rPr>
        <w:t>Détection et télémétrie par la lumière</w:t>
      </w:r>
    </w:p>
    <w:p w14:paraId="18E6F26E" w14:textId="77777777" w:rsidR="00672D32" w:rsidRPr="00994B77" w:rsidRDefault="00672D32" w:rsidP="00672D32">
      <w:pPr>
        <w:rPr>
          <w:lang w:val="fr-FR"/>
        </w:rPr>
      </w:pPr>
      <w:r>
        <w:rPr>
          <w:b/>
          <w:bCs/>
          <w:lang w:val="fr-FR"/>
        </w:rPr>
        <w:t>MCA</w:t>
      </w:r>
      <w:r>
        <w:rPr>
          <w:b/>
          <w:bCs/>
          <w:lang w:val="fr-FR"/>
        </w:rPr>
        <w:tab/>
      </w:r>
      <w:r>
        <w:rPr>
          <w:b/>
          <w:bCs/>
          <w:lang w:val="fr-FR"/>
        </w:rPr>
        <w:tab/>
      </w:r>
      <w:r>
        <w:rPr>
          <w:lang w:val="fr-FR"/>
        </w:rPr>
        <w:t>Analyse multicritères</w:t>
      </w:r>
    </w:p>
    <w:p w14:paraId="35842714" w14:textId="77777777" w:rsidR="00672D32" w:rsidRPr="00994B77" w:rsidRDefault="00672D32" w:rsidP="00672D32">
      <w:pPr>
        <w:rPr>
          <w:lang w:val="fr-FR"/>
        </w:rPr>
      </w:pPr>
      <w:r w:rsidRPr="00FE23F1">
        <w:rPr>
          <w:rFonts w:cs="Times New Roman"/>
          <w:b/>
          <w:bCs/>
          <w:lang w:val="fr-FR"/>
        </w:rPr>
        <w:t>MEST</w:t>
      </w:r>
      <w:r w:rsidRPr="00FE23F1">
        <w:rPr>
          <w:rFonts w:cs="Times New Roman"/>
          <w:lang w:val="fr-FR"/>
        </w:rPr>
        <w:tab/>
      </w:r>
      <w:r w:rsidRPr="00FE23F1">
        <w:rPr>
          <w:rFonts w:cs="Times New Roman"/>
          <w:lang w:val="fr-FR"/>
        </w:rPr>
        <w:tab/>
        <w:t>Matières en suspension totales</w:t>
      </w:r>
    </w:p>
    <w:p w14:paraId="6EEF3263" w14:textId="77777777" w:rsidR="00672D32" w:rsidRPr="00994B77" w:rsidRDefault="00672D32" w:rsidP="00672D32">
      <w:pPr>
        <w:rPr>
          <w:b/>
          <w:bCs/>
          <w:lang w:val="fr-FR"/>
        </w:rPr>
      </w:pPr>
      <w:r>
        <w:rPr>
          <w:b/>
          <w:bCs/>
          <w:lang w:val="fr-FR"/>
        </w:rPr>
        <w:t>MRG</w:t>
      </w:r>
      <w:r>
        <w:rPr>
          <w:b/>
          <w:bCs/>
          <w:lang w:val="fr-FR"/>
        </w:rPr>
        <w:tab/>
      </w:r>
      <w:r>
        <w:rPr>
          <w:b/>
          <w:bCs/>
          <w:lang w:val="fr-FR"/>
        </w:rPr>
        <w:tab/>
      </w:r>
      <w:r>
        <w:rPr>
          <w:bCs/>
          <w:lang w:val="fr-FR"/>
        </w:rPr>
        <w:t>Mécanisme de règlement des griefs</w:t>
      </w:r>
    </w:p>
    <w:p w14:paraId="10E2EE10" w14:textId="77777777" w:rsidR="00F34091" w:rsidRPr="00994B77" w:rsidRDefault="007D29EF" w:rsidP="00F34091">
      <w:pPr>
        <w:rPr>
          <w:lang w:val="fr-FR"/>
        </w:rPr>
      </w:pPr>
      <w:r>
        <w:rPr>
          <w:b/>
          <w:bCs/>
          <w:lang w:val="fr-FR"/>
        </w:rPr>
        <w:t>NM</w:t>
      </w:r>
      <w:r>
        <w:rPr>
          <w:b/>
          <w:bCs/>
          <w:lang w:val="fr-FR"/>
        </w:rPr>
        <w:tab/>
      </w:r>
      <w:r>
        <w:rPr>
          <w:b/>
          <w:bCs/>
          <w:lang w:val="fr-FR"/>
        </w:rPr>
        <w:tab/>
      </w:r>
      <w:r>
        <w:rPr>
          <w:lang w:val="fr-FR"/>
        </w:rPr>
        <w:t>Niveau moyen</w:t>
      </w:r>
    </w:p>
    <w:p w14:paraId="23D76245" w14:textId="77777777" w:rsidR="00F34091" w:rsidRPr="00994B77" w:rsidRDefault="007D29EF" w:rsidP="00F34091">
      <w:pPr>
        <w:rPr>
          <w:lang w:val="fr-FR"/>
        </w:rPr>
      </w:pPr>
      <w:r w:rsidRPr="0025549D">
        <w:rPr>
          <w:b/>
          <w:bCs/>
          <w:lang w:val="fr-FR"/>
        </w:rPr>
        <w:t xml:space="preserve">ODD </w:t>
      </w:r>
      <w:r w:rsidRPr="0025549D">
        <w:rPr>
          <w:lang w:val="fr-FR"/>
        </w:rPr>
        <w:tab/>
      </w:r>
      <w:r w:rsidRPr="0025549D">
        <w:rPr>
          <w:lang w:val="fr-FR"/>
        </w:rPr>
        <w:tab/>
        <w:t xml:space="preserve">Objectifs de développement durable. </w:t>
      </w:r>
    </w:p>
    <w:p w14:paraId="09C0DCD5" w14:textId="77777777" w:rsidR="00494533" w:rsidRPr="00994B77" w:rsidRDefault="00494533" w:rsidP="00494533">
      <w:pPr>
        <w:rPr>
          <w:lang w:val="fr-FR"/>
        </w:rPr>
      </w:pPr>
      <w:r w:rsidRPr="00606807">
        <w:rPr>
          <w:b/>
          <w:bCs/>
          <w:lang w:val="fr-FR"/>
        </w:rPr>
        <w:t>ONG</w:t>
      </w:r>
      <w:r w:rsidRPr="00606807">
        <w:rPr>
          <w:b/>
          <w:bCs/>
          <w:lang w:val="fr-FR"/>
        </w:rPr>
        <w:tab/>
      </w:r>
      <w:r w:rsidRPr="00606807">
        <w:rPr>
          <w:b/>
          <w:bCs/>
          <w:lang w:val="fr-FR"/>
        </w:rPr>
        <w:tab/>
      </w:r>
      <w:r w:rsidRPr="00606807">
        <w:rPr>
          <w:lang w:val="fr-FR"/>
        </w:rPr>
        <w:t>Organisations non gouvernementales</w:t>
      </w:r>
    </w:p>
    <w:p w14:paraId="1EAD8A4B" w14:textId="77777777" w:rsidR="00F34091" w:rsidRPr="00994B77" w:rsidRDefault="007D29EF" w:rsidP="00F34091">
      <w:pPr>
        <w:rPr>
          <w:lang w:val="fr-FR"/>
        </w:rPr>
      </w:pPr>
      <w:r w:rsidRPr="0025549D">
        <w:rPr>
          <w:b/>
          <w:bCs/>
          <w:lang w:val="fr-FR"/>
        </w:rPr>
        <w:t xml:space="preserve">PEID </w:t>
      </w:r>
      <w:r w:rsidRPr="0025549D">
        <w:rPr>
          <w:lang w:val="fr-FR"/>
        </w:rPr>
        <w:tab/>
      </w:r>
      <w:r w:rsidRPr="0025549D">
        <w:rPr>
          <w:lang w:val="fr-FR"/>
        </w:rPr>
        <w:tab/>
        <w:t xml:space="preserve">Petits États insulaires en développement </w:t>
      </w:r>
    </w:p>
    <w:p w14:paraId="0916BD27" w14:textId="77777777" w:rsidR="00672D32" w:rsidRPr="00994B77" w:rsidRDefault="00672D32" w:rsidP="00672D32">
      <w:pPr>
        <w:rPr>
          <w:b/>
          <w:bCs/>
          <w:lang w:val="fr-FR"/>
        </w:rPr>
      </w:pPr>
      <w:r>
        <w:rPr>
          <w:b/>
          <w:bCs/>
          <w:lang w:val="fr-FR"/>
        </w:rPr>
        <w:t>PMVE</w:t>
      </w:r>
      <w:r>
        <w:rPr>
          <w:b/>
          <w:bCs/>
          <w:lang w:val="fr-FR"/>
        </w:rPr>
        <w:tab/>
      </w:r>
      <w:r>
        <w:rPr>
          <w:b/>
          <w:bCs/>
          <w:lang w:val="fr-FR"/>
        </w:rPr>
        <w:tab/>
      </w:r>
      <w:r>
        <w:rPr>
          <w:bCs/>
          <w:lang w:val="fr-FR"/>
        </w:rPr>
        <w:t>Pleine mer moyenne de vive-eau</w:t>
      </w:r>
    </w:p>
    <w:p w14:paraId="029F2D40" w14:textId="77777777" w:rsidR="00F34091" w:rsidRPr="00994B77" w:rsidRDefault="007D29EF" w:rsidP="00F34091">
      <w:pPr>
        <w:rPr>
          <w:lang w:val="fr-FR"/>
        </w:rPr>
      </w:pPr>
      <w:r w:rsidRPr="0025549D">
        <w:rPr>
          <w:b/>
          <w:bCs/>
          <w:lang w:val="fr-FR"/>
        </w:rPr>
        <w:t xml:space="preserve">PROE </w:t>
      </w:r>
      <w:r w:rsidRPr="0025549D">
        <w:rPr>
          <w:lang w:val="fr-FR"/>
        </w:rPr>
        <w:tab/>
      </w:r>
      <w:r w:rsidRPr="0025549D">
        <w:rPr>
          <w:lang w:val="fr-FR"/>
        </w:rPr>
        <w:tab/>
        <w:t xml:space="preserve">Secrétariat du Programme régional océanien de l'environnement </w:t>
      </w:r>
    </w:p>
    <w:p w14:paraId="01917EEE" w14:textId="77777777" w:rsidR="00284EAD" w:rsidRPr="00994B77" w:rsidRDefault="00284EAD" w:rsidP="00284EAD">
      <w:pPr>
        <w:rPr>
          <w:lang w:val="fr-FR"/>
        </w:rPr>
      </w:pPr>
      <w:r>
        <w:rPr>
          <w:b/>
          <w:bCs/>
          <w:lang w:val="fr-FR"/>
        </w:rPr>
        <w:t xml:space="preserve">PSGE </w:t>
      </w:r>
      <w:r>
        <w:rPr>
          <w:lang w:val="fr-FR"/>
        </w:rPr>
        <w:tab/>
      </w:r>
      <w:r>
        <w:rPr>
          <w:lang w:val="fr-FR"/>
        </w:rPr>
        <w:tab/>
        <w:t xml:space="preserve">Plan de surveillance et de gestion de l'environnement </w:t>
      </w:r>
    </w:p>
    <w:p w14:paraId="3A31DA59" w14:textId="77777777" w:rsidR="00494533" w:rsidRPr="00994B77" w:rsidRDefault="00494533" w:rsidP="00494533">
      <w:pPr>
        <w:rPr>
          <w:b/>
          <w:bCs/>
          <w:lang w:val="fr-FR"/>
        </w:rPr>
      </w:pPr>
      <w:r>
        <w:rPr>
          <w:b/>
          <w:bCs/>
          <w:lang w:val="fr-FR"/>
        </w:rPr>
        <w:t>RIM</w:t>
      </w:r>
      <w:r>
        <w:rPr>
          <w:b/>
          <w:bCs/>
          <w:lang w:val="fr-FR"/>
        </w:rPr>
        <w:tab/>
      </w:r>
      <w:r>
        <w:rPr>
          <w:b/>
          <w:bCs/>
          <w:lang w:val="fr-FR"/>
        </w:rPr>
        <w:tab/>
      </w:r>
      <w:r>
        <w:rPr>
          <w:bCs/>
          <w:lang w:val="fr-FR"/>
        </w:rPr>
        <w:t>République des Îles Marshall</w:t>
      </w:r>
    </w:p>
    <w:p w14:paraId="001FA6F6" w14:textId="77777777" w:rsidR="00672D32" w:rsidRDefault="00494533" w:rsidP="00494533">
      <w:pPr>
        <w:rPr>
          <w:b/>
          <w:bCs/>
          <w:lang w:val="fr-FR"/>
        </w:rPr>
      </w:pPr>
      <w:r>
        <w:rPr>
          <w:b/>
          <w:bCs/>
          <w:lang w:val="fr-FR"/>
        </w:rPr>
        <w:t>ROV</w:t>
      </w:r>
      <w:r>
        <w:rPr>
          <w:b/>
          <w:bCs/>
          <w:lang w:val="fr-FR"/>
        </w:rPr>
        <w:tab/>
      </w:r>
      <w:r>
        <w:rPr>
          <w:b/>
          <w:bCs/>
          <w:lang w:val="fr-FR"/>
        </w:rPr>
        <w:tab/>
      </w:r>
      <w:r>
        <w:rPr>
          <w:bCs/>
          <w:lang w:val="fr-FR"/>
        </w:rPr>
        <w:t>Véhicules télécommandés</w:t>
      </w:r>
      <w:r w:rsidRPr="0025549D">
        <w:rPr>
          <w:b/>
          <w:bCs/>
          <w:lang w:val="fr-FR"/>
        </w:rPr>
        <w:t xml:space="preserve"> </w:t>
      </w:r>
    </w:p>
    <w:p w14:paraId="776C6873" w14:textId="071307D2" w:rsidR="00284EAD" w:rsidRPr="00994B77" w:rsidRDefault="00284EAD" w:rsidP="00494533">
      <w:pPr>
        <w:rPr>
          <w:lang w:val="fr-FR"/>
        </w:rPr>
      </w:pPr>
      <w:r w:rsidRPr="0025549D">
        <w:rPr>
          <w:b/>
          <w:bCs/>
          <w:lang w:val="fr-FR"/>
        </w:rPr>
        <w:t xml:space="preserve">SIG </w:t>
      </w:r>
      <w:r w:rsidRPr="0025549D">
        <w:rPr>
          <w:lang w:val="fr-FR"/>
        </w:rPr>
        <w:tab/>
      </w:r>
      <w:r w:rsidRPr="0025549D">
        <w:rPr>
          <w:lang w:val="fr-FR"/>
        </w:rPr>
        <w:tab/>
        <w:t xml:space="preserve">Système d'information géographique </w:t>
      </w:r>
    </w:p>
    <w:p w14:paraId="53EB1FFF" w14:textId="77777777" w:rsidR="00F34091" w:rsidRPr="00994B77" w:rsidRDefault="007D29EF" w:rsidP="00F34091">
      <w:pPr>
        <w:rPr>
          <w:lang w:val="fr-FR"/>
        </w:rPr>
      </w:pPr>
      <w:proofErr w:type="spellStart"/>
      <w:r w:rsidRPr="0025549D">
        <w:rPr>
          <w:b/>
          <w:bCs/>
          <w:lang w:val="fr-FR"/>
        </w:rPr>
        <w:t>TdR</w:t>
      </w:r>
      <w:proofErr w:type="spellEnd"/>
      <w:r w:rsidRPr="0025549D">
        <w:rPr>
          <w:b/>
          <w:bCs/>
          <w:lang w:val="fr-FR"/>
        </w:rPr>
        <w:tab/>
      </w:r>
      <w:r w:rsidRPr="0025549D">
        <w:rPr>
          <w:b/>
          <w:bCs/>
          <w:lang w:val="fr-FR"/>
        </w:rPr>
        <w:tab/>
      </w:r>
      <w:r w:rsidRPr="0025549D">
        <w:rPr>
          <w:lang w:val="fr-FR"/>
        </w:rPr>
        <w:t xml:space="preserve">Termes de référence </w:t>
      </w:r>
    </w:p>
    <w:p w14:paraId="61BE60CF" w14:textId="77777777" w:rsidR="00672D32" w:rsidRPr="00994B77" w:rsidRDefault="00672D32" w:rsidP="00672D32">
      <w:pPr>
        <w:rPr>
          <w:b/>
          <w:bCs/>
          <w:lang w:val="fr-FR"/>
        </w:rPr>
      </w:pPr>
      <w:r>
        <w:rPr>
          <w:b/>
          <w:bCs/>
          <w:lang w:val="fr-FR"/>
        </w:rPr>
        <w:t>UICN</w:t>
      </w:r>
      <w:r>
        <w:rPr>
          <w:b/>
          <w:bCs/>
          <w:lang w:val="fr-FR"/>
        </w:rPr>
        <w:tab/>
      </w:r>
      <w:r>
        <w:rPr>
          <w:b/>
          <w:bCs/>
          <w:lang w:val="fr-FR"/>
        </w:rPr>
        <w:tab/>
      </w:r>
      <w:r>
        <w:rPr>
          <w:bCs/>
          <w:lang w:val="fr-FR"/>
        </w:rPr>
        <w:t>Union internationale pour la conservation de la nature</w:t>
      </w:r>
    </w:p>
    <w:p w14:paraId="2AF7A797" w14:textId="77777777" w:rsidR="00F34091" w:rsidRPr="00994B77" w:rsidRDefault="007D29EF" w:rsidP="00F34091">
      <w:pPr>
        <w:rPr>
          <w:lang w:val="fr-FR"/>
        </w:rPr>
      </w:pPr>
      <w:r w:rsidRPr="003666CD">
        <w:rPr>
          <w:b/>
          <w:bCs/>
          <w:lang w:val="fr-FR"/>
        </w:rPr>
        <w:t>UXO</w:t>
      </w:r>
      <w:r w:rsidRPr="003666CD">
        <w:rPr>
          <w:lang w:val="fr-FR"/>
        </w:rPr>
        <w:tab/>
      </w:r>
      <w:r w:rsidRPr="003666CD">
        <w:rPr>
          <w:lang w:val="fr-FR"/>
        </w:rPr>
        <w:tab/>
        <w:t>Munitions non explosées (généralement liées à la Seconde Guerre mondiale)</w:t>
      </w:r>
    </w:p>
    <w:p w14:paraId="6FB0528F" w14:textId="77777777" w:rsidR="00672D32" w:rsidRPr="00994B77" w:rsidRDefault="00672D32" w:rsidP="00672D32">
      <w:pPr>
        <w:rPr>
          <w:lang w:val="fr-FR"/>
        </w:rPr>
      </w:pPr>
      <w:r>
        <w:rPr>
          <w:b/>
          <w:bCs/>
          <w:lang w:val="fr-FR"/>
        </w:rPr>
        <w:t>VIH/SIDA</w:t>
      </w:r>
      <w:r>
        <w:rPr>
          <w:b/>
          <w:bCs/>
          <w:lang w:val="fr-FR"/>
        </w:rPr>
        <w:tab/>
      </w:r>
      <w:r>
        <w:rPr>
          <w:lang w:val="fr-FR"/>
        </w:rPr>
        <w:t>Virus de l'immunodéficience humaine/Syndrome d’immunodéficience acquise</w:t>
      </w:r>
    </w:p>
    <w:p w14:paraId="79E51150" w14:textId="77777777" w:rsidR="00F34091" w:rsidRPr="00994B77" w:rsidRDefault="00F34091" w:rsidP="00F34091">
      <w:pPr>
        <w:rPr>
          <w:lang w:val="fr-FR"/>
        </w:rPr>
      </w:pPr>
    </w:p>
    <w:p w14:paraId="63D61283" w14:textId="77777777" w:rsidR="00FE23F1" w:rsidRPr="00994B77" w:rsidRDefault="00FE23F1" w:rsidP="007B2111">
      <w:pPr>
        <w:rPr>
          <w:lang w:val="fr-FR"/>
        </w:rPr>
      </w:pPr>
    </w:p>
    <w:p w14:paraId="26910D86" w14:textId="77777777" w:rsidR="003666CD" w:rsidRPr="00994B77" w:rsidRDefault="003666CD" w:rsidP="007B2111">
      <w:pPr>
        <w:rPr>
          <w:lang w:val="fr-FR"/>
        </w:rPr>
        <w:sectPr w:rsidR="003666CD" w:rsidRPr="00994B77" w:rsidSect="0025549D">
          <w:type w:val="continuous"/>
          <w:pgSz w:w="11907" w:h="16839" w:code="9"/>
          <w:pgMar w:top="2381" w:right="1247" w:bottom="1247" w:left="1247" w:header="454" w:footer="403" w:gutter="0"/>
          <w:pgNumType w:fmt="lowerRoman"/>
          <w:cols w:space="708"/>
          <w:docGrid w:linePitch="360"/>
        </w:sectPr>
      </w:pPr>
    </w:p>
    <w:p w14:paraId="25C090AB" w14:textId="77777777" w:rsidR="00D6146B" w:rsidRPr="0025549D" w:rsidRDefault="007D29EF" w:rsidP="00AE0E16">
      <w:pPr>
        <w:pStyle w:val="Heading1"/>
      </w:pPr>
      <w:bookmarkStart w:id="2" w:name="_Toc102663012"/>
      <w:bookmarkStart w:id="3" w:name="_Toc116509474"/>
      <w:bookmarkStart w:id="4" w:name="_Toc116511356"/>
      <w:r w:rsidRPr="0025549D">
        <w:rPr>
          <w:lang w:val="fr-FR"/>
        </w:rPr>
        <w:lastRenderedPageBreak/>
        <w:t>Introduction</w:t>
      </w:r>
      <w:bookmarkEnd w:id="2"/>
      <w:bookmarkEnd w:id="3"/>
      <w:bookmarkEnd w:id="4"/>
    </w:p>
    <w:p w14:paraId="677AB26E" w14:textId="77777777" w:rsidR="00D8649C" w:rsidRPr="0025549D" w:rsidRDefault="007D29EF" w:rsidP="00D8649C">
      <w:pPr>
        <w:pStyle w:val="Heading2"/>
        <w:ind w:left="851"/>
      </w:pPr>
      <w:bookmarkStart w:id="5" w:name="_Toc102663013"/>
      <w:bookmarkStart w:id="6" w:name="_Toc116509475"/>
      <w:bookmarkStart w:id="7" w:name="_Toc116511357"/>
      <w:r>
        <w:rPr>
          <w:lang w:val="fr-FR"/>
        </w:rPr>
        <w:t>Orientations en matière d'ÉIE</w:t>
      </w:r>
      <w:bookmarkEnd w:id="5"/>
      <w:bookmarkEnd w:id="6"/>
      <w:bookmarkEnd w:id="7"/>
    </w:p>
    <w:p w14:paraId="691C1CA5" w14:textId="44CA09EB" w:rsidR="00F34091" w:rsidRPr="00994B77" w:rsidRDefault="007D29EF" w:rsidP="00F34091">
      <w:pPr>
        <w:pStyle w:val="BodyText"/>
        <w:spacing w:after="120"/>
        <w:rPr>
          <w:lang w:val="fr-FR"/>
        </w:rPr>
      </w:pPr>
      <w:r w:rsidRPr="0025549D">
        <w:rPr>
          <w:lang w:val="fr-FR"/>
        </w:rPr>
        <w:t xml:space="preserve">L'Étude d’impact environnemental (ÉIE) est un processus utilisé pour évaluer et gérer des projets de développement </w:t>
      </w:r>
      <w:r w:rsidR="00A57256" w:rsidRPr="00A57256">
        <w:rPr>
          <w:lang w:val="fr-FR"/>
        </w:rPr>
        <w:t>particuliers</w:t>
      </w:r>
      <w:r w:rsidRPr="0025549D">
        <w:rPr>
          <w:lang w:val="fr-FR"/>
        </w:rPr>
        <w:t xml:space="preserve">. Elle a pour objectif de maximiser les retombées positives et de minimiser les impacts négatifs pour les communautés locales et leur environnement. La mobilisation des parties prenantes et les connaissances locales sont essentielles à la réalisation d'une bonne ÉIE. Correctement mise en œuvre, l'ÉIE peut contribuer à la réalisation des objectifs de croissance verte, de </w:t>
      </w:r>
      <w:r w:rsidR="001B6EA0">
        <w:rPr>
          <w:lang w:val="fr-FR"/>
        </w:rPr>
        <w:t>résilience</w:t>
      </w:r>
      <w:r w:rsidRPr="0025549D">
        <w:rPr>
          <w:lang w:val="fr-FR"/>
        </w:rPr>
        <w:t xml:space="preserve"> au changement climatique, et aux objectifs de développement durable des Nations Unies (ODD)</w:t>
      </w:r>
      <w:r>
        <w:rPr>
          <w:rStyle w:val="FootnoteReference"/>
        </w:rPr>
        <w:footnoteReference w:id="2"/>
      </w:r>
      <w:r w:rsidRPr="0025549D">
        <w:rPr>
          <w:lang w:val="fr-FR"/>
        </w:rPr>
        <w:t xml:space="preserve">. </w:t>
      </w:r>
    </w:p>
    <w:p w14:paraId="7683DB5A" w14:textId="6848CC3E" w:rsidR="00F34091" w:rsidRPr="00994B77" w:rsidRDefault="007D29EF" w:rsidP="00F34091">
      <w:pPr>
        <w:pStyle w:val="BodyText"/>
        <w:spacing w:after="120"/>
        <w:ind w:right="-113"/>
        <w:rPr>
          <w:rFonts w:asciiTheme="minorHAnsi" w:hAnsiTheme="minorHAnsi" w:cstheme="minorHAnsi"/>
          <w:lang w:val="fr-FR"/>
        </w:rPr>
      </w:pPr>
      <w:r>
        <w:rPr>
          <w:lang w:val="fr-FR"/>
        </w:rPr>
        <w:t xml:space="preserve">Le Plan stratégique 2017-2026 du PROE souligne que les populations et l'environnement du Pacifique bénéficient de l'engagement et des meilleures pratiques en matière de gouvernance environnementale. Une bonne gouvernance environnementale repose sur une réglementation et un processus structuré d'évaluation environnementale du projet, l'atténuation des effets négatifs, ainsi que sur un suivi et une gestion appropriés de l'environnement. Chacun de ces éléments est interdépendant et bénéficie d'orientations détaillées </w:t>
      </w:r>
      <w:r w:rsidR="00566CAD">
        <w:rPr>
          <w:lang w:val="fr-FR"/>
        </w:rPr>
        <w:t>et</w:t>
      </w:r>
      <w:r>
        <w:rPr>
          <w:lang w:val="fr-FR"/>
        </w:rPr>
        <w:t xml:space="preserve"> claires. </w:t>
      </w:r>
    </w:p>
    <w:p w14:paraId="3B82FDBD" w14:textId="4B2448BB" w:rsidR="00F34091" w:rsidRPr="00994B77" w:rsidRDefault="007D29EF" w:rsidP="00F34091">
      <w:pPr>
        <w:pStyle w:val="BodyText"/>
        <w:spacing w:after="120"/>
        <w:ind w:right="-113"/>
        <w:rPr>
          <w:rFonts w:asciiTheme="minorHAnsi" w:hAnsiTheme="minorHAnsi" w:cstheme="minorHAnsi"/>
          <w:lang w:val="fr-FR"/>
        </w:rPr>
      </w:pPr>
      <w:r>
        <w:rPr>
          <w:lang w:val="fr-FR"/>
        </w:rPr>
        <w:t xml:space="preserve">Les documents </w:t>
      </w:r>
      <w:r>
        <w:rPr>
          <w:i/>
          <w:iCs/>
          <w:lang w:val="fr-FR"/>
        </w:rPr>
        <w:t>Renforcement des Études d'Impact Environnemental</w:t>
      </w:r>
      <w:r w:rsidR="00197506">
        <w:rPr>
          <w:i/>
          <w:iCs/>
          <w:lang w:val="fr-FR"/>
        </w:rPr>
        <w:t> </w:t>
      </w:r>
      <w:r>
        <w:rPr>
          <w:i/>
          <w:iCs/>
          <w:lang w:val="fr-FR"/>
        </w:rPr>
        <w:t>: Directives pour les États et Territoires insulaires océaniens (SPREP, 2016)</w:t>
      </w:r>
      <w:r>
        <w:rPr>
          <w:lang w:val="fr-FR"/>
        </w:rPr>
        <w:t xml:space="preserve">, </w:t>
      </w:r>
      <w:r>
        <w:rPr>
          <w:i/>
          <w:iCs/>
          <w:lang w:val="fr-FR"/>
        </w:rPr>
        <w:t>Directives pour les études d'impact environnemental du développement du tourisme côtier dans la région du Pacifique (SPREP, 2018)</w:t>
      </w:r>
      <w:r>
        <w:rPr>
          <w:lang w:val="fr-FR"/>
        </w:rPr>
        <w:t xml:space="preserve"> et </w:t>
      </w:r>
      <w:r>
        <w:rPr>
          <w:i/>
          <w:iCs/>
          <w:lang w:val="fr-FR"/>
        </w:rPr>
        <w:t>Évaluation Environnementale Stratégique (ÉES) Directives pour les États et Territoires insulaires océaniens (SPREP, 2020)</w:t>
      </w:r>
      <w:r>
        <w:rPr>
          <w:lang w:val="fr-FR"/>
        </w:rPr>
        <w:t>, ont permis d'améliorer les processus d'ÉIE, leur gestion et la sensibilisation. Ils ont permis de renforcer les capacités en matière d'évaluation environnementale. Cependant, les descriptions générales qu'ils fournissent restent limitées en ce qui concerne l'évaluation spécifique des projets d'adaptation et de développement côtiers, ainsi que la conception des mesures d'atténuation et de gestion associées. Les défis posés par le changement climatique (notamment la fréquence accrue des phénomènes météorologiques extrêmes, la sécheresse, les inondations, l'érosion et l'inondation des côtes, la salinisation, le blanchiment des coraux, la modification des routes migratoires des poissons, etc.) et la vulnérabilité des États et territoires insulaires océaniens aux perturbations économiques mondiales et à l'accumulation de déchets dans les océans renforceront l'importance de ces projets, et la nécessité de les évaluer de manière appropriée.</w:t>
      </w:r>
    </w:p>
    <w:p w14:paraId="2B4D00D2" w14:textId="32F9F008" w:rsidR="00F34091" w:rsidRPr="00994B77" w:rsidRDefault="007D29EF" w:rsidP="00F34091">
      <w:pPr>
        <w:pStyle w:val="BodyText"/>
        <w:spacing w:after="120" w:line="240" w:lineRule="auto"/>
        <w:ind w:left="567" w:hanging="567"/>
        <w:rPr>
          <w:rFonts w:asciiTheme="minorHAnsi" w:hAnsiTheme="minorHAnsi" w:cstheme="minorHAnsi"/>
          <w:lang w:val="fr-FR"/>
        </w:rPr>
      </w:pPr>
      <w:r w:rsidRPr="0025549D">
        <w:rPr>
          <w:rFonts w:asciiTheme="minorHAnsi" w:hAnsiTheme="minorHAnsi" w:cstheme="minorHAnsi"/>
          <w:lang w:val="fr-FR"/>
        </w:rPr>
        <w:t xml:space="preserve">Le PROE (2016) fournit des orientations sur le processus général d'ÉIE (présentés dans la </w:t>
      </w:r>
      <w:r w:rsidRPr="0025549D">
        <w:rPr>
          <w:rFonts w:asciiTheme="minorHAnsi" w:hAnsiTheme="minorHAnsi" w:cstheme="minorHAnsi"/>
          <w:b/>
          <w:bCs/>
          <w:lang w:val="fr-FR"/>
        </w:rPr>
        <w:t>Figure 1</w:t>
      </w:r>
      <w:r w:rsidRPr="0025549D">
        <w:rPr>
          <w:rFonts w:asciiTheme="minorHAnsi" w:hAnsiTheme="minorHAnsi" w:cstheme="minorHAnsi"/>
          <w:lang w:val="fr-FR"/>
        </w:rPr>
        <w:t xml:space="preserve">) </w:t>
      </w:r>
      <w:r w:rsidR="004704FC" w:rsidRPr="0025549D">
        <w:rPr>
          <w:rFonts w:asciiTheme="minorHAnsi" w:hAnsiTheme="minorHAnsi" w:cstheme="minorHAnsi"/>
          <w:lang w:val="fr-FR"/>
        </w:rPr>
        <w:t>e</w:t>
      </w:r>
      <w:r w:rsidR="004704FC">
        <w:rPr>
          <w:rFonts w:asciiTheme="minorHAnsi" w:hAnsiTheme="minorHAnsi" w:cstheme="minorHAnsi"/>
          <w:lang w:val="fr-FR"/>
        </w:rPr>
        <w:t>n </w:t>
      </w:r>
      <w:r w:rsidRPr="0025549D">
        <w:rPr>
          <w:rFonts w:asciiTheme="minorHAnsi" w:hAnsiTheme="minorHAnsi" w:cstheme="minorHAnsi"/>
          <w:lang w:val="fr-FR"/>
        </w:rPr>
        <w:t>:</w:t>
      </w:r>
    </w:p>
    <w:p w14:paraId="442544DE" w14:textId="77777777" w:rsidR="00F34091" w:rsidRPr="00994B77" w:rsidRDefault="007D29EF" w:rsidP="00F34091">
      <w:pPr>
        <w:pStyle w:val="BodyText"/>
        <w:numPr>
          <w:ilvl w:val="0"/>
          <w:numId w:val="8"/>
        </w:numPr>
        <w:spacing w:line="240" w:lineRule="auto"/>
        <w:ind w:left="851" w:hanging="425"/>
        <w:rPr>
          <w:rFonts w:asciiTheme="minorHAnsi" w:hAnsiTheme="minorHAnsi" w:cstheme="minorHAnsi"/>
          <w:lang w:val="fr-FR"/>
        </w:rPr>
      </w:pPr>
      <w:r w:rsidRPr="0025549D">
        <w:rPr>
          <w:rFonts w:asciiTheme="minorHAnsi" w:hAnsiTheme="minorHAnsi" w:cstheme="minorHAnsi"/>
          <w:lang w:val="fr-FR"/>
        </w:rPr>
        <w:t xml:space="preserve">Soulignant l'importance de l'évaluation des éventuels impacts que peut avoir le développement sur l'environnement ainsi que des éventuels impacts que l'environnement peut avoir sur le développement, et en particulier les impacts liés au changement climatique et aux catastrophes. </w:t>
      </w:r>
    </w:p>
    <w:p w14:paraId="64CFC48D" w14:textId="77777777" w:rsidR="00F34091" w:rsidRPr="00994B77" w:rsidRDefault="007D29EF" w:rsidP="00F34091">
      <w:pPr>
        <w:pStyle w:val="BodyText"/>
        <w:numPr>
          <w:ilvl w:val="0"/>
          <w:numId w:val="8"/>
        </w:numPr>
        <w:spacing w:line="240" w:lineRule="auto"/>
        <w:ind w:left="851" w:hanging="425"/>
        <w:rPr>
          <w:rFonts w:asciiTheme="minorHAnsi" w:hAnsiTheme="minorHAnsi" w:cstheme="minorHAnsi"/>
          <w:lang w:val="fr-FR"/>
        </w:rPr>
      </w:pPr>
      <w:r>
        <w:rPr>
          <w:rFonts w:asciiTheme="minorHAnsi" w:hAnsiTheme="minorHAnsi" w:cstheme="minorHAnsi"/>
          <w:lang w:val="fr-FR"/>
        </w:rPr>
        <w:t>Soulignant l'importance de la mobilisation active des parties prenantes tout au long du processus d'ÉIE.</w:t>
      </w:r>
    </w:p>
    <w:p w14:paraId="11B42F24" w14:textId="77777777" w:rsidR="00F34091" w:rsidRPr="00994B77" w:rsidRDefault="007D29EF" w:rsidP="00F34091">
      <w:pPr>
        <w:pStyle w:val="BodyText"/>
        <w:numPr>
          <w:ilvl w:val="0"/>
          <w:numId w:val="8"/>
        </w:numPr>
        <w:spacing w:line="240" w:lineRule="auto"/>
        <w:ind w:left="851" w:hanging="425"/>
        <w:rPr>
          <w:rFonts w:asciiTheme="minorHAnsi" w:hAnsiTheme="minorHAnsi" w:cstheme="minorHAnsi"/>
          <w:lang w:val="fr-FR"/>
        </w:rPr>
      </w:pPr>
      <w:r>
        <w:rPr>
          <w:rFonts w:asciiTheme="minorHAnsi" w:hAnsiTheme="minorHAnsi" w:cstheme="minorHAnsi"/>
          <w:lang w:val="fr-FR"/>
        </w:rPr>
        <w:t>Soulignant l'importance que revêt la définition de mesures d'atténuation appropriées, fondées et ajustées par le processus d'ÉIE.</w:t>
      </w:r>
    </w:p>
    <w:p w14:paraId="48812A5B" w14:textId="77777777" w:rsidR="00F34091" w:rsidRPr="00994B77" w:rsidRDefault="007D29EF" w:rsidP="00F34091">
      <w:pPr>
        <w:pStyle w:val="BodyText"/>
        <w:numPr>
          <w:ilvl w:val="0"/>
          <w:numId w:val="8"/>
        </w:numPr>
        <w:spacing w:line="240" w:lineRule="auto"/>
        <w:ind w:left="851" w:hanging="425"/>
        <w:rPr>
          <w:rFonts w:asciiTheme="minorHAnsi" w:hAnsiTheme="minorHAnsi" w:cstheme="minorHAnsi"/>
          <w:lang w:val="fr-FR"/>
        </w:rPr>
      </w:pPr>
      <w:r w:rsidRPr="0025549D">
        <w:rPr>
          <w:rFonts w:asciiTheme="minorHAnsi" w:hAnsiTheme="minorHAnsi" w:cstheme="minorHAnsi"/>
          <w:lang w:val="fr-FR"/>
        </w:rPr>
        <w:t>Fournissant une présentation claire du processus et un éventail d'outils qui comprend des modèles et des listes de contrôle pour la vérification préliminaire, la délimitation du champ de l'ÉIE, l'établissement de rapports, la surveillance environnementale et la planification de la gestion, l'examen et l'évaluation des risques.</w:t>
      </w:r>
    </w:p>
    <w:p w14:paraId="1E42BA54" w14:textId="0CB572E3" w:rsidR="00F34091" w:rsidRPr="00994B77" w:rsidRDefault="00217514" w:rsidP="00F34091">
      <w:pPr>
        <w:pStyle w:val="BodyText"/>
        <w:numPr>
          <w:ilvl w:val="0"/>
          <w:numId w:val="8"/>
        </w:numPr>
        <w:spacing w:line="240" w:lineRule="auto"/>
        <w:ind w:left="851" w:hanging="425"/>
        <w:rPr>
          <w:rFonts w:asciiTheme="minorHAnsi" w:hAnsiTheme="minorHAnsi" w:cstheme="minorHAnsi"/>
          <w:lang w:val="fr-FR"/>
        </w:rPr>
      </w:pPr>
      <w:r w:rsidRPr="00217514">
        <w:rPr>
          <w:rFonts w:asciiTheme="minorHAnsi" w:hAnsiTheme="minorHAnsi" w:cstheme="minorHAnsi"/>
          <w:lang w:val="fr-FR"/>
        </w:rPr>
        <w:t>Fournissant</w:t>
      </w:r>
      <w:r w:rsidR="007D29EF" w:rsidRPr="0025549D">
        <w:rPr>
          <w:rFonts w:asciiTheme="minorHAnsi" w:hAnsiTheme="minorHAnsi" w:cstheme="minorHAnsi"/>
          <w:lang w:val="fr-FR"/>
        </w:rPr>
        <w:t xml:space="preserve"> des informations sur le type d'études de référence nécessaires pour appuyer certaines enquêtes et les formes d'évaluation appropriées dans différentes circonstances (ou pouvant être appliquées, par exemple, si les ressources sont insuffisantes).</w:t>
      </w:r>
    </w:p>
    <w:p w14:paraId="00F2F71F" w14:textId="69979E5D" w:rsidR="00F34091" w:rsidRPr="00994B77" w:rsidRDefault="007D29EF" w:rsidP="00F34091">
      <w:pPr>
        <w:pStyle w:val="BodyText"/>
        <w:numPr>
          <w:ilvl w:val="0"/>
          <w:numId w:val="8"/>
        </w:numPr>
        <w:spacing w:line="240" w:lineRule="auto"/>
        <w:ind w:left="851" w:hanging="425"/>
        <w:rPr>
          <w:rFonts w:asciiTheme="minorHAnsi" w:hAnsiTheme="minorHAnsi" w:cstheme="minorHAnsi"/>
          <w:lang w:val="fr-FR"/>
        </w:rPr>
      </w:pPr>
      <w:r>
        <w:rPr>
          <w:rFonts w:asciiTheme="minorHAnsi" w:hAnsiTheme="minorHAnsi" w:cstheme="minorHAnsi"/>
          <w:lang w:val="fr-FR"/>
        </w:rPr>
        <w:t>Introduisant le concept d'évaluation environnementale stratégique (ÉES), une approche qui établit le contexte de l'ÉIE en identifiant les formes de développement écologiquement rationnelles et adaptées</w:t>
      </w:r>
      <w:r w:rsidR="00B651A3">
        <w:rPr>
          <w:rFonts w:asciiTheme="minorHAnsi" w:hAnsiTheme="minorHAnsi" w:cstheme="minorHAnsi"/>
          <w:lang w:val="fr-FR"/>
        </w:rPr>
        <w:t> </w:t>
      </w:r>
      <w:r>
        <w:rPr>
          <w:rFonts w:asciiTheme="minorHAnsi" w:hAnsiTheme="minorHAnsi" w:cstheme="minorHAnsi"/>
          <w:lang w:val="fr-FR"/>
        </w:rPr>
        <w:t xml:space="preserve">; en précisant les endroits où des projets peuvent ou ne peuvent pas être permis, </w:t>
      </w:r>
      <w:r w:rsidR="00566CAD">
        <w:rPr>
          <w:rFonts w:asciiTheme="minorHAnsi" w:hAnsiTheme="minorHAnsi" w:cstheme="minorHAnsi"/>
          <w:lang w:val="fr-FR"/>
        </w:rPr>
        <w:t>e</w:t>
      </w:r>
      <w:r>
        <w:rPr>
          <w:rFonts w:asciiTheme="minorHAnsi" w:hAnsiTheme="minorHAnsi" w:cstheme="minorHAnsi"/>
          <w:lang w:val="fr-FR"/>
        </w:rPr>
        <w:t>n stipulant les types et les caractéristiques des aménagements souhaités</w:t>
      </w:r>
      <w:r w:rsidR="00B651A3">
        <w:rPr>
          <w:rFonts w:asciiTheme="minorHAnsi" w:hAnsiTheme="minorHAnsi" w:cstheme="minorHAnsi"/>
          <w:lang w:val="fr-FR"/>
        </w:rPr>
        <w:t> </w:t>
      </w:r>
      <w:r>
        <w:rPr>
          <w:rFonts w:asciiTheme="minorHAnsi" w:hAnsiTheme="minorHAnsi" w:cstheme="minorHAnsi"/>
          <w:lang w:val="fr-FR"/>
        </w:rPr>
        <w:t xml:space="preserve">; et </w:t>
      </w:r>
      <w:r>
        <w:rPr>
          <w:rFonts w:asciiTheme="minorHAnsi" w:hAnsiTheme="minorHAnsi" w:cstheme="minorHAnsi"/>
          <w:lang w:val="fr-FR"/>
        </w:rPr>
        <w:lastRenderedPageBreak/>
        <w:t>identifiant les mesures générales de gestion environnementale préconisées à une échelle plus large que celle de l'ÉIE spécifique au projet.</w:t>
      </w:r>
    </w:p>
    <w:p w14:paraId="03FF0222" w14:textId="77777777" w:rsidR="00F34091" w:rsidRPr="00994B77" w:rsidRDefault="007D29EF" w:rsidP="00F34091">
      <w:pPr>
        <w:pStyle w:val="BodyText"/>
        <w:numPr>
          <w:ilvl w:val="0"/>
          <w:numId w:val="8"/>
        </w:numPr>
        <w:spacing w:line="240" w:lineRule="auto"/>
        <w:ind w:left="851" w:hanging="425"/>
        <w:rPr>
          <w:rFonts w:asciiTheme="minorHAnsi" w:hAnsiTheme="minorHAnsi" w:cstheme="minorHAnsi"/>
          <w:lang w:val="fr-FR"/>
        </w:rPr>
      </w:pPr>
      <w:r w:rsidRPr="0025549D">
        <w:rPr>
          <w:rFonts w:asciiTheme="minorHAnsi" w:hAnsiTheme="minorHAnsi" w:cstheme="minorHAnsi"/>
          <w:lang w:val="fr-FR"/>
        </w:rPr>
        <w:t xml:space="preserve">Définissant des réflexions et des recommandations pour assurer une ÉIE efficace dans le Pacifique. </w:t>
      </w:r>
    </w:p>
    <w:p w14:paraId="690189B9" w14:textId="77777777" w:rsidR="00F34091" w:rsidRPr="00994B77" w:rsidRDefault="007D29EF" w:rsidP="005008BB">
      <w:pPr>
        <w:pStyle w:val="BodyText"/>
        <w:numPr>
          <w:ilvl w:val="0"/>
          <w:numId w:val="8"/>
        </w:numPr>
        <w:spacing w:line="240" w:lineRule="auto"/>
        <w:ind w:left="851" w:hanging="425"/>
        <w:rPr>
          <w:rFonts w:asciiTheme="minorHAnsi" w:hAnsiTheme="minorHAnsi" w:cstheme="minorHAnsi"/>
          <w:lang w:val="fr-FR"/>
        </w:rPr>
      </w:pPr>
      <w:r w:rsidRPr="0025549D">
        <w:rPr>
          <w:rFonts w:asciiTheme="minorHAnsi" w:hAnsiTheme="minorHAnsi" w:cstheme="minorHAnsi"/>
          <w:lang w:val="fr-FR"/>
        </w:rPr>
        <w:t>Fournissant des orientations aux pays insulaires du Pacifique qui souhaiteraient élaborer leurs propres directives nationales en matière d'ÉIE.</w:t>
      </w:r>
    </w:p>
    <w:p w14:paraId="7B0D6C75" w14:textId="77777777" w:rsidR="00F34091" w:rsidRPr="00994B77" w:rsidRDefault="007D29EF" w:rsidP="005008BB">
      <w:pPr>
        <w:pStyle w:val="BodyText"/>
        <w:numPr>
          <w:ilvl w:val="0"/>
          <w:numId w:val="8"/>
        </w:numPr>
        <w:spacing w:after="120" w:line="240" w:lineRule="auto"/>
        <w:ind w:left="850" w:hanging="425"/>
        <w:rPr>
          <w:rFonts w:asciiTheme="minorHAnsi" w:hAnsiTheme="minorHAnsi" w:cstheme="minorHAnsi"/>
          <w:lang w:val="fr-FR"/>
        </w:rPr>
      </w:pPr>
      <w:r w:rsidRPr="0025549D">
        <w:rPr>
          <w:rFonts w:asciiTheme="minorHAnsi" w:hAnsiTheme="minorHAnsi" w:cstheme="minorHAnsi"/>
          <w:lang w:val="fr-FR"/>
        </w:rPr>
        <w:t>Établissant un lien entre le processus d'ÉIE et les accords multilatéraux sur l'environnement (AME).</w:t>
      </w:r>
    </w:p>
    <w:p w14:paraId="4D06B4D2" w14:textId="77777777" w:rsidR="00F50747" w:rsidRDefault="00EB6388" w:rsidP="005008BB">
      <w:pPr>
        <w:pStyle w:val="BodyText"/>
        <w:ind w:left="-284"/>
        <w:jc w:val="center"/>
      </w:pPr>
      <w:r w:rsidRPr="00EB6388">
        <w:rPr>
          <w:noProof/>
        </w:rPr>
        <w:drawing>
          <wp:inline distT="0" distB="0" distL="0" distR="0" wp14:anchorId="353B0414" wp14:editId="34184AEF">
            <wp:extent cx="5697220" cy="6072554"/>
            <wp:effectExtent l="0" t="0" r="0" b="4445"/>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5717755" cy="6094442"/>
                    </a:xfrm>
                    <a:prstGeom prst="rect">
                      <a:avLst/>
                    </a:prstGeom>
                    <a:noFill/>
                    <a:ln>
                      <a:noFill/>
                    </a:ln>
                  </pic:spPr>
                </pic:pic>
              </a:graphicData>
            </a:graphic>
          </wp:inline>
        </w:drawing>
      </w:r>
    </w:p>
    <w:p w14:paraId="1553C0EC" w14:textId="09E4B290" w:rsidR="00F50747" w:rsidRPr="00994B77" w:rsidRDefault="007D29EF" w:rsidP="00F50747">
      <w:pPr>
        <w:pStyle w:val="Caption"/>
        <w:spacing w:before="0"/>
        <w:rPr>
          <w:sz w:val="18"/>
          <w:lang w:val="fr-FR"/>
        </w:rPr>
      </w:pPr>
      <w:bookmarkStart w:id="8" w:name="_Ref100687436"/>
      <w:bookmarkStart w:id="9" w:name="_Toc102478148"/>
      <w:r w:rsidRPr="00276E59">
        <w:rPr>
          <w:iCs/>
          <w:sz w:val="18"/>
          <w:lang w:val="fr-FR"/>
        </w:rPr>
        <w:t xml:space="preserve">Figure </w:t>
      </w:r>
      <w:r w:rsidRPr="00276E59">
        <w:rPr>
          <w:sz w:val="18"/>
        </w:rPr>
        <w:fldChar w:fldCharType="begin"/>
      </w:r>
      <w:r w:rsidRPr="00994B77">
        <w:rPr>
          <w:sz w:val="18"/>
          <w:lang w:val="fr-FR"/>
        </w:rPr>
        <w:instrText xml:space="preserve"> SEQ Figure \* ARABIC </w:instrText>
      </w:r>
      <w:r w:rsidRPr="00276E59">
        <w:rPr>
          <w:sz w:val="18"/>
        </w:rPr>
        <w:fldChar w:fldCharType="separate"/>
      </w:r>
      <w:r w:rsidR="007E7CD5" w:rsidRPr="00994B77">
        <w:rPr>
          <w:iCs/>
          <w:noProof/>
          <w:sz w:val="18"/>
          <w:lang w:val="fr-FR"/>
        </w:rPr>
        <w:t>1</w:t>
      </w:r>
      <w:r w:rsidRPr="00276E59">
        <w:rPr>
          <w:sz w:val="18"/>
        </w:rPr>
        <w:fldChar w:fldCharType="end"/>
      </w:r>
      <w:bookmarkEnd w:id="8"/>
      <w:r w:rsidR="00197506">
        <w:rPr>
          <w:sz w:val="18"/>
        </w:rPr>
        <w:t> </w:t>
      </w:r>
      <w:r w:rsidRPr="00276E59">
        <w:rPr>
          <w:iCs/>
          <w:sz w:val="18"/>
          <w:lang w:val="fr-FR"/>
        </w:rPr>
        <w:t xml:space="preserve">: Processus </w:t>
      </w:r>
      <w:r w:rsidRPr="00276E59">
        <w:rPr>
          <w:i w:val="0"/>
          <w:sz w:val="18"/>
          <w:lang w:val="fr-FR"/>
        </w:rPr>
        <w:t>d'ÉIE (PROE, 2016)</w:t>
      </w:r>
      <w:bookmarkEnd w:id="9"/>
    </w:p>
    <w:p w14:paraId="491CCF09" w14:textId="77777777" w:rsidR="00F50747" w:rsidRPr="00994B77" w:rsidRDefault="00F50747" w:rsidP="00194A33">
      <w:pPr>
        <w:pStyle w:val="BodyText"/>
        <w:rPr>
          <w:lang w:val="fr-FR"/>
        </w:rPr>
      </w:pPr>
    </w:p>
    <w:p w14:paraId="713F7A09" w14:textId="77777777" w:rsidR="00182A34" w:rsidRPr="00994B77" w:rsidRDefault="007D29EF" w:rsidP="00182A34">
      <w:pPr>
        <w:pStyle w:val="BodyText"/>
        <w:spacing w:line="240" w:lineRule="auto"/>
        <w:rPr>
          <w:rFonts w:asciiTheme="minorHAnsi" w:hAnsiTheme="minorHAnsi" w:cstheme="minorHAnsi"/>
          <w:lang w:val="fr-FR"/>
        </w:rPr>
      </w:pPr>
      <w:r w:rsidRPr="0025549D">
        <w:rPr>
          <w:rFonts w:asciiTheme="minorHAnsi" w:hAnsiTheme="minorHAnsi" w:cstheme="minorHAnsi"/>
          <w:lang w:val="fr-FR"/>
        </w:rPr>
        <w:t xml:space="preserve">L'approche générale préconisée pour l'évaluation d'impact est uniforme sur l'ensemble des documents d'orientation du PROE (y compris celui-ci) et dans les priorités fondamentales du PROE (résilience au changement climatique, écosystèmes insulaires et océaniques, gestion efficace des déchets et lutte contre la pollution, gouvernance environnementale). </w:t>
      </w:r>
    </w:p>
    <w:p w14:paraId="2B39AF72" w14:textId="77777777" w:rsidR="00182A34" w:rsidRPr="00994B77" w:rsidRDefault="00182A34" w:rsidP="00511EEE">
      <w:pPr>
        <w:pStyle w:val="BodyText"/>
        <w:rPr>
          <w:lang w:val="fr-FR"/>
        </w:rPr>
      </w:pPr>
    </w:p>
    <w:tbl>
      <w:tblPr>
        <w:tblStyle w:val="RHDHVTable"/>
        <w:tblpPr w:leftFromText="180" w:rightFromText="180" w:vertAnchor="text" w:horzAnchor="margin" w:tblpY="-18"/>
        <w:tblW w:w="0" w:type="auto"/>
        <w:tblLook w:val="04A0" w:firstRow="1" w:lastRow="0" w:firstColumn="1" w:lastColumn="0" w:noHBand="0" w:noVBand="1"/>
      </w:tblPr>
      <w:tblGrid>
        <w:gridCol w:w="9413"/>
      </w:tblGrid>
      <w:tr w:rsidR="00C67B9D" w:rsidRPr="008B12A0" w14:paraId="0153921E" w14:textId="77777777" w:rsidTr="00C67B9D">
        <w:trPr>
          <w:cnfStyle w:val="100000000000" w:firstRow="1" w:lastRow="0" w:firstColumn="0" w:lastColumn="0" w:oddVBand="0" w:evenVBand="0" w:oddHBand="0" w:evenHBand="0" w:firstRowFirstColumn="0" w:firstRowLastColumn="0" w:lastRowFirstColumn="0" w:lastRowLastColumn="0"/>
        </w:trPr>
        <w:tc>
          <w:tcPr>
            <w:tcW w:w="9413" w:type="dxa"/>
            <w:shd w:val="clear" w:color="auto" w:fill="B2E7FF" w:themeFill="text1" w:themeFillTint="33"/>
          </w:tcPr>
          <w:p w14:paraId="5F0C6BC6" w14:textId="7FE0FB5F" w:rsidR="005008BB" w:rsidRPr="00994B77" w:rsidRDefault="007D29EF" w:rsidP="00E82D3B">
            <w:pPr>
              <w:pStyle w:val="NoSpacing"/>
              <w:spacing w:after="120"/>
              <w:rPr>
                <w:rFonts w:asciiTheme="majorHAnsi" w:eastAsiaTheme="majorEastAsia" w:hAnsiTheme="majorHAnsi" w:cstheme="majorBidi"/>
                <w:caps/>
                <w:color w:val="00577E" w:themeColor="accent1"/>
                <w:sz w:val="22"/>
                <w:szCs w:val="22"/>
                <w:lang w:val="fr-FR"/>
              </w:rPr>
            </w:pPr>
            <w:r>
              <w:rPr>
                <w:rFonts w:eastAsiaTheme="majorEastAsia" w:cstheme="majorBidi"/>
                <w:bCs/>
                <w:color w:val="00577E" w:themeColor="accent1"/>
                <w:sz w:val="22"/>
                <w:szCs w:val="22"/>
                <w:lang w:val="fr-FR"/>
              </w:rPr>
              <w:lastRenderedPageBreak/>
              <w:t xml:space="preserve">Conseil </w:t>
            </w:r>
            <w:r w:rsidR="00197506">
              <w:rPr>
                <w:rFonts w:eastAsiaTheme="majorEastAsia" w:cstheme="majorBidi"/>
                <w:bCs/>
                <w:color w:val="00577E" w:themeColor="accent1"/>
                <w:sz w:val="22"/>
                <w:szCs w:val="22"/>
                <w:lang w:val="fr-FR"/>
              </w:rPr>
              <w:t>—</w:t>
            </w:r>
            <w:r>
              <w:rPr>
                <w:rFonts w:eastAsiaTheme="majorEastAsia" w:cstheme="majorBidi"/>
                <w:bCs/>
                <w:color w:val="00577E" w:themeColor="accent1"/>
                <w:sz w:val="22"/>
                <w:szCs w:val="22"/>
                <w:lang w:val="fr-FR"/>
              </w:rPr>
              <w:t xml:space="preserve"> ÉIE dans les ÉTIO </w:t>
            </w:r>
          </w:p>
          <w:p w14:paraId="7A8F7014" w14:textId="4B3EE214" w:rsidR="005008BB" w:rsidRPr="00994B77" w:rsidRDefault="007D29EF" w:rsidP="00E82D3B">
            <w:pPr>
              <w:pStyle w:val="ListParagraph"/>
              <w:spacing w:after="120" w:line="240" w:lineRule="auto"/>
              <w:ind w:left="0"/>
              <w:contextualSpacing w:val="0"/>
              <w:jc w:val="both"/>
              <w:rPr>
                <w:bCs/>
                <w:sz w:val="18"/>
                <w:szCs w:val="18"/>
                <w:lang w:val="fr-FR"/>
              </w:rPr>
            </w:pPr>
            <w:r w:rsidRPr="00511EEE">
              <w:rPr>
                <w:b w:val="0"/>
                <w:bCs/>
                <w:sz w:val="18"/>
                <w:szCs w:val="18"/>
                <w:lang w:val="fr-FR"/>
              </w:rPr>
              <w:t xml:space="preserve">Tous les états insulaires océaniens disposent à présent d'une législation comportant des dispositions de fond pour l'application d'ÉIE. Cependant, compte tenu des progrès technologiques constants et des nouveaux types de projets d'aménagement, les pays doivent en permanence améliorer leur utilisation de l'outil, tout particulièrement en ce qui concerne la nécessité d'évaluer et de prendre en compte les incidences sociales du développement et l'impact qu'un environnement en constante évolution peut avoir sur le développement. Cette nécessité est souvent compliquée </w:t>
            </w:r>
            <w:r w:rsidR="00E5204C" w:rsidRPr="00E5204C">
              <w:rPr>
                <w:rFonts w:ascii="Arial" w:hAnsi="Arial"/>
                <w:b w:val="0"/>
                <w:bCs/>
                <w:color w:val="00577E" w:themeColor="text1"/>
                <w:sz w:val="18"/>
                <w:szCs w:val="18"/>
                <w:lang w:val="fr-FR"/>
              </w:rPr>
              <w:t xml:space="preserve"> </w:t>
            </w:r>
            <w:r w:rsidR="00E5204C" w:rsidRPr="00E5204C">
              <w:rPr>
                <w:b w:val="0"/>
                <w:bCs/>
                <w:sz w:val="18"/>
                <w:szCs w:val="18"/>
                <w:lang w:val="fr-FR"/>
              </w:rPr>
              <w:t xml:space="preserve">par manque </w:t>
            </w:r>
            <w:r w:rsidRPr="00511EEE">
              <w:rPr>
                <w:b w:val="0"/>
                <w:bCs/>
                <w:sz w:val="18"/>
                <w:szCs w:val="18"/>
                <w:lang w:val="fr-FR"/>
              </w:rPr>
              <w:t xml:space="preserve">d'effectifs et d'expérience, ainsi que </w:t>
            </w:r>
            <w:r w:rsidR="00E75D59" w:rsidRPr="00E75D59">
              <w:rPr>
                <w:rFonts w:ascii="Arial" w:hAnsi="Arial"/>
                <w:b w:val="0"/>
                <w:bCs/>
                <w:color w:val="00577E" w:themeColor="text1"/>
                <w:sz w:val="18"/>
                <w:szCs w:val="18"/>
                <w:lang w:val="fr-FR"/>
              </w:rPr>
              <w:t xml:space="preserve"> </w:t>
            </w:r>
            <w:r w:rsidR="00E75D59" w:rsidRPr="00E75D59">
              <w:rPr>
                <w:b w:val="0"/>
                <w:bCs/>
                <w:sz w:val="18"/>
                <w:szCs w:val="18"/>
                <w:lang w:val="fr-FR"/>
              </w:rPr>
              <w:t xml:space="preserve">du fait de </w:t>
            </w:r>
            <w:r w:rsidRPr="00511EEE">
              <w:rPr>
                <w:b w:val="0"/>
                <w:bCs/>
                <w:sz w:val="18"/>
                <w:szCs w:val="18"/>
                <w:lang w:val="fr-FR"/>
              </w:rPr>
              <w:t>contraintes financières et techniques au sein des gouvernements et de leurs agences. Les directives du PROE en matière d'évaluation environnementale prennent ainsi toute leur valeur.</w:t>
            </w:r>
          </w:p>
          <w:p w14:paraId="6BCBB7B5" w14:textId="6452F0E9" w:rsidR="005008BB" w:rsidRPr="00994B77" w:rsidRDefault="007D29EF" w:rsidP="00E82D3B">
            <w:pPr>
              <w:pStyle w:val="ListParagraph"/>
              <w:spacing w:after="120" w:line="240" w:lineRule="auto"/>
              <w:ind w:left="0"/>
              <w:contextualSpacing w:val="0"/>
              <w:jc w:val="both"/>
              <w:rPr>
                <w:lang w:val="fr-FR"/>
              </w:rPr>
            </w:pPr>
            <w:r>
              <w:rPr>
                <w:rFonts w:cs="Arial"/>
                <w:b w:val="0"/>
                <w:color w:val="00577E" w:themeColor="text1"/>
                <w:sz w:val="18"/>
                <w:szCs w:val="18"/>
                <w:lang w:val="fr-FR"/>
              </w:rPr>
              <w:t>Il convient cependant de noter que les exigences en matière d'ÉIE peuvent varier en fonction des structures de gouvernance coutumière et qu'elles doivent toujours être vérifiées tant au niveau national qu'au niveau des îles et des groupes d'îles. Par exemple, la loi sur l'environnement des îles Cook de 2003 (</w:t>
            </w:r>
            <w:r>
              <w:rPr>
                <w:rFonts w:cs="Arial"/>
                <w:b w:val="0"/>
                <w:i/>
                <w:iCs/>
                <w:color w:val="00577E" w:themeColor="text1"/>
                <w:sz w:val="18"/>
                <w:szCs w:val="18"/>
                <w:lang w:val="fr-FR"/>
              </w:rPr>
              <w:t>Cook Islands Environment Act 2003</w:t>
            </w:r>
            <w:r>
              <w:rPr>
                <w:rFonts w:cs="Arial"/>
                <w:b w:val="0"/>
                <w:color w:val="00577E" w:themeColor="text1"/>
                <w:sz w:val="18"/>
                <w:szCs w:val="18"/>
                <w:lang w:val="fr-FR"/>
              </w:rPr>
              <w:t>) ne s'applique pas à l'île isolée de Nassau (ni à deux autres îles Cook) parce que l'île est dirigée par un chef traditionnel, dont le statut est supérieur à celui du gouvernement, et qu'elle est régie par des lois coutumières. Par conséquent, l'ÉIE entreprise pour la modernisation de leur port a pris la forme d'un "Rapport sur l'environnement" (et non d'une ÉIE au sens de la loi de 2003).</w:t>
            </w:r>
          </w:p>
        </w:tc>
      </w:tr>
    </w:tbl>
    <w:p w14:paraId="7E194A02" w14:textId="77777777" w:rsidR="00B728EB" w:rsidRPr="00994B77" w:rsidRDefault="00B728EB" w:rsidP="002E6601">
      <w:pPr>
        <w:pStyle w:val="BodyText"/>
        <w:spacing w:after="120"/>
        <w:rPr>
          <w:lang w:val="fr-FR"/>
        </w:rPr>
      </w:pPr>
    </w:p>
    <w:p w14:paraId="2B392903" w14:textId="77777777" w:rsidR="00B728EB" w:rsidRPr="0025549D" w:rsidRDefault="007D29EF" w:rsidP="00B728EB">
      <w:pPr>
        <w:pStyle w:val="Heading2"/>
        <w:ind w:left="851" w:hanging="852"/>
      </w:pPr>
      <w:bookmarkStart w:id="10" w:name="_Toc102663014"/>
      <w:bookmarkStart w:id="11" w:name="_Toc116509476"/>
      <w:bookmarkStart w:id="12" w:name="_Toc116511358"/>
      <w:r w:rsidRPr="0025549D">
        <w:rPr>
          <w:lang w:val="fr-FR"/>
        </w:rPr>
        <w:t>La présente note d'orientation</w:t>
      </w:r>
      <w:bookmarkEnd w:id="10"/>
      <w:bookmarkEnd w:id="11"/>
      <w:bookmarkEnd w:id="12"/>
    </w:p>
    <w:p w14:paraId="4AE727E3" w14:textId="77777777" w:rsidR="002B1A00" w:rsidRPr="0025549D" w:rsidRDefault="007D29EF" w:rsidP="002B1A00">
      <w:pPr>
        <w:pStyle w:val="Heading3"/>
      </w:pPr>
      <w:bookmarkStart w:id="13" w:name="_Toc102663015"/>
      <w:bookmarkStart w:id="14" w:name="_Toc116509477"/>
      <w:bookmarkStart w:id="15" w:name="_Toc116511359"/>
      <w:r>
        <w:rPr>
          <w:lang w:val="fr-FR"/>
        </w:rPr>
        <w:t>Historique</w:t>
      </w:r>
      <w:bookmarkEnd w:id="13"/>
      <w:bookmarkEnd w:id="14"/>
      <w:bookmarkEnd w:id="15"/>
    </w:p>
    <w:p w14:paraId="20F21A77" w14:textId="3A0E0235" w:rsidR="009834C5" w:rsidRPr="00994B77" w:rsidRDefault="007D29EF" w:rsidP="00B25DCB">
      <w:pPr>
        <w:pStyle w:val="BodyText"/>
        <w:spacing w:after="120"/>
        <w:rPr>
          <w:lang w:val="fr-FR"/>
        </w:rPr>
      </w:pPr>
      <w:r w:rsidRPr="0025549D">
        <w:rPr>
          <w:lang w:val="fr-FR"/>
        </w:rPr>
        <w:t>Depuis plus de 25</w:t>
      </w:r>
      <w:r w:rsidR="00D01B61">
        <w:rPr>
          <w:lang w:val="fr-FR"/>
        </w:rPr>
        <w:t> </w:t>
      </w:r>
      <w:r w:rsidRPr="0025549D">
        <w:rPr>
          <w:lang w:val="fr-FR"/>
        </w:rPr>
        <w:t>ans, le PROE encourage l'utilisation d'ÉIE, développe les capacités en matière d'ÉIE et fait progresser les pratiques mondiales en matière d'études environnementales. Si les directives relatives aux études d'impact environnemental du PROE (2016 et 2018) offrent une présentation détaillée des ÉIE et fournissent des conseils et des outils pratiques pour aider les agents gouvernementaux à gérer le processus d'ÉIE, elles ne donnent pas de détails pratiques sur la façon d'évaluer et d'atténuer les impacts de projets spécifiques, et notamment des nombreux projets qui impliquent des travaux d'ingénierie côtière dans le Pacifique.</w:t>
      </w:r>
    </w:p>
    <w:p w14:paraId="02EE0965" w14:textId="38B59BB3" w:rsidR="009834C5" w:rsidRPr="00994B77" w:rsidRDefault="007D29EF" w:rsidP="00B25DCB">
      <w:pPr>
        <w:pStyle w:val="BodyText"/>
        <w:spacing w:after="120"/>
        <w:rPr>
          <w:lang w:val="fr-FR"/>
        </w:rPr>
      </w:pPr>
      <w:r>
        <w:rPr>
          <w:lang w:val="fr-FR"/>
        </w:rPr>
        <w:t xml:space="preserve">Les environnements côtiers du Pacifique sont variés sur le plan écologique. Dans de nombreux cas, ils couvrent des îles entières, du récif au </w:t>
      </w:r>
      <w:r w:rsidR="00C76B92" w:rsidRPr="00C76B92">
        <w:rPr>
          <w:lang w:val="fr-FR"/>
        </w:rPr>
        <w:t>sommet</w:t>
      </w:r>
      <w:r>
        <w:rPr>
          <w:lang w:val="fr-FR"/>
        </w:rPr>
        <w:t>, et leurs processus naturels interagissent entre ces zones. Les zones côtières font partie intégrante de la vie insulaire et sont le support de nombreux moyens de subsistance et de nombreuses pratiques culturelles. Par ailleurs, les zones côtières constituent un rempart essentiel contre les phénomènes météorologiques tels que les tempêtes, les cyclones, les inondations et l'érosion. Le PROE reconnaît l'importance des ÉIE pour une planification et une gestion responsables du développement côtier, afin de veiller à ce que les zones côtières vitales ne soient pas dégradées et que le développement côtier ait un impact positif sur les États et Territoires insulaires océaniens.</w:t>
      </w:r>
    </w:p>
    <w:p w14:paraId="00EB2A15" w14:textId="326BC133" w:rsidR="009834C5" w:rsidRPr="00994B77" w:rsidRDefault="007D29EF" w:rsidP="00511EEE">
      <w:pPr>
        <w:pStyle w:val="BodyText"/>
        <w:spacing w:after="120" w:line="240" w:lineRule="auto"/>
        <w:rPr>
          <w:lang w:val="fr-FR"/>
        </w:rPr>
      </w:pPr>
      <w:r>
        <w:rPr>
          <w:lang w:val="fr-FR"/>
        </w:rPr>
        <w:t>Dans ce contexte, le PROE a estimé qu'il serait utile de disposer d'orientations sur les bonnes pratiques en matière d'ÉIE (délimitation du champ d'application, collecte de données, évaluation de l'impact, atténuation, suivi et gestion) pour les projets de développement, d'adaptation et d'ingénierie côti</w:t>
      </w:r>
      <w:r w:rsidR="00566CAD">
        <w:rPr>
          <w:lang w:val="fr-FR"/>
        </w:rPr>
        <w:t>ère</w:t>
      </w:r>
      <w:r>
        <w:rPr>
          <w:lang w:val="fr-FR"/>
        </w:rPr>
        <w:t xml:space="preserve">s. La présente note d'orientation est ainsi issue de la réalisation de l'Objectif 4.1 du </w:t>
      </w:r>
      <w:r>
        <w:rPr>
          <w:rStyle w:val="FootnoteReference"/>
        </w:rPr>
        <w:footnoteReference w:id="3"/>
      </w:r>
      <w:r>
        <w:rPr>
          <w:lang w:val="fr-FR"/>
        </w:rPr>
        <w:t>Plan stratégique 2017-2026 du PROE. Elle constitue un addendum aux directives existantes sur le renforcement des ÉIE (</w:t>
      </w:r>
      <w:r>
        <w:rPr>
          <w:i/>
          <w:iCs/>
          <w:lang w:val="fr-FR"/>
        </w:rPr>
        <w:t>PROE, 2016</w:t>
      </w:r>
      <w:r>
        <w:rPr>
          <w:lang w:val="fr-FR"/>
        </w:rPr>
        <w:t>), et un document complémentaire aux directives sur les ÉIE pour le développement du tourisme côtier (</w:t>
      </w:r>
      <w:r>
        <w:rPr>
          <w:i/>
          <w:iCs/>
          <w:lang w:val="fr-FR"/>
        </w:rPr>
        <w:t>PROE, 2018</w:t>
      </w:r>
      <w:r>
        <w:rPr>
          <w:lang w:val="fr-FR"/>
        </w:rPr>
        <w:t>) et aux directives sur les ÉES (PROE, 2020).</w:t>
      </w:r>
      <w:r>
        <w:rPr>
          <w:i/>
          <w:iCs/>
          <w:lang w:val="fr-FR"/>
        </w:rPr>
        <w:t xml:space="preserve"> </w:t>
      </w:r>
      <w:r>
        <w:rPr>
          <w:lang w:val="fr-FR"/>
        </w:rPr>
        <w:t xml:space="preserve">La présente note d'orientation ne modifie pas le processus d'ÉIE existant (présenté en </w:t>
      </w:r>
      <w:r w:rsidR="00182A34" w:rsidRPr="00E95E0B">
        <w:rPr>
          <w:rFonts w:asciiTheme="minorHAnsi" w:hAnsiTheme="minorHAnsi" w:cstheme="minorHAnsi"/>
          <w:b/>
          <w:bCs/>
        </w:rPr>
        <w:fldChar w:fldCharType="begin"/>
      </w:r>
      <w:r w:rsidR="00182A34" w:rsidRPr="00994B77">
        <w:rPr>
          <w:rFonts w:asciiTheme="minorHAnsi" w:hAnsiTheme="minorHAnsi" w:cstheme="minorHAnsi"/>
          <w:b/>
          <w:bCs/>
          <w:lang w:val="fr-FR"/>
        </w:rPr>
        <w:instrText xml:space="preserve"> REF _Ref92802422 \h  \* MERGEFORMAT </w:instrText>
      </w:r>
      <w:r w:rsidR="00182A34" w:rsidRPr="00E95E0B">
        <w:rPr>
          <w:rFonts w:asciiTheme="minorHAnsi" w:hAnsiTheme="minorHAnsi" w:cstheme="minorHAnsi"/>
          <w:b/>
          <w:bCs/>
        </w:rPr>
      </w:r>
      <w:r w:rsidR="00182A34" w:rsidRPr="00E95E0B">
        <w:rPr>
          <w:rFonts w:asciiTheme="minorHAnsi" w:hAnsiTheme="minorHAnsi" w:cstheme="minorHAnsi"/>
          <w:b/>
          <w:bCs/>
        </w:rPr>
        <w:fldChar w:fldCharType="separate"/>
      </w:r>
      <w:r w:rsidR="00182A34" w:rsidRPr="00994B77">
        <w:rPr>
          <w:b/>
          <w:bCs/>
          <w:lang w:val="fr-FR"/>
        </w:rPr>
        <w:t>Figure 1</w:t>
      </w:r>
      <w:r w:rsidR="00182A34" w:rsidRPr="00E95E0B">
        <w:rPr>
          <w:rFonts w:asciiTheme="minorHAnsi" w:hAnsiTheme="minorHAnsi" w:cstheme="minorHAnsi"/>
          <w:b/>
          <w:bCs/>
        </w:rPr>
        <w:fldChar w:fldCharType="end"/>
      </w:r>
      <w:r>
        <w:rPr>
          <w:lang w:val="fr-FR"/>
        </w:rPr>
        <w:t xml:space="preserve">), elle le décline davantage, en mettant l'accent sur l'ingénierie, l'adaptation et la gestion côtières. Elle fournit des exemples, des approches et des mesures d'atténuation spécifiques à l'environnement côtier. Les orientations fournies dans le présent document sont destinées à aider les gouvernements des îles du Pacifique à satisfaire à leurs obligations de réaliser, d'exiger et de réviser les ÉIE de projets côtiers, conformément aux AME applicables, notamment la Convention de Nouméa et la Convention sur la diversité biologique. </w:t>
      </w:r>
    </w:p>
    <w:p w14:paraId="58BA188F" w14:textId="77777777" w:rsidR="00B0736D" w:rsidRPr="0025549D" w:rsidRDefault="007D29EF" w:rsidP="00045465">
      <w:pPr>
        <w:pStyle w:val="Heading3"/>
      </w:pPr>
      <w:bookmarkStart w:id="16" w:name="_Toc102663016"/>
      <w:bookmarkStart w:id="17" w:name="_Toc116509478"/>
      <w:bookmarkStart w:id="18" w:name="_Toc116511360"/>
      <w:r w:rsidRPr="0025549D">
        <w:rPr>
          <w:lang w:val="fr-FR"/>
        </w:rPr>
        <w:lastRenderedPageBreak/>
        <w:t>Buts et Objectifs</w:t>
      </w:r>
      <w:bookmarkEnd w:id="16"/>
      <w:bookmarkEnd w:id="17"/>
      <w:bookmarkEnd w:id="18"/>
    </w:p>
    <w:p w14:paraId="764D07DF" w14:textId="25A2FBC1" w:rsidR="00FA62CE" w:rsidRPr="00994B77" w:rsidRDefault="007D29EF" w:rsidP="005B0313">
      <w:pPr>
        <w:pStyle w:val="BodyText"/>
        <w:spacing w:after="120"/>
        <w:rPr>
          <w:lang w:val="fr-FR"/>
        </w:rPr>
      </w:pPr>
      <w:r w:rsidRPr="0025549D">
        <w:rPr>
          <w:lang w:val="fr-FR"/>
        </w:rPr>
        <w:t>Les buts de la présente note d'orientation sont de</w:t>
      </w:r>
      <w:r w:rsidR="00197506">
        <w:rPr>
          <w:lang w:val="fr-FR"/>
        </w:rPr>
        <w:t> </w:t>
      </w:r>
      <w:r w:rsidRPr="0025549D">
        <w:rPr>
          <w:lang w:val="fr-FR"/>
        </w:rPr>
        <w:t>:</w:t>
      </w:r>
    </w:p>
    <w:p w14:paraId="0433F29F" w14:textId="1B1EB0D3" w:rsidR="00553F33" w:rsidRPr="00994B77" w:rsidRDefault="007D29EF" w:rsidP="0089495C">
      <w:pPr>
        <w:pStyle w:val="BodyText"/>
        <w:numPr>
          <w:ilvl w:val="0"/>
          <w:numId w:val="12"/>
        </w:numPr>
        <w:ind w:left="851" w:hanging="431"/>
        <w:rPr>
          <w:lang w:val="fr-FR"/>
        </w:rPr>
      </w:pPr>
      <w:r>
        <w:rPr>
          <w:lang w:val="fr-FR"/>
        </w:rPr>
        <w:t>Compléter et développer les Directives relatives aux études environnementales existantes du PROE (PROE 2016, PROE 2018 et PROE 2020)</w:t>
      </w:r>
      <w:r w:rsidR="00B651A3">
        <w:rPr>
          <w:lang w:val="fr-FR"/>
        </w:rPr>
        <w:t> </w:t>
      </w:r>
      <w:r>
        <w:rPr>
          <w:lang w:val="fr-FR"/>
        </w:rPr>
        <w:t>;</w:t>
      </w:r>
    </w:p>
    <w:p w14:paraId="57EF73EF" w14:textId="03724488" w:rsidR="00490A4F" w:rsidRPr="00994B77" w:rsidRDefault="007D29EF" w:rsidP="0089495C">
      <w:pPr>
        <w:pStyle w:val="BodyText"/>
        <w:numPr>
          <w:ilvl w:val="0"/>
          <w:numId w:val="12"/>
        </w:numPr>
        <w:ind w:left="851" w:hanging="431"/>
        <w:rPr>
          <w:lang w:val="fr-FR"/>
        </w:rPr>
      </w:pPr>
      <w:r>
        <w:rPr>
          <w:lang w:val="fr-FR"/>
        </w:rPr>
        <w:t>Sensibiliser davantage et renforcer la compréhension du processus d'ÉIE dans le Pacifique</w:t>
      </w:r>
      <w:r w:rsidR="00B651A3">
        <w:rPr>
          <w:lang w:val="fr-FR"/>
        </w:rPr>
        <w:t> </w:t>
      </w:r>
      <w:r>
        <w:rPr>
          <w:lang w:val="fr-FR"/>
        </w:rPr>
        <w:t>;</w:t>
      </w:r>
    </w:p>
    <w:p w14:paraId="183F7E2E" w14:textId="51BBB985" w:rsidR="00490A4F" w:rsidRPr="00994B77" w:rsidRDefault="007D29EF" w:rsidP="0089495C">
      <w:pPr>
        <w:pStyle w:val="BodyText"/>
        <w:numPr>
          <w:ilvl w:val="0"/>
          <w:numId w:val="12"/>
        </w:numPr>
        <w:ind w:left="851" w:hanging="431"/>
        <w:rPr>
          <w:lang w:val="fr-FR"/>
        </w:rPr>
      </w:pPr>
      <w:r>
        <w:rPr>
          <w:lang w:val="fr-FR"/>
        </w:rPr>
        <w:t>Promouvoir les bonnes pratiques en matière d'ÉIE pour les projets d'ingénierie côtière</w:t>
      </w:r>
      <w:r w:rsidR="00B651A3">
        <w:rPr>
          <w:lang w:val="fr-FR"/>
        </w:rPr>
        <w:t> </w:t>
      </w:r>
      <w:r>
        <w:rPr>
          <w:lang w:val="fr-FR"/>
        </w:rPr>
        <w:t>;</w:t>
      </w:r>
    </w:p>
    <w:p w14:paraId="56D862D5" w14:textId="29C91249" w:rsidR="00490A4F" w:rsidRPr="00994B77" w:rsidRDefault="007D29EF" w:rsidP="0089495C">
      <w:pPr>
        <w:pStyle w:val="BodyText"/>
        <w:numPr>
          <w:ilvl w:val="0"/>
          <w:numId w:val="12"/>
        </w:numPr>
        <w:ind w:left="851" w:hanging="431"/>
        <w:rPr>
          <w:lang w:val="fr-FR"/>
        </w:rPr>
      </w:pPr>
      <w:r>
        <w:rPr>
          <w:lang w:val="fr-FR"/>
        </w:rPr>
        <w:t>Engager les agences gouvernementales et les auteurs de projets à respecter les cadres réglementaires nationaux en matière d'ÉIE et, en leur absence, à suivre les orientations régionales en matière d'ÉIE</w:t>
      </w:r>
      <w:r w:rsidR="00B651A3">
        <w:rPr>
          <w:lang w:val="fr-FR"/>
        </w:rPr>
        <w:t> </w:t>
      </w:r>
      <w:r>
        <w:rPr>
          <w:lang w:val="fr-FR"/>
        </w:rPr>
        <w:t xml:space="preserve">; </w:t>
      </w:r>
    </w:p>
    <w:p w14:paraId="46546117" w14:textId="77777777" w:rsidR="00FA62CE" w:rsidRPr="00994B77" w:rsidRDefault="007D29EF" w:rsidP="00510DC6">
      <w:pPr>
        <w:pStyle w:val="BodyText"/>
        <w:numPr>
          <w:ilvl w:val="0"/>
          <w:numId w:val="12"/>
        </w:numPr>
        <w:spacing w:after="120"/>
        <w:ind w:left="851" w:hanging="431"/>
        <w:rPr>
          <w:lang w:val="fr-FR"/>
        </w:rPr>
      </w:pPr>
      <w:r>
        <w:rPr>
          <w:lang w:val="fr-FR"/>
        </w:rPr>
        <w:t>Encourager un développement côtier durable et résilient qui protège les actifs environnementaux, sociaux et culturels.</w:t>
      </w:r>
    </w:p>
    <w:p w14:paraId="2E1D95C9" w14:textId="519189EF" w:rsidR="00FA62CE" w:rsidRPr="00994B77" w:rsidRDefault="007D29EF" w:rsidP="00502E1B">
      <w:pPr>
        <w:pStyle w:val="BodyText"/>
        <w:spacing w:after="120"/>
        <w:rPr>
          <w:lang w:val="fr-FR"/>
        </w:rPr>
      </w:pPr>
      <w:r>
        <w:rPr>
          <w:lang w:val="fr-FR"/>
        </w:rPr>
        <w:t>La présente note d'orientation, ainsi que les autres directives du PROE en matière d'évaluation environnementale, sont destinées aux</w:t>
      </w:r>
      <w:r w:rsidR="00197506">
        <w:rPr>
          <w:lang w:val="fr-FR"/>
        </w:rPr>
        <w:t> </w:t>
      </w:r>
      <w:r>
        <w:rPr>
          <w:lang w:val="fr-FR"/>
        </w:rPr>
        <w:t xml:space="preserve">: </w:t>
      </w:r>
    </w:p>
    <w:p w14:paraId="4007FF1C" w14:textId="21CF54BC" w:rsidR="00FA62CE" w:rsidRPr="00994B77" w:rsidRDefault="007D29EF" w:rsidP="0089495C">
      <w:pPr>
        <w:pStyle w:val="BodyText"/>
        <w:numPr>
          <w:ilvl w:val="0"/>
          <w:numId w:val="13"/>
        </w:numPr>
        <w:ind w:left="851" w:hanging="491"/>
        <w:rPr>
          <w:lang w:val="fr-FR"/>
        </w:rPr>
      </w:pPr>
      <w:r>
        <w:rPr>
          <w:lang w:val="fr-FR"/>
        </w:rPr>
        <w:t>Agents du gouvernement chargés de gérer ou de contribuer au processus d'ÉIE</w:t>
      </w:r>
      <w:r w:rsidR="00B651A3">
        <w:rPr>
          <w:lang w:val="fr-FR"/>
        </w:rPr>
        <w:t> </w:t>
      </w:r>
      <w:r>
        <w:rPr>
          <w:lang w:val="fr-FR"/>
        </w:rPr>
        <w:t xml:space="preserve">; </w:t>
      </w:r>
    </w:p>
    <w:p w14:paraId="0DD2ACC4" w14:textId="29F27E73" w:rsidR="00FA62CE" w:rsidRPr="0025549D" w:rsidRDefault="007D29EF" w:rsidP="0089495C">
      <w:pPr>
        <w:pStyle w:val="BodyText"/>
        <w:numPr>
          <w:ilvl w:val="0"/>
          <w:numId w:val="13"/>
        </w:numPr>
        <w:ind w:left="851" w:hanging="491"/>
      </w:pPr>
      <w:r w:rsidRPr="0025549D">
        <w:rPr>
          <w:lang w:val="fr-FR"/>
        </w:rPr>
        <w:t>Membres du PROE</w:t>
      </w:r>
      <w:r w:rsidR="00B651A3">
        <w:rPr>
          <w:lang w:val="fr-FR"/>
        </w:rPr>
        <w:t> </w:t>
      </w:r>
      <w:r w:rsidRPr="0025549D">
        <w:rPr>
          <w:lang w:val="fr-FR"/>
        </w:rPr>
        <w:t>;</w:t>
      </w:r>
    </w:p>
    <w:p w14:paraId="663A9BA4" w14:textId="56E9C68F" w:rsidR="00FA62CE" w:rsidRPr="00994B77" w:rsidRDefault="007D29EF" w:rsidP="0089495C">
      <w:pPr>
        <w:pStyle w:val="BodyText"/>
        <w:numPr>
          <w:ilvl w:val="0"/>
          <w:numId w:val="13"/>
        </w:numPr>
        <w:ind w:left="851" w:hanging="491"/>
        <w:rPr>
          <w:lang w:val="fr-FR"/>
        </w:rPr>
      </w:pPr>
      <w:r w:rsidRPr="0025549D">
        <w:rPr>
          <w:lang w:val="fr-FR"/>
        </w:rPr>
        <w:t>Entreprises et exploitants, petits et grands, du secteur de la mer</w:t>
      </w:r>
      <w:r w:rsidR="00B651A3">
        <w:rPr>
          <w:lang w:val="fr-FR"/>
        </w:rPr>
        <w:t> </w:t>
      </w:r>
      <w:r w:rsidRPr="0025549D">
        <w:rPr>
          <w:lang w:val="fr-FR"/>
        </w:rPr>
        <w:t>;</w:t>
      </w:r>
    </w:p>
    <w:p w14:paraId="7171C482" w14:textId="61735269" w:rsidR="00FA62CE" w:rsidRPr="00994B77" w:rsidRDefault="007D29EF" w:rsidP="0089495C">
      <w:pPr>
        <w:pStyle w:val="BodyText"/>
        <w:numPr>
          <w:ilvl w:val="0"/>
          <w:numId w:val="13"/>
        </w:numPr>
        <w:ind w:left="851" w:hanging="491"/>
        <w:rPr>
          <w:lang w:val="fr-FR"/>
        </w:rPr>
      </w:pPr>
      <w:r>
        <w:rPr>
          <w:lang w:val="fr-FR"/>
        </w:rPr>
        <w:t>Associations nationales de développement marin et côtier</w:t>
      </w:r>
      <w:r w:rsidR="00B651A3">
        <w:rPr>
          <w:lang w:val="fr-FR"/>
        </w:rPr>
        <w:t> </w:t>
      </w:r>
      <w:r>
        <w:rPr>
          <w:lang w:val="fr-FR"/>
        </w:rPr>
        <w:t>;</w:t>
      </w:r>
    </w:p>
    <w:p w14:paraId="348C9894" w14:textId="202D66A8" w:rsidR="00FA62CE" w:rsidRPr="00994B77" w:rsidRDefault="007D29EF" w:rsidP="002B1A00">
      <w:pPr>
        <w:pStyle w:val="BodyText"/>
        <w:keepNext/>
        <w:numPr>
          <w:ilvl w:val="0"/>
          <w:numId w:val="13"/>
        </w:numPr>
        <w:ind w:left="850" w:hanging="493"/>
        <w:rPr>
          <w:lang w:val="fr-FR"/>
        </w:rPr>
      </w:pPr>
      <w:r>
        <w:rPr>
          <w:lang w:val="fr-FR"/>
        </w:rPr>
        <w:t>Propriétaires coutumiers et privés de terrains et de ressources</w:t>
      </w:r>
      <w:r w:rsidR="00B651A3">
        <w:rPr>
          <w:lang w:val="fr-FR"/>
        </w:rPr>
        <w:t> </w:t>
      </w:r>
      <w:r>
        <w:rPr>
          <w:lang w:val="fr-FR"/>
        </w:rPr>
        <w:t>;</w:t>
      </w:r>
    </w:p>
    <w:p w14:paraId="10C6283B" w14:textId="693F60BC" w:rsidR="00B0736D" w:rsidRPr="00994B77" w:rsidRDefault="007D29EF" w:rsidP="002B1A00">
      <w:pPr>
        <w:pStyle w:val="BodyText"/>
        <w:keepNext/>
        <w:numPr>
          <w:ilvl w:val="0"/>
          <w:numId w:val="13"/>
        </w:numPr>
        <w:ind w:left="850" w:hanging="493"/>
        <w:rPr>
          <w:lang w:val="fr-FR"/>
        </w:rPr>
      </w:pPr>
      <w:r>
        <w:rPr>
          <w:lang w:val="fr-FR"/>
        </w:rPr>
        <w:t xml:space="preserve">Membres de la société civile et groupes </w:t>
      </w:r>
      <w:r w:rsidR="003D1AFE" w:rsidRPr="003D1AFE">
        <w:rPr>
          <w:lang w:val="fr-FR"/>
        </w:rPr>
        <w:t xml:space="preserve">communautaires locaux ayant un intérêt </w:t>
      </w:r>
      <w:r>
        <w:rPr>
          <w:lang w:val="fr-FR"/>
        </w:rPr>
        <w:t>dans le développement côtier et celui des ÉIE.</w:t>
      </w:r>
    </w:p>
    <w:p w14:paraId="1D021755" w14:textId="77777777" w:rsidR="00CA12A2" w:rsidRPr="00994B77" w:rsidRDefault="00CA12A2" w:rsidP="00A45012">
      <w:pPr>
        <w:pStyle w:val="BodyText"/>
        <w:spacing w:after="120"/>
        <w:rPr>
          <w:lang w:val="fr-FR"/>
        </w:rPr>
      </w:pPr>
    </w:p>
    <w:p w14:paraId="7445DEAF" w14:textId="77777777" w:rsidR="00E927E0" w:rsidRPr="0025549D" w:rsidRDefault="007D29EF" w:rsidP="00E927E0">
      <w:pPr>
        <w:pStyle w:val="Heading1"/>
      </w:pPr>
      <w:bookmarkStart w:id="19" w:name="_Toc102663017"/>
      <w:bookmarkStart w:id="20" w:name="_Toc116509479"/>
      <w:bookmarkStart w:id="21" w:name="_Toc116511361"/>
      <w:r>
        <w:rPr>
          <w:lang w:val="fr-FR"/>
        </w:rPr>
        <w:t>Systèmes et ingénierie côtiers</w:t>
      </w:r>
      <w:bookmarkEnd w:id="19"/>
      <w:bookmarkEnd w:id="20"/>
      <w:bookmarkEnd w:id="21"/>
      <w:r w:rsidR="00EF1361">
        <w:rPr>
          <w:lang w:val="fr-FR"/>
        </w:rPr>
        <w:t xml:space="preserve"> </w:t>
      </w:r>
    </w:p>
    <w:p w14:paraId="377CD25D" w14:textId="77777777" w:rsidR="00347D30" w:rsidRPr="0025549D" w:rsidRDefault="007D29EF" w:rsidP="00347D30">
      <w:pPr>
        <w:pStyle w:val="Heading2"/>
        <w:ind w:left="851"/>
      </w:pPr>
      <w:bookmarkStart w:id="22" w:name="_Toc102663018"/>
      <w:bookmarkStart w:id="23" w:name="_Toc116509480"/>
      <w:bookmarkStart w:id="24" w:name="_Toc116511362"/>
      <w:r>
        <w:rPr>
          <w:lang w:val="fr-FR"/>
        </w:rPr>
        <w:t>Systèmes côtiers</w:t>
      </w:r>
      <w:bookmarkEnd w:id="22"/>
      <w:bookmarkEnd w:id="23"/>
      <w:bookmarkEnd w:id="24"/>
    </w:p>
    <w:p w14:paraId="4A9F1E1D" w14:textId="0C4BEC61" w:rsidR="00240D3E" w:rsidRPr="00994B77" w:rsidRDefault="007D29EF" w:rsidP="000231DF">
      <w:pPr>
        <w:spacing w:after="120"/>
        <w:rPr>
          <w:rFonts w:cs="Arial"/>
          <w:lang w:val="fr-FR"/>
        </w:rPr>
      </w:pPr>
      <w:r w:rsidRPr="00D54156">
        <w:rPr>
          <w:rFonts w:cs="Arial"/>
          <w:lang w:val="fr-FR"/>
        </w:rPr>
        <w:t xml:space="preserve">Les zones ou systèmes côtiers comptent parmi les éléments les plus dynamiques de la surface de la </w:t>
      </w:r>
      <w:r w:rsidR="00566CAD">
        <w:rPr>
          <w:rFonts w:cs="Arial"/>
          <w:lang w:val="fr-FR"/>
        </w:rPr>
        <w:t>T</w:t>
      </w:r>
      <w:r w:rsidRPr="00D54156">
        <w:rPr>
          <w:rFonts w:cs="Arial"/>
          <w:lang w:val="fr-FR"/>
        </w:rPr>
        <w:t xml:space="preserve">erre. La terre et la mer se rejoignent rarement à une frontière constante. Le littoral se déplace quotidiennement avec la marée, évolue au fil des saisons et varie sur des échelles de temps plus longues au gré de l'érosion ou de la progression de la côte et des fonds marins, ou des changements du niveau de la mer. Les reliefs côtiers sont façonnés et remodelés par les vents, les vagues et les courants, qui à leur tour varient dans le temps. La côte est l'interface entre l'énergie de la mer et la résistance de la terre (John, Brew </w:t>
      </w:r>
      <w:r w:rsidR="00591883">
        <w:rPr>
          <w:rFonts w:cs="Arial"/>
          <w:lang w:val="fr-FR"/>
        </w:rPr>
        <w:t>et</w:t>
      </w:r>
      <w:r w:rsidRPr="00D54156">
        <w:rPr>
          <w:rFonts w:cs="Arial"/>
          <w:lang w:val="fr-FR"/>
        </w:rPr>
        <w:t xml:space="preserve"> Cottle 2017). Si certaines falaises rocheuses peuvent supporter la force d'une tempête sans subir de dommages apparents, dans la plupart des régions, l'énergie est absorbée par une plage et/ou un récif. Les bancs de sable, les langues de terre </w:t>
      </w:r>
      <w:r w:rsidR="0005059E" w:rsidRPr="00D54156">
        <w:rPr>
          <w:rFonts w:cs="Arial"/>
          <w:lang w:val="fr-FR"/>
        </w:rPr>
        <w:t>voire</w:t>
      </w:r>
      <w:r w:rsidRPr="00D54156">
        <w:rPr>
          <w:rFonts w:cs="Arial"/>
          <w:lang w:val="fr-FR"/>
        </w:rPr>
        <w:t xml:space="preserve"> les récifs peuvent être déplacés, endommagés ou créés par des événements extrêmes. Des transformations rapides du littoral à la suite d'événements extrêmes tels que les tsunamis, les cyclones ou même les inondations et les marées </w:t>
      </w:r>
      <w:r w:rsidR="003B4C9F" w:rsidRPr="003B4C9F">
        <w:rPr>
          <w:rFonts w:cs="Arial"/>
          <w:lang w:val="fr-FR"/>
        </w:rPr>
        <w:t>extrêmes</w:t>
      </w:r>
      <w:r w:rsidR="003B4C9F" w:rsidRPr="003B4C9F" w:rsidDel="003B4C9F">
        <w:rPr>
          <w:rFonts w:cs="Arial"/>
          <w:lang w:val="fr-FR"/>
        </w:rPr>
        <w:t xml:space="preserve"> </w:t>
      </w:r>
      <w:r w:rsidRPr="00D54156">
        <w:rPr>
          <w:rFonts w:cs="Arial"/>
          <w:lang w:val="fr-FR"/>
        </w:rPr>
        <w:t xml:space="preserve">peuvent être spectaculaires et de longue durée. Ces modifications du littoral et des processus côtiers peuvent </w:t>
      </w:r>
      <w:r w:rsidR="0005059E" w:rsidRPr="00D54156">
        <w:rPr>
          <w:rFonts w:cs="Arial"/>
          <w:lang w:val="fr-FR"/>
        </w:rPr>
        <w:t>entraîner</w:t>
      </w:r>
      <w:r w:rsidRPr="00D54156">
        <w:rPr>
          <w:rFonts w:cs="Arial"/>
          <w:lang w:val="fr-FR"/>
        </w:rPr>
        <w:t xml:space="preserve"> des répercussions graves sur les habitats existants, les entreprises et les personnes résidant dans les zones côtières.</w:t>
      </w:r>
    </w:p>
    <w:p w14:paraId="555320B1" w14:textId="162D73E3" w:rsidR="00701FCB" w:rsidRPr="00994B77" w:rsidRDefault="007D29EF" w:rsidP="000231DF">
      <w:pPr>
        <w:spacing w:after="120"/>
        <w:rPr>
          <w:rFonts w:cs="Arial"/>
          <w:lang w:val="fr-FR"/>
        </w:rPr>
      </w:pPr>
      <w:r>
        <w:rPr>
          <w:rFonts w:cs="Arial"/>
          <w:lang w:val="fr-FR"/>
        </w:rPr>
        <w:t xml:space="preserve">Les systèmes côtiers prennent des formes diverses, dont de larges plages bordées de dunes, des plages étroites ou des cordons littoraux derrière lesquels peuvent se concentrer des zones humides et des marais côtiers. Les rivages </w:t>
      </w:r>
      <w:r w:rsidR="00A23CE5" w:rsidRPr="00A23CE5">
        <w:rPr>
          <w:rFonts w:cs="Arial"/>
          <w:lang w:val="fr-FR"/>
        </w:rPr>
        <w:t>vaseux</w:t>
      </w:r>
      <w:r>
        <w:rPr>
          <w:rFonts w:cs="Arial"/>
          <w:lang w:val="fr-FR"/>
        </w:rPr>
        <w:t xml:space="preserve"> sont fréquents le long des berges des estuaires et des baies abritées, qui peuvent également abriter des herbiers marins. Laissés à eux-mêmes, les systèmes côtiers évoluent au fil du temps, souvent de manière saisonnière, les plages et les bancs de sable se développant aux endroits où s'accumulent les sédiments ou se déplaçant vers la terre lorsque les sédiments </w:t>
      </w:r>
      <w:r w:rsidR="006254E5" w:rsidRPr="006254E5">
        <w:rPr>
          <w:rFonts w:cs="Arial"/>
          <w:lang w:val="fr-FR"/>
        </w:rPr>
        <w:t xml:space="preserve">sont </w:t>
      </w:r>
      <w:r w:rsidR="00F42538" w:rsidRPr="006254E5">
        <w:rPr>
          <w:rFonts w:cs="Arial"/>
          <w:lang w:val="fr-FR"/>
        </w:rPr>
        <w:t>charriés</w:t>
      </w:r>
      <w:r w:rsidR="006254E5" w:rsidRPr="006254E5">
        <w:rPr>
          <w:rFonts w:cs="Arial"/>
          <w:lang w:val="fr-FR"/>
        </w:rPr>
        <w:t xml:space="preserve"> </w:t>
      </w:r>
      <w:r>
        <w:rPr>
          <w:rFonts w:cs="Arial"/>
          <w:lang w:val="fr-FR"/>
        </w:rPr>
        <w:t>vers le large ou le long du littoral. Tous ces systèmes reposent sur un apport de sédiments, qui peut être interrompu par des activités telles que les travaux de protection côtière et le dragage.</w:t>
      </w:r>
    </w:p>
    <w:p w14:paraId="7119FE30" w14:textId="6F82A80B" w:rsidR="00080270" w:rsidRPr="00994B77" w:rsidRDefault="007D29EF" w:rsidP="000231DF">
      <w:pPr>
        <w:spacing w:after="120"/>
        <w:rPr>
          <w:lang w:val="fr-FR"/>
        </w:rPr>
      </w:pPr>
      <w:r w:rsidRPr="008B7294">
        <w:rPr>
          <w:rFonts w:cs="Times New Roman"/>
          <w:lang w:val="fr-FR"/>
        </w:rPr>
        <w:t xml:space="preserve">La </w:t>
      </w:r>
      <w:r w:rsidRPr="008B7294">
        <w:rPr>
          <w:rFonts w:cs="Times New Roman"/>
          <w:b/>
          <w:bCs/>
          <w:lang w:val="fr-FR"/>
        </w:rPr>
        <w:t>Figure 2</w:t>
      </w:r>
      <w:r w:rsidRPr="008B7294">
        <w:rPr>
          <w:rFonts w:cs="Times New Roman"/>
          <w:lang w:val="fr-FR"/>
        </w:rPr>
        <w:t xml:space="preserve"> représente une île du Pacifique de haute altitude idéalisée, avec un système côtier et des éléments d'écosystème typiques</w:t>
      </w:r>
      <w:r w:rsidR="00B651A3">
        <w:rPr>
          <w:rFonts w:cs="Times New Roman"/>
          <w:lang w:val="fr-FR"/>
        </w:rPr>
        <w:t> </w:t>
      </w:r>
      <w:r w:rsidRPr="008B7294">
        <w:rPr>
          <w:rFonts w:cs="Times New Roman"/>
          <w:lang w:val="fr-FR"/>
        </w:rPr>
        <w:t xml:space="preserve">; dont la végétation côtière de basse altitude, la plage ou le cordon </w:t>
      </w:r>
      <w:r w:rsidRPr="008B7294">
        <w:rPr>
          <w:rFonts w:cs="Times New Roman"/>
          <w:lang w:val="fr-FR"/>
        </w:rPr>
        <w:lastRenderedPageBreak/>
        <w:t>littoral, les bassins de marée, les zones humides côtières, un estuaire, des herbiers marins et des vasières, un lagon côtier, des chenaux d'eau profonde et des récifs coralliens. Comme exposé ci-dessus, ces environnements côtiers sont productifs et diversifiés. Plus de 80</w:t>
      </w:r>
      <w:r w:rsidR="00B651A3">
        <w:rPr>
          <w:rFonts w:cs="Times New Roman"/>
          <w:lang w:val="fr-FR"/>
        </w:rPr>
        <w:t> </w:t>
      </w:r>
      <w:r w:rsidRPr="008B7294">
        <w:rPr>
          <w:rFonts w:cs="Times New Roman"/>
          <w:lang w:val="fr-FR"/>
        </w:rPr>
        <w:t xml:space="preserve">% des habitants des îles du Pacifique vivent dans des zones côtières ou à proximité de celles-ci. Ils y puisent leurs moyens de subsistance et leur mode de vie (Marto, Papageorgiou </w:t>
      </w:r>
      <w:r w:rsidR="00591883">
        <w:rPr>
          <w:rFonts w:cs="Times New Roman"/>
          <w:lang w:val="fr-FR"/>
        </w:rPr>
        <w:t>et</w:t>
      </w:r>
      <w:r w:rsidRPr="008B7294">
        <w:rPr>
          <w:rFonts w:cs="Times New Roman"/>
          <w:lang w:val="fr-FR"/>
        </w:rPr>
        <w:t xml:space="preserve"> Klyuev 2017). Le niveau de dépendance économique et culturelle vis-à-vis de l'environnement naturel est très élevé. Les récifs coralliens, par exemple, abritent environ 25</w:t>
      </w:r>
      <w:r w:rsidR="00B651A3">
        <w:rPr>
          <w:rFonts w:cs="Times New Roman"/>
          <w:lang w:val="fr-FR"/>
        </w:rPr>
        <w:t> </w:t>
      </w:r>
      <w:r w:rsidRPr="008B7294">
        <w:rPr>
          <w:rFonts w:cs="Times New Roman"/>
          <w:lang w:val="fr-FR"/>
        </w:rPr>
        <w:t xml:space="preserve">% de </w:t>
      </w:r>
      <w:r w:rsidR="001F6999" w:rsidRPr="001F6999">
        <w:rPr>
          <w:rFonts w:cs="Times New Roman"/>
          <w:lang w:val="fr-FR"/>
        </w:rPr>
        <w:t>l’ensemble de</w:t>
      </w:r>
      <w:r w:rsidRPr="008B7294">
        <w:rPr>
          <w:rFonts w:cs="Times New Roman"/>
          <w:lang w:val="fr-FR"/>
        </w:rPr>
        <w:t xml:space="preserve"> la vie marine, dont plus de 4 000 espèces de poissons, en fournissant de précieuses zones d'alevinage, de reproduction, de refuge et d'alimentation à une grande variété d'organismes (PROE 2009). Ils jouent également un rôle vital en tant que brise-lames naturels, minimisant l'impact des vagues, des inondations et de l'érosion, pendant les tempêtes, les cyclones et les tsunamis.</w:t>
      </w:r>
    </w:p>
    <w:p w14:paraId="0D397A1E" w14:textId="77777777" w:rsidR="00292A54" w:rsidRDefault="007D29EF" w:rsidP="00526A85">
      <w:pPr>
        <w:rPr>
          <w:rFonts w:ascii="Calibri" w:hAnsi="Calibri"/>
          <w:sz w:val="22"/>
          <w:szCs w:val="22"/>
        </w:rPr>
      </w:pPr>
      <w:r>
        <w:rPr>
          <w:noProof/>
        </w:rPr>
        <w:drawing>
          <wp:inline distT="0" distB="0" distL="0" distR="0" wp14:anchorId="22FF7A3C" wp14:editId="3E01073F">
            <wp:extent cx="5400136" cy="2977389"/>
            <wp:effectExtent l="0" t="0" r="0" b="0"/>
            <wp:docPr id="14" name="Picture 14" descr="Diagram, schematic&#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7356108" name="Picture 14" descr="Diagram, schematic&#10;&#10;Description automatically generated"/>
                    <pic:cNvPicPr/>
                  </pic:nvPicPr>
                  <pic:blipFill>
                    <a:blip r:embed="rId31"/>
                    <a:srcRect t="4435" b="1461"/>
                    <a:stretch>
                      <a:fillRect/>
                    </a:stretch>
                  </pic:blipFill>
                  <pic:spPr bwMode="auto">
                    <a:xfrm>
                      <a:off x="0" y="0"/>
                      <a:ext cx="5413246" cy="2984617"/>
                    </a:xfrm>
                    <a:prstGeom prst="rect">
                      <a:avLst/>
                    </a:prstGeom>
                    <a:ln>
                      <a:noFill/>
                    </a:ln>
                    <a:extLst>
                      <a:ext uri="{53640926-AAD7-44D8-BBD7-CCE9431645EC}">
                        <a14:shadowObscured xmlns:a14="http://schemas.microsoft.com/office/drawing/2010/main"/>
                      </a:ext>
                    </a:extLst>
                  </pic:spPr>
                </pic:pic>
              </a:graphicData>
            </a:graphic>
          </wp:inline>
        </w:drawing>
      </w:r>
    </w:p>
    <w:tbl>
      <w:tblPr>
        <w:tblStyle w:val="TableGrid"/>
        <w:tblW w:w="10490" w:type="dxa"/>
        <w:tblInd w:w="-856" w:type="dxa"/>
        <w:tblLook w:val="04A0" w:firstRow="1" w:lastRow="0" w:firstColumn="1" w:lastColumn="0" w:noHBand="0" w:noVBand="1"/>
      </w:tblPr>
      <w:tblGrid>
        <w:gridCol w:w="1985"/>
        <w:gridCol w:w="2127"/>
        <w:gridCol w:w="992"/>
        <w:gridCol w:w="2410"/>
        <w:gridCol w:w="2976"/>
      </w:tblGrid>
      <w:tr w:rsidR="007D4DC5" w:rsidRPr="003A11ED" w14:paraId="641E5CC3" w14:textId="77777777" w:rsidTr="003A11ED">
        <w:tc>
          <w:tcPr>
            <w:tcW w:w="1985" w:type="dxa"/>
          </w:tcPr>
          <w:p w14:paraId="710E7BFB" w14:textId="77777777" w:rsidR="007D4DC5" w:rsidRPr="003A11ED" w:rsidRDefault="007D4DC5" w:rsidP="007D4DC5">
            <w:pPr>
              <w:rPr>
                <w:highlight w:val="yellow"/>
              </w:rPr>
            </w:pPr>
            <w:r w:rsidRPr="003A11ED">
              <w:rPr>
                <w:highlight w:val="yellow"/>
              </w:rPr>
              <w:t>Scrub land</w:t>
            </w:r>
          </w:p>
        </w:tc>
        <w:tc>
          <w:tcPr>
            <w:tcW w:w="2127" w:type="dxa"/>
          </w:tcPr>
          <w:p w14:paraId="53B73708" w14:textId="77777777" w:rsidR="007D4DC5" w:rsidRPr="003A11ED" w:rsidRDefault="007D4DC5" w:rsidP="007D4DC5">
            <w:pPr>
              <w:rPr>
                <w:highlight w:val="yellow"/>
              </w:rPr>
            </w:pPr>
            <w:r w:rsidRPr="003A11ED">
              <w:rPr>
                <w:highlight w:val="yellow"/>
                <w:lang w:val="fr-FR"/>
              </w:rPr>
              <w:t>Terrain broussailleux</w:t>
            </w:r>
          </w:p>
        </w:tc>
        <w:tc>
          <w:tcPr>
            <w:tcW w:w="992" w:type="dxa"/>
          </w:tcPr>
          <w:p w14:paraId="36C708A5" w14:textId="77777777" w:rsidR="007D4DC5" w:rsidRPr="003A11ED" w:rsidRDefault="007D4DC5" w:rsidP="007D4DC5">
            <w:pPr>
              <w:rPr>
                <w:highlight w:val="yellow"/>
              </w:rPr>
            </w:pPr>
          </w:p>
        </w:tc>
        <w:tc>
          <w:tcPr>
            <w:tcW w:w="2410" w:type="dxa"/>
          </w:tcPr>
          <w:p w14:paraId="0CA37A83" w14:textId="77777777" w:rsidR="007D4DC5" w:rsidRPr="003A11ED" w:rsidRDefault="007D4DC5" w:rsidP="007D4DC5">
            <w:pPr>
              <w:rPr>
                <w:highlight w:val="yellow"/>
              </w:rPr>
            </w:pPr>
            <w:r w:rsidRPr="003A11ED">
              <w:rPr>
                <w:highlight w:val="yellow"/>
              </w:rPr>
              <w:t>Alpine</w:t>
            </w:r>
          </w:p>
        </w:tc>
        <w:tc>
          <w:tcPr>
            <w:tcW w:w="2976" w:type="dxa"/>
          </w:tcPr>
          <w:p w14:paraId="769F9B86" w14:textId="77777777" w:rsidR="007D4DC5" w:rsidRPr="003A11ED" w:rsidRDefault="007D4DC5" w:rsidP="007D4DC5">
            <w:pPr>
              <w:rPr>
                <w:highlight w:val="yellow"/>
              </w:rPr>
            </w:pPr>
            <w:r w:rsidRPr="003A11ED">
              <w:rPr>
                <w:highlight w:val="yellow"/>
                <w:lang w:val="fr-FR"/>
              </w:rPr>
              <w:t>Alpin</w:t>
            </w:r>
          </w:p>
        </w:tc>
      </w:tr>
      <w:tr w:rsidR="007D4DC5" w:rsidRPr="003A11ED" w14:paraId="7A41BB0B" w14:textId="77777777" w:rsidTr="003A11ED">
        <w:tc>
          <w:tcPr>
            <w:tcW w:w="1985" w:type="dxa"/>
          </w:tcPr>
          <w:p w14:paraId="7BD9930E" w14:textId="77777777" w:rsidR="007D4DC5" w:rsidRPr="003A11ED" w:rsidRDefault="007D4DC5" w:rsidP="007D4DC5">
            <w:pPr>
              <w:rPr>
                <w:highlight w:val="yellow"/>
              </w:rPr>
            </w:pPr>
            <w:r w:rsidRPr="003A11ED">
              <w:rPr>
                <w:highlight w:val="yellow"/>
              </w:rPr>
              <w:t>Sub alpine</w:t>
            </w:r>
          </w:p>
        </w:tc>
        <w:tc>
          <w:tcPr>
            <w:tcW w:w="2127" w:type="dxa"/>
          </w:tcPr>
          <w:p w14:paraId="64EB87B4" w14:textId="77777777" w:rsidR="007D4DC5" w:rsidRPr="003A11ED" w:rsidRDefault="007D4DC5" w:rsidP="007D4DC5">
            <w:pPr>
              <w:rPr>
                <w:highlight w:val="yellow"/>
              </w:rPr>
            </w:pPr>
            <w:r w:rsidRPr="003A11ED">
              <w:rPr>
                <w:highlight w:val="yellow"/>
                <w:lang w:val="fr-FR"/>
              </w:rPr>
              <w:t>Subalpin</w:t>
            </w:r>
          </w:p>
        </w:tc>
        <w:tc>
          <w:tcPr>
            <w:tcW w:w="992" w:type="dxa"/>
          </w:tcPr>
          <w:p w14:paraId="3AC1FBE7" w14:textId="77777777" w:rsidR="007D4DC5" w:rsidRPr="003A11ED" w:rsidRDefault="007D4DC5" w:rsidP="007D4DC5">
            <w:pPr>
              <w:rPr>
                <w:highlight w:val="yellow"/>
              </w:rPr>
            </w:pPr>
          </w:p>
        </w:tc>
        <w:tc>
          <w:tcPr>
            <w:tcW w:w="2410" w:type="dxa"/>
          </w:tcPr>
          <w:p w14:paraId="3EE99BE5" w14:textId="77777777" w:rsidR="007D4DC5" w:rsidRPr="003A11ED" w:rsidRDefault="007D4DC5" w:rsidP="007D4DC5">
            <w:pPr>
              <w:rPr>
                <w:highlight w:val="yellow"/>
              </w:rPr>
            </w:pPr>
          </w:p>
        </w:tc>
        <w:tc>
          <w:tcPr>
            <w:tcW w:w="2976" w:type="dxa"/>
          </w:tcPr>
          <w:p w14:paraId="230E64E7" w14:textId="77777777" w:rsidR="007D4DC5" w:rsidRPr="003A11ED" w:rsidRDefault="007D4DC5" w:rsidP="007D4DC5">
            <w:pPr>
              <w:rPr>
                <w:highlight w:val="yellow"/>
              </w:rPr>
            </w:pPr>
          </w:p>
        </w:tc>
      </w:tr>
      <w:tr w:rsidR="007D4DC5" w:rsidRPr="003A11ED" w14:paraId="5525031D" w14:textId="77777777" w:rsidTr="003A11ED">
        <w:tc>
          <w:tcPr>
            <w:tcW w:w="1985" w:type="dxa"/>
          </w:tcPr>
          <w:p w14:paraId="46B19FFD" w14:textId="77777777" w:rsidR="007D4DC5" w:rsidRPr="003A11ED" w:rsidRDefault="007D4DC5" w:rsidP="007D4DC5">
            <w:pPr>
              <w:rPr>
                <w:highlight w:val="yellow"/>
              </w:rPr>
            </w:pPr>
            <w:r w:rsidRPr="003A11ED">
              <w:rPr>
                <w:highlight w:val="yellow"/>
              </w:rPr>
              <w:t>Montane mesic</w:t>
            </w:r>
          </w:p>
        </w:tc>
        <w:tc>
          <w:tcPr>
            <w:tcW w:w="2127" w:type="dxa"/>
          </w:tcPr>
          <w:p w14:paraId="275384A7" w14:textId="77777777" w:rsidR="007D4DC5" w:rsidRPr="003A11ED" w:rsidRDefault="007D4DC5" w:rsidP="007D4DC5">
            <w:pPr>
              <w:rPr>
                <w:highlight w:val="yellow"/>
              </w:rPr>
            </w:pPr>
            <w:r w:rsidRPr="003A11ED">
              <w:rPr>
                <w:highlight w:val="yellow"/>
                <w:lang w:val="fr-FR"/>
              </w:rPr>
              <w:t>Mésique de montagne</w:t>
            </w:r>
          </w:p>
        </w:tc>
        <w:tc>
          <w:tcPr>
            <w:tcW w:w="992" w:type="dxa"/>
          </w:tcPr>
          <w:p w14:paraId="4A14C90B" w14:textId="77777777" w:rsidR="007D4DC5" w:rsidRPr="003A11ED" w:rsidRDefault="007D4DC5" w:rsidP="007D4DC5">
            <w:pPr>
              <w:rPr>
                <w:highlight w:val="yellow"/>
              </w:rPr>
            </w:pPr>
          </w:p>
        </w:tc>
        <w:tc>
          <w:tcPr>
            <w:tcW w:w="2410" w:type="dxa"/>
          </w:tcPr>
          <w:p w14:paraId="1A7184B0" w14:textId="77777777" w:rsidR="007D4DC5" w:rsidRPr="003A11ED" w:rsidRDefault="007D4DC5" w:rsidP="007D4DC5">
            <w:pPr>
              <w:rPr>
                <w:highlight w:val="yellow"/>
              </w:rPr>
            </w:pPr>
            <w:r w:rsidRPr="003A11ED">
              <w:rPr>
                <w:highlight w:val="yellow"/>
              </w:rPr>
              <w:t>Aeolian lava field</w:t>
            </w:r>
          </w:p>
        </w:tc>
        <w:tc>
          <w:tcPr>
            <w:tcW w:w="2976" w:type="dxa"/>
          </w:tcPr>
          <w:p w14:paraId="0FFC17AD" w14:textId="77777777" w:rsidR="007D4DC5" w:rsidRPr="003A11ED" w:rsidRDefault="007D4DC5" w:rsidP="007D4DC5">
            <w:pPr>
              <w:rPr>
                <w:highlight w:val="yellow"/>
              </w:rPr>
            </w:pPr>
            <w:r w:rsidRPr="003A11ED">
              <w:rPr>
                <w:highlight w:val="yellow"/>
                <w:lang w:val="fr-FR"/>
              </w:rPr>
              <w:t>Champ de lave éolien</w:t>
            </w:r>
          </w:p>
        </w:tc>
      </w:tr>
      <w:tr w:rsidR="007D4DC5" w:rsidRPr="003A11ED" w14:paraId="3F30136A" w14:textId="77777777" w:rsidTr="003A11ED">
        <w:tc>
          <w:tcPr>
            <w:tcW w:w="1985" w:type="dxa"/>
          </w:tcPr>
          <w:p w14:paraId="07F56361" w14:textId="77777777" w:rsidR="007D4DC5" w:rsidRPr="003A11ED" w:rsidRDefault="007D4DC5" w:rsidP="007D4DC5">
            <w:pPr>
              <w:rPr>
                <w:highlight w:val="yellow"/>
              </w:rPr>
            </w:pPr>
            <w:r w:rsidRPr="003A11ED">
              <w:rPr>
                <w:highlight w:val="yellow"/>
              </w:rPr>
              <w:t>Forest &amp; shrub land</w:t>
            </w:r>
          </w:p>
        </w:tc>
        <w:tc>
          <w:tcPr>
            <w:tcW w:w="2127" w:type="dxa"/>
          </w:tcPr>
          <w:p w14:paraId="6BF22CAB" w14:textId="77777777" w:rsidR="007D4DC5" w:rsidRPr="003A11ED" w:rsidRDefault="007D4DC5" w:rsidP="007D4DC5">
            <w:pPr>
              <w:rPr>
                <w:highlight w:val="yellow"/>
              </w:rPr>
            </w:pPr>
            <w:r w:rsidRPr="003A11ED">
              <w:rPr>
                <w:highlight w:val="yellow"/>
                <w:lang w:val="fr-FR"/>
              </w:rPr>
              <w:t>Forêt &amp; maquis</w:t>
            </w:r>
          </w:p>
        </w:tc>
        <w:tc>
          <w:tcPr>
            <w:tcW w:w="992" w:type="dxa"/>
          </w:tcPr>
          <w:p w14:paraId="44A8914F" w14:textId="77777777" w:rsidR="007D4DC5" w:rsidRPr="003A11ED" w:rsidRDefault="007D4DC5" w:rsidP="007D4DC5">
            <w:pPr>
              <w:rPr>
                <w:highlight w:val="yellow"/>
              </w:rPr>
            </w:pPr>
          </w:p>
        </w:tc>
        <w:tc>
          <w:tcPr>
            <w:tcW w:w="2410" w:type="dxa"/>
          </w:tcPr>
          <w:p w14:paraId="11DB60D7" w14:textId="77777777" w:rsidR="007D4DC5" w:rsidRPr="003A11ED" w:rsidRDefault="007D4DC5" w:rsidP="007D4DC5">
            <w:pPr>
              <w:rPr>
                <w:highlight w:val="yellow"/>
              </w:rPr>
            </w:pPr>
            <w:r w:rsidRPr="003A11ED">
              <w:rPr>
                <w:highlight w:val="yellow"/>
              </w:rPr>
              <w:t>Mid elevation seasonal</w:t>
            </w:r>
          </w:p>
        </w:tc>
        <w:tc>
          <w:tcPr>
            <w:tcW w:w="2976" w:type="dxa"/>
          </w:tcPr>
          <w:p w14:paraId="281EC31E" w14:textId="77777777" w:rsidR="007D4DC5" w:rsidRPr="003A11ED" w:rsidRDefault="007D4DC5" w:rsidP="007D4DC5">
            <w:pPr>
              <w:rPr>
                <w:highlight w:val="yellow"/>
              </w:rPr>
            </w:pPr>
            <w:r w:rsidRPr="003A11ED">
              <w:rPr>
                <w:highlight w:val="yellow"/>
                <w:lang w:val="fr-FR"/>
              </w:rPr>
              <w:t>Altitude moyenne saisonnière</w:t>
            </w:r>
          </w:p>
        </w:tc>
      </w:tr>
      <w:tr w:rsidR="007D4DC5" w:rsidRPr="003A11ED" w14:paraId="2C97C36E" w14:textId="77777777" w:rsidTr="003A11ED">
        <w:tc>
          <w:tcPr>
            <w:tcW w:w="1985" w:type="dxa"/>
          </w:tcPr>
          <w:p w14:paraId="3265A838" w14:textId="77777777" w:rsidR="007D4DC5" w:rsidRPr="003A11ED" w:rsidRDefault="007D4DC5" w:rsidP="007D4DC5">
            <w:pPr>
              <w:rPr>
                <w:highlight w:val="yellow"/>
              </w:rPr>
            </w:pPr>
            <w:r w:rsidRPr="003A11ED">
              <w:rPr>
                <w:highlight w:val="yellow"/>
              </w:rPr>
              <w:t>Dry coastal lowland</w:t>
            </w:r>
          </w:p>
        </w:tc>
        <w:tc>
          <w:tcPr>
            <w:tcW w:w="2127" w:type="dxa"/>
          </w:tcPr>
          <w:p w14:paraId="00F3369A" w14:textId="77777777" w:rsidR="007D4DC5" w:rsidRPr="003A11ED" w:rsidRDefault="007D4DC5" w:rsidP="007D4DC5">
            <w:pPr>
              <w:rPr>
                <w:highlight w:val="yellow"/>
              </w:rPr>
            </w:pPr>
            <w:r w:rsidRPr="003A11ED">
              <w:rPr>
                <w:highlight w:val="yellow"/>
                <w:lang w:val="fr-FR"/>
              </w:rPr>
              <w:t>Plaine côtière sèche</w:t>
            </w:r>
          </w:p>
        </w:tc>
        <w:tc>
          <w:tcPr>
            <w:tcW w:w="992" w:type="dxa"/>
          </w:tcPr>
          <w:p w14:paraId="0D8265A6" w14:textId="77777777" w:rsidR="007D4DC5" w:rsidRPr="003A11ED" w:rsidRDefault="007D4DC5" w:rsidP="007D4DC5">
            <w:pPr>
              <w:rPr>
                <w:highlight w:val="yellow"/>
              </w:rPr>
            </w:pPr>
          </w:p>
        </w:tc>
        <w:tc>
          <w:tcPr>
            <w:tcW w:w="2410" w:type="dxa"/>
          </w:tcPr>
          <w:p w14:paraId="5E825185" w14:textId="77777777" w:rsidR="007D4DC5" w:rsidRPr="003A11ED" w:rsidRDefault="007D4DC5" w:rsidP="007D4DC5">
            <w:pPr>
              <w:rPr>
                <w:highlight w:val="yellow"/>
              </w:rPr>
            </w:pPr>
            <w:r w:rsidRPr="003A11ED">
              <w:rPr>
                <w:highlight w:val="yellow"/>
              </w:rPr>
              <w:t>Subterranean</w:t>
            </w:r>
          </w:p>
        </w:tc>
        <w:tc>
          <w:tcPr>
            <w:tcW w:w="2976" w:type="dxa"/>
          </w:tcPr>
          <w:p w14:paraId="487E33D8" w14:textId="77777777" w:rsidR="007D4DC5" w:rsidRPr="003A11ED" w:rsidRDefault="007D4DC5" w:rsidP="007D4DC5">
            <w:pPr>
              <w:rPr>
                <w:highlight w:val="yellow"/>
              </w:rPr>
            </w:pPr>
            <w:r w:rsidRPr="003A11ED">
              <w:rPr>
                <w:highlight w:val="yellow"/>
                <w:lang w:val="fr-FR"/>
              </w:rPr>
              <w:t>Sous-terrain</w:t>
            </w:r>
          </w:p>
        </w:tc>
      </w:tr>
      <w:tr w:rsidR="007D4DC5" w:rsidRPr="003A11ED" w14:paraId="1B952F88" w14:textId="77777777" w:rsidTr="003A11ED">
        <w:tc>
          <w:tcPr>
            <w:tcW w:w="1985" w:type="dxa"/>
          </w:tcPr>
          <w:p w14:paraId="55312442" w14:textId="77777777" w:rsidR="007D4DC5" w:rsidRPr="003A11ED" w:rsidRDefault="007D4DC5" w:rsidP="007D4DC5">
            <w:pPr>
              <w:rPr>
                <w:highlight w:val="yellow"/>
              </w:rPr>
            </w:pPr>
            <w:r w:rsidRPr="003A11ED">
              <w:rPr>
                <w:highlight w:val="yellow"/>
              </w:rPr>
              <w:t>Coastal wetland</w:t>
            </w:r>
          </w:p>
        </w:tc>
        <w:tc>
          <w:tcPr>
            <w:tcW w:w="2127" w:type="dxa"/>
          </w:tcPr>
          <w:p w14:paraId="5948D4E3" w14:textId="77777777" w:rsidR="007D4DC5" w:rsidRPr="003A11ED" w:rsidRDefault="007D4DC5" w:rsidP="007D4DC5">
            <w:pPr>
              <w:rPr>
                <w:highlight w:val="yellow"/>
              </w:rPr>
            </w:pPr>
            <w:r w:rsidRPr="003A11ED">
              <w:rPr>
                <w:highlight w:val="yellow"/>
                <w:lang w:val="fr-FR"/>
              </w:rPr>
              <w:t>Zone humide côtière</w:t>
            </w:r>
          </w:p>
        </w:tc>
        <w:tc>
          <w:tcPr>
            <w:tcW w:w="992" w:type="dxa"/>
          </w:tcPr>
          <w:p w14:paraId="5A1BEB4B" w14:textId="77777777" w:rsidR="007D4DC5" w:rsidRPr="003A11ED" w:rsidRDefault="007D4DC5" w:rsidP="007D4DC5">
            <w:pPr>
              <w:rPr>
                <w:highlight w:val="yellow"/>
              </w:rPr>
            </w:pPr>
          </w:p>
        </w:tc>
        <w:tc>
          <w:tcPr>
            <w:tcW w:w="2410" w:type="dxa"/>
          </w:tcPr>
          <w:p w14:paraId="7C1E8C7C" w14:textId="77777777" w:rsidR="007D4DC5" w:rsidRPr="003A11ED" w:rsidRDefault="007D4DC5" w:rsidP="007D4DC5">
            <w:pPr>
              <w:rPr>
                <w:highlight w:val="yellow"/>
              </w:rPr>
            </w:pPr>
            <w:r w:rsidRPr="003A11ED">
              <w:rPr>
                <w:highlight w:val="yellow"/>
              </w:rPr>
              <w:t>Stream</w:t>
            </w:r>
          </w:p>
        </w:tc>
        <w:tc>
          <w:tcPr>
            <w:tcW w:w="2976" w:type="dxa"/>
          </w:tcPr>
          <w:p w14:paraId="3B0074FF" w14:textId="77777777" w:rsidR="007D4DC5" w:rsidRPr="003A11ED" w:rsidRDefault="007D4DC5" w:rsidP="007D4DC5">
            <w:pPr>
              <w:rPr>
                <w:highlight w:val="yellow"/>
              </w:rPr>
            </w:pPr>
            <w:r w:rsidRPr="003A11ED">
              <w:rPr>
                <w:highlight w:val="yellow"/>
                <w:lang w:val="fr-FR"/>
              </w:rPr>
              <w:t>Cours d'eau</w:t>
            </w:r>
          </w:p>
        </w:tc>
      </w:tr>
      <w:tr w:rsidR="007D4DC5" w:rsidRPr="003A11ED" w14:paraId="5810BDF7" w14:textId="77777777" w:rsidTr="003A11ED">
        <w:tc>
          <w:tcPr>
            <w:tcW w:w="1985" w:type="dxa"/>
          </w:tcPr>
          <w:p w14:paraId="454D4687" w14:textId="77777777" w:rsidR="007D4DC5" w:rsidRPr="003A11ED" w:rsidRDefault="007D4DC5" w:rsidP="007D4DC5">
            <w:pPr>
              <w:rPr>
                <w:highlight w:val="yellow"/>
              </w:rPr>
            </w:pPr>
            <w:r w:rsidRPr="003A11ED">
              <w:rPr>
                <w:highlight w:val="yellow"/>
              </w:rPr>
              <w:t>Coral reef</w:t>
            </w:r>
          </w:p>
        </w:tc>
        <w:tc>
          <w:tcPr>
            <w:tcW w:w="2127" w:type="dxa"/>
          </w:tcPr>
          <w:p w14:paraId="409785E1" w14:textId="77777777" w:rsidR="007D4DC5" w:rsidRPr="003A11ED" w:rsidRDefault="007D4DC5" w:rsidP="007D4DC5">
            <w:pPr>
              <w:rPr>
                <w:highlight w:val="yellow"/>
              </w:rPr>
            </w:pPr>
            <w:r w:rsidRPr="003A11ED">
              <w:rPr>
                <w:highlight w:val="yellow"/>
                <w:lang w:val="fr-FR"/>
              </w:rPr>
              <w:t>Récif corallien</w:t>
            </w:r>
          </w:p>
        </w:tc>
        <w:tc>
          <w:tcPr>
            <w:tcW w:w="992" w:type="dxa"/>
          </w:tcPr>
          <w:p w14:paraId="0FF7E49B" w14:textId="77777777" w:rsidR="007D4DC5" w:rsidRPr="003A11ED" w:rsidRDefault="007D4DC5" w:rsidP="007D4DC5">
            <w:pPr>
              <w:rPr>
                <w:highlight w:val="yellow"/>
              </w:rPr>
            </w:pPr>
          </w:p>
        </w:tc>
        <w:tc>
          <w:tcPr>
            <w:tcW w:w="2410" w:type="dxa"/>
          </w:tcPr>
          <w:p w14:paraId="3409B5F2" w14:textId="77777777" w:rsidR="007D4DC5" w:rsidRPr="003A11ED" w:rsidRDefault="007D4DC5" w:rsidP="007D4DC5">
            <w:pPr>
              <w:rPr>
                <w:highlight w:val="yellow"/>
              </w:rPr>
            </w:pPr>
            <w:r w:rsidRPr="003A11ED">
              <w:rPr>
                <w:highlight w:val="yellow"/>
              </w:rPr>
              <w:t>Coastal</w:t>
            </w:r>
          </w:p>
        </w:tc>
        <w:tc>
          <w:tcPr>
            <w:tcW w:w="2976" w:type="dxa"/>
          </w:tcPr>
          <w:p w14:paraId="7395E21F" w14:textId="77777777" w:rsidR="007D4DC5" w:rsidRPr="003A11ED" w:rsidRDefault="007D4DC5" w:rsidP="007D4DC5">
            <w:pPr>
              <w:rPr>
                <w:highlight w:val="yellow"/>
              </w:rPr>
            </w:pPr>
            <w:r w:rsidRPr="003A11ED">
              <w:rPr>
                <w:highlight w:val="yellow"/>
                <w:lang w:val="fr-FR"/>
              </w:rPr>
              <w:t>Côtier</w:t>
            </w:r>
          </w:p>
        </w:tc>
      </w:tr>
      <w:tr w:rsidR="007D4DC5" w:rsidRPr="003A11ED" w14:paraId="58A0AAAF" w14:textId="77777777" w:rsidTr="003A11ED">
        <w:tc>
          <w:tcPr>
            <w:tcW w:w="1985" w:type="dxa"/>
          </w:tcPr>
          <w:p w14:paraId="15548C91" w14:textId="77777777" w:rsidR="007D4DC5" w:rsidRPr="003A11ED" w:rsidRDefault="007D4DC5" w:rsidP="007D4DC5">
            <w:pPr>
              <w:rPr>
                <w:highlight w:val="yellow"/>
                <w:lang w:val="fr-FR"/>
              </w:rPr>
            </w:pPr>
            <w:r w:rsidRPr="003A11ED">
              <w:rPr>
                <w:highlight w:val="yellow"/>
              </w:rPr>
              <w:t>Trade winds</w:t>
            </w:r>
          </w:p>
        </w:tc>
        <w:tc>
          <w:tcPr>
            <w:tcW w:w="2127" w:type="dxa"/>
          </w:tcPr>
          <w:p w14:paraId="67A1565D" w14:textId="77777777" w:rsidR="007D4DC5" w:rsidRPr="003A11ED" w:rsidRDefault="007D4DC5" w:rsidP="007D4DC5">
            <w:pPr>
              <w:rPr>
                <w:highlight w:val="yellow"/>
              </w:rPr>
            </w:pPr>
            <w:r w:rsidRPr="003A11ED">
              <w:rPr>
                <w:highlight w:val="yellow"/>
                <w:lang w:val="fr-FR"/>
              </w:rPr>
              <w:t>Alizés</w:t>
            </w:r>
          </w:p>
        </w:tc>
        <w:tc>
          <w:tcPr>
            <w:tcW w:w="992" w:type="dxa"/>
          </w:tcPr>
          <w:p w14:paraId="337B16C3" w14:textId="77777777" w:rsidR="007D4DC5" w:rsidRPr="003A11ED" w:rsidRDefault="007D4DC5" w:rsidP="007D4DC5">
            <w:pPr>
              <w:rPr>
                <w:highlight w:val="yellow"/>
              </w:rPr>
            </w:pPr>
          </w:p>
        </w:tc>
        <w:tc>
          <w:tcPr>
            <w:tcW w:w="2410" w:type="dxa"/>
          </w:tcPr>
          <w:p w14:paraId="1424FCAD" w14:textId="77777777" w:rsidR="007D4DC5" w:rsidRPr="003A11ED" w:rsidRDefault="007D4DC5" w:rsidP="007D4DC5">
            <w:pPr>
              <w:rPr>
                <w:highlight w:val="yellow"/>
                <w:lang w:val="fr-FR"/>
              </w:rPr>
            </w:pPr>
            <w:r w:rsidRPr="003A11ED">
              <w:rPr>
                <w:highlight w:val="yellow"/>
              </w:rPr>
              <w:t>Cool air</w:t>
            </w:r>
          </w:p>
        </w:tc>
        <w:tc>
          <w:tcPr>
            <w:tcW w:w="2976" w:type="dxa"/>
          </w:tcPr>
          <w:p w14:paraId="69FE3769" w14:textId="77777777" w:rsidR="007D4DC5" w:rsidRPr="003A11ED" w:rsidRDefault="007D4DC5" w:rsidP="007D4DC5">
            <w:pPr>
              <w:rPr>
                <w:highlight w:val="yellow"/>
                <w:lang w:val="fr-FR"/>
              </w:rPr>
            </w:pPr>
            <w:r w:rsidRPr="003A11ED">
              <w:rPr>
                <w:highlight w:val="yellow"/>
                <w:lang w:val="fr-FR"/>
              </w:rPr>
              <w:t>Air froid</w:t>
            </w:r>
          </w:p>
        </w:tc>
      </w:tr>
      <w:tr w:rsidR="007D4DC5" w:rsidRPr="003A11ED" w14:paraId="550765D5" w14:textId="77777777" w:rsidTr="003A11ED">
        <w:tc>
          <w:tcPr>
            <w:tcW w:w="1985" w:type="dxa"/>
          </w:tcPr>
          <w:p w14:paraId="26C0D8DD" w14:textId="77777777" w:rsidR="007D4DC5" w:rsidRPr="003A11ED" w:rsidRDefault="007D4DC5" w:rsidP="007D4DC5">
            <w:pPr>
              <w:rPr>
                <w:highlight w:val="yellow"/>
                <w:lang w:val="fr-FR"/>
              </w:rPr>
            </w:pPr>
            <w:r w:rsidRPr="003A11ED">
              <w:rPr>
                <w:highlight w:val="yellow"/>
              </w:rPr>
              <w:t xml:space="preserve">Cloud forest </w:t>
            </w:r>
          </w:p>
        </w:tc>
        <w:tc>
          <w:tcPr>
            <w:tcW w:w="2127" w:type="dxa"/>
          </w:tcPr>
          <w:p w14:paraId="4F4C4F3B" w14:textId="77777777" w:rsidR="007D4DC5" w:rsidRPr="003A11ED" w:rsidRDefault="007D4DC5" w:rsidP="007D4DC5">
            <w:pPr>
              <w:rPr>
                <w:highlight w:val="yellow"/>
              </w:rPr>
            </w:pPr>
            <w:r w:rsidRPr="003A11ED">
              <w:rPr>
                <w:highlight w:val="yellow"/>
                <w:lang w:val="fr-FR"/>
              </w:rPr>
              <w:t xml:space="preserve">Forêt nuageuse </w:t>
            </w:r>
          </w:p>
        </w:tc>
        <w:tc>
          <w:tcPr>
            <w:tcW w:w="992" w:type="dxa"/>
          </w:tcPr>
          <w:p w14:paraId="3D886612" w14:textId="77777777" w:rsidR="007D4DC5" w:rsidRPr="003A11ED" w:rsidRDefault="007D4DC5" w:rsidP="007D4DC5">
            <w:pPr>
              <w:rPr>
                <w:highlight w:val="yellow"/>
              </w:rPr>
            </w:pPr>
          </w:p>
        </w:tc>
        <w:tc>
          <w:tcPr>
            <w:tcW w:w="2410" w:type="dxa"/>
          </w:tcPr>
          <w:p w14:paraId="34C0A000" w14:textId="77777777" w:rsidR="007D4DC5" w:rsidRPr="003A11ED" w:rsidRDefault="007D4DC5" w:rsidP="007D4DC5">
            <w:pPr>
              <w:rPr>
                <w:highlight w:val="yellow"/>
                <w:lang w:val="fr-FR"/>
              </w:rPr>
            </w:pPr>
            <w:r w:rsidRPr="003A11ED">
              <w:rPr>
                <w:highlight w:val="yellow"/>
              </w:rPr>
              <w:t>Inversion layer</w:t>
            </w:r>
          </w:p>
        </w:tc>
        <w:tc>
          <w:tcPr>
            <w:tcW w:w="2976" w:type="dxa"/>
          </w:tcPr>
          <w:p w14:paraId="5CC6E336" w14:textId="77777777" w:rsidR="007D4DC5" w:rsidRPr="003A11ED" w:rsidRDefault="007D4DC5" w:rsidP="007D4DC5">
            <w:pPr>
              <w:rPr>
                <w:highlight w:val="yellow"/>
                <w:lang w:val="fr-FR"/>
              </w:rPr>
            </w:pPr>
            <w:r w:rsidRPr="003A11ED">
              <w:rPr>
                <w:highlight w:val="yellow"/>
                <w:lang w:val="fr-FR"/>
              </w:rPr>
              <w:t>Zone d'inversion</w:t>
            </w:r>
          </w:p>
        </w:tc>
      </w:tr>
      <w:tr w:rsidR="007D4DC5" w:rsidRPr="003A11ED" w14:paraId="2B5E0644" w14:textId="77777777" w:rsidTr="003A11ED">
        <w:tc>
          <w:tcPr>
            <w:tcW w:w="1985" w:type="dxa"/>
          </w:tcPr>
          <w:p w14:paraId="17DA86B4" w14:textId="77777777" w:rsidR="007D4DC5" w:rsidRPr="003A11ED" w:rsidRDefault="007D4DC5" w:rsidP="007D4DC5">
            <w:pPr>
              <w:rPr>
                <w:highlight w:val="yellow"/>
                <w:lang w:val="fr-FR"/>
              </w:rPr>
            </w:pPr>
            <w:r w:rsidRPr="003A11ED">
              <w:rPr>
                <w:highlight w:val="yellow"/>
              </w:rPr>
              <w:t>Rainforest</w:t>
            </w:r>
          </w:p>
        </w:tc>
        <w:tc>
          <w:tcPr>
            <w:tcW w:w="2127" w:type="dxa"/>
          </w:tcPr>
          <w:p w14:paraId="356E7791" w14:textId="77777777" w:rsidR="007D4DC5" w:rsidRPr="003A11ED" w:rsidRDefault="007D4DC5" w:rsidP="007D4DC5">
            <w:pPr>
              <w:rPr>
                <w:highlight w:val="yellow"/>
              </w:rPr>
            </w:pPr>
            <w:r w:rsidRPr="003A11ED">
              <w:rPr>
                <w:highlight w:val="yellow"/>
                <w:lang w:val="fr-FR"/>
              </w:rPr>
              <w:t>Forêt tropicale</w:t>
            </w:r>
          </w:p>
        </w:tc>
        <w:tc>
          <w:tcPr>
            <w:tcW w:w="992" w:type="dxa"/>
          </w:tcPr>
          <w:p w14:paraId="69EDB6C9" w14:textId="77777777" w:rsidR="007D4DC5" w:rsidRPr="003A11ED" w:rsidRDefault="007D4DC5" w:rsidP="007D4DC5">
            <w:pPr>
              <w:rPr>
                <w:highlight w:val="yellow"/>
              </w:rPr>
            </w:pPr>
          </w:p>
        </w:tc>
        <w:tc>
          <w:tcPr>
            <w:tcW w:w="2410" w:type="dxa"/>
          </w:tcPr>
          <w:p w14:paraId="5F8A374D" w14:textId="77777777" w:rsidR="007D4DC5" w:rsidRPr="003A11ED" w:rsidRDefault="007D4DC5" w:rsidP="007D4DC5">
            <w:pPr>
              <w:rPr>
                <w:highlight w:val="yellow"/>
                <w:lang w:val="fr-FR"/>
              </w:rPr>
            </w:pPr>
            <w:r w:rsidRPr="003A11ED">
              <w:rPr>
                <w:highlight w:val="yellow"/>
              </w:rPr>
              <w:t>Bog pond</w:t>
            </w:r>
          </w:p>
        </w:tc>
        <w:tc>
          <w:tcPr>
            <w:tcW w:w="2976" w:type="dxa"/>
          </w:tcPr>
          <w:p w14:paraId="54786F98" w14:textId="77777777" w:rsidR="007D4DC5" w:rsidRPr="003A11ED" w:rsidRDefault="007D4DC5" w:rsidP="007D4DC5">
            <w:pPr>
              <w:rPr>
                <w:highlight w:val="yellow"/>
                <w:lang w:val="fr-FR"/>
              </w:rPr>
            </w:pPr>
            <w:r w:rsidRPr="003A11ED">
              <w:rPr>
                <w:highlight w:val="yellow"/>
                <w:lang w:val="fr-FR"/>
              </w:rPr>
              <w:t>Étang de tourbière</w:t>
            </w:r>
          </w:p>
        </w:tc>
      </w:tr>
      <w:tr w:rsidR="007D4DC5" w:rsidRPr="003A11ED" w14:paraId="52C9733E" w14:textId="77777777" w:rsidTr="003A11ED">
        <w:tc>
          <w:tcPr>
            <w:tcW w:w="1985" w:type="dxa"/>
          </w:tcPr>
          <w:p w14:paraId="512335B2" w14:textId="77777777" w:rsidR="007D4DC5" w:rsidRPr="003A11ED" w:rsidRDefault="007D4DC5" w:rsidP="007D4DC5">
            <w:pPr>
              <w:rPr>
                <w:highlight w:val="yellow"/>
                <w:lang w:val="fr-FR"/>
              </w:rPr>
            </w:pPr>
            <w:r w:rsidRPr="003A11ED">
              <w:rPr>
                <w:highlight w:val="yellow"/>
              </w:rPr>
              <w:t>Estuary</w:t>
            </w:r>
          </w:p>
        </w:tc>
        <w:tc>
          <w:tcPr>
            <w:tcW w:w="2127" w:type="dxa"/>
          </w:tcPr>
          <w:p w14:paraId="4ECFC315" w14:textId="77777777" w:rsidR="007D4DC5" w:rsidRPr="003A11ED" w:rsidRDefault="007D4DC5" w:rsidP="007D4DC5">
            <w:pPr>
              <w:rPr>
                <w:highlight w:val="yellow"/>
              </w:rPr>
            </w:pPr>
            <w:r w:rsidRPr="003A11ED">
              <w:rPr>
                <w:highlight w:val="yellow"/>
                <w:lang w:val="fr-FR"/>
              </w:rPr>
              <w:t>Estuaire</w:t>
            </w:r>
          </w:p>
        </w:tc>
        <w:tc>
          <w:tcPr>
            <w:tcW w:w="992" w:type="dxa"/>
          </w:tcPr>
          <w:p w14:paraId="137BD92B" w14:textId="77777777" w:rsidR="007D4DC5" w:rsidRPr="003A11ED" w:rsidRDefault="007D4DC5" w:rsidP="007D4DC5">
            <w:pPr>
              <w:rPr>
                <w:highlight w:val="yellow"/>
              </w:rPr>
            </w:pPr>
          </w:p>
        </w:tc>
        <w:tc>
          <w:tcPr>
            <w:tcW w:w="2410" w:type="dxa"/>
          </w:tcPr>
          <w:p w14:paraId="1147069D" w14:textId="77777777" w:rsidR="007D4DC5" w:rsidRPr="003A11ED" w:rsidRDefault="007D4DC5" w:rsidP="007D4DC5">
            <w:pPr>
              <w:rPr>
                <w:highlight w:val="yellow"/>
                <w:lang w:val="fr-FR"/>
              </w:rPr>
            </w:pPr>
            <w:r w:rsidRPr="003A11ED">
              <w:rPr>
                <w:highlight w:val="yellow"/>
              </w:rPr>
              <w:t>Cave/lava tube</w:t>
            </w:r>
          </w:p>
        </w:tc>
        <w:tc>
          <w:tcPr>
            <w:tcW w:w="2976" w:type="dxa"/>
          </w:tcPr>
          <w:p w14:paraId="6CD56D27" w14:textId="77777777" w:rsidR="007D4DC5" w:rsidRPr="003A11ED" w:rsidRDefault="007D4DC5" w:rsidP="007D4DC5">
            <w:pPr>
              <w:rPr>
                <w:highlight w:val="yellow"/>
                <w:lang w:val="fr-FR"/>
              </w:rPr>
            </w:pPr>
            <w:r w:rsidRPr="003A11ED">
              <w:rPr>
                <w:highlight w:val="yellow"/>
                <w:lang w:val="fr-FR"/>
              </w:rPr>
              <w:t>Grotte/tube de lave</w:t>
            </w:r>
          </w:p>
        </w:tc>
      </w:tr>
      <w:tr w:rsidR="007D4DC5" w:rsidRPr="003A11ED" w14:paraId="0CFE0E63" w14:textId="77777777" w:rsidTr="003A11ED">
        <w:tc>
          <w:tcPr>
            <w:tcW w:w="1985" w:type="dxa"/>
          </w:tcPr>
          <w:p w14:paraId="1556F7F4" w14:textId="77777777" w:rsidR="007D4DC5" w:rsidRPr="003A11ED" w:rsidRDefault="007D4DC5" w:rsidP="007D4DC5">
            <w:pPr>
              <w:rPr>
                <w:highlight w:val="yellow"/>
                <w:lang w:val="fr-FR"/>
              </w:rPr>
            </w:pPr>
            <w:r w:rsidRPr="003A11ED">
              <w:rPr>
                <w:highlight w:val="yellow"/>
              </w:rPr>
              <w:t>Coastal strand</w:t>
            </w:r>
          </w:p>
        </w:tc>
        <w:tc>
          <w:tcPr>
            <w:tcW w:w="2127" w:type="dxa"/>
          </w:tcPr>
          <w:p w14:paraId="44730ABB" w14:textId="77777777" w:rsidR="007D4DC5" w:rsidRPr="003A11ED" w:rsidRDefault="007D4DC5" w:rsidP="007D4DC5">
            <w:pPr>
              <w:rPr>
                <w:highlight w:val="yellow"/>
              </w:rPr>
            </w:pPr>
            <w:r w:rsidRPr="003A11ED">
              <w:rPr>
                <w:highlight w:val="yellow"/>
                <w:lang w:val="fr-FR"/>
              </w:rPr>
              <w:t>Bande côtière</w:t>
            </w:r>
          </w:p>
        </w:tc>
        <w:tc>
          <w:tcPr>
            <w:tcW w:w="992" w:type="dxa"/>
          </w:tcPr>
          <w:p w14:paraId="0C6F7F87" w14:textId="77777777" w:rsidR="007D4DC5" w:rsidRPr="003A11ED" w:rsidRDefault="007D4DC5" w:rsidP="007D4DC5">
            <w:pPr>
              <w:rPr>
                <w:highlight w:val="yellow"/>
              </w:rPr>
            </w:pPr>
          </w:p>
        </w:tc>
        <w:tc>
          <w:tcPr>
            <w:tcW w:w="2410" w:type="dxa"/>
          </w:tcPr>
          <w:p w14:paraId="2C7C1E7C" w14:textId="77777777" w:rsidR="007D4DC5" w:rsidRPr="003A11ED" w:rsidRDefault="007D4DC5" w:rsidP="007D4DC5">
            <w:pPr>
              <w:rPr>
                <w:highlight w:val="yellow"/>
                <w:lang w:val="fr-FR"/>
              </w:rPr>
            </w:pPr>
            <w:r w:rsidRPr="003A11ED">
              <w:rPr>
                <w:highlight w:val="yellow"/>
              </w:rPr>
              <w:t>Stream</w:t>
            </w:r>
          </w:p>
        </w:tc>
        <w:tc>
          <w:tcPr>
            <w:tcW w:w="2976" w:type="dxa"/>
          </w:tcPr>
          <w:p w14:paraId="30AA369E" w14:textId="77777777" w:rsidR="007D4DC5" w:rsidRPr="003A11ED" w:rsidRDefault="007D4DC5" w:rsidP="007D4DC5">
            <w:pPr>
              <w:rPr>
                <w:highlight w:val="yellow"/>
                <w:lang w:val="fr-FR"/>
              </w:rPr>
            </w:pPr>
            <w:r w:rsidRPr="003A11ED">
              <w:rPr>
                <w:highlight w:val="yellow"/>
                <w:lang w:val="fr-FR"/>
              </w:rPr>
              <w:t>Cours d'eau</w:t>
            </w:r>
          </w:p>
        </w:tc>
      </w:tr>
      <w:tr w:rsidR="007D4DC5" w:rsidRPr="003A11ED" w14:paraId="3FDE4C18" w14:textId="77777777" w:rsidTr="003A11ED">
        <w:tc>
          <w:tcPr>
            <w:tcW w:w="1985" w:type="dxa"/>
          </w:tcPr>
          <w:p w14:paraId="097AAE48" w14:textId="77777777" w:rsidR="007D4DC5" w:rsidRPr="003A11ED" w:rsidRDefault="007D4DC5" w:rsidP="007D4DC5">
            <w:pPr>
              <w:rPr>
                <w:highlight w:val="yellow"/>
              </w:rPr>
            </w:pPr>
            <w:r w:rsidRPr="003A11ED">
              <w:rPr>
                <w:highlight w:val="yellow"/>
              </w:rPr>
              <w:t>Warm air</w:t>
            </w:r>
          </w:p>
        </w:tc>
        <w:tc>
          <w:tcPr>
            <w:tcW w:w="2127" w:type="dxa"/>
          </w:tcPr>
          <w:p w14:paraId="427CAA1E" w14:textId="77777777" w:rsidR="007D4DC5" w:rsidRPr="003A11ED" w:rsidRDefault="007D4DC5" w:rsidP="007D4DC5">
            <w:pPr>
              <w:rPr>
                <w:highlight w:val="yellow"/>
                <w:lang w:val="fr-FR"/>
              </w:rPr>
            </w:pPr>
            <w:r w:rsidRPr="003A11ED">
              <w:rPr>
                <w:highlight w:val="yellow"/>
                <w:lang w:val="fr-FR"/>
              </w:rPr>
              <w:t>Air chaud</w:t>
            </w:r>
          </w:p>
        </w:tc>
        <w:tc>
          <w:tcPr>
            <w:tcW w:w="992" w:type="dxa"/>
          </w:tcPr>
          <w:p w14:paraId="43970FF3" w14:textId="77777777" w:rsidR="007D4DC5" w:rsidRPr="003A11ED" w:rsidRDefault="007D4DC5" w:rsidP="007D4DC5">
            <w:pPr>
              <w:rPr>
                <w:highlight w:val="yellow"/>
              </w:rPr>
            </w:pPr>
          </w:p>
        </w:tc>
        <w:tc>
          <w:tcPr>
            <w:tcW w:w="2410" w:type="dxa"/>
          </w:tcPr>
          <w:p w14:paraId="154BA8F5" w14:textId="77777777" w:rsidR="007D4DC5" w:rsidRPr="003A11ED" w:rsidRDefault="007D4DC5" w:rsidP="007D4DC5">
            <w:pPr>
              <w:rPr>
                <w:highlight w:val="yellow"/>
              </w:rPr>
            </w:pPr>
          </w:p>
        </w:tc>
        <w:tc>
          <w:tcPr>
            <w:tcW w:w="2976" w:type="dxa"/>
          </w:tcPr>
          <w:p w14:paraId="129D8404" w14:textId="77777777" w:rsidR="007D4DC5" w:rsidRPr="003A11ED" w:rsidRDefault="007D4DC5" w:rsidP="007D4DC5">
            <w:pPr>
              <w:rPr>
                <w:highlight w:val="yellow"/>
                <w:lang w:val="fr-FR"/>
              </w:rPr>
            </w:pPr>
          </w:p>
        </w:tc>
      </w:tr>
      <w:tr w:rsidR="007D4DC5" w:rsidRPr="003A11ED" w14:paraId="04029695" w14:textId="77777777" w:rsidTr="003A11ED">
        <w:tc>
          <w:tcPr>
            <w:tcW w:w="1985" w:type="dxa"/>
          </w:tcPr>
          <w:p w14:paraId="4E1A08DD" w14:textId="77777777" w:rsidR="007D4DC5" w:rsidRPr="003A11ED" w:rsidRDefault="007D4DC5" w:rsidP="007D4DC5">
            <w:pPr>
              <w:rPr>
                <w:highlight w:val="yellow"/>
              </w:rPr>
            </w:pPr>
            <w:r w:rsidRPr="003A11ED">
              <w:rPr>
                <w:highlight w:val="yellow"/>
              </w:rPr>
              <w:t>Open ocean</w:t>
            </w:r>
          </w:p>
        </w:tc>
        <w:tc>
          <w:tcPr>
            <w:tcW w:w="2127" w:type="dxa"/>
          </w:tcPr>
          <w:p w14:paraId="57D2DF73" w14:textId="77777777" w:rsidR="007D4DC5" w:rsidRPr="003A11ED" w:rsidRDefault="007D4DC5" w:rsidP="007D4DC5">
            <w:pPr>
              <w:rPr>
                <w:highlight w:val="yellow"/>
                <w:lang w:val="fr-FR"/>
              </w:rPr>
            </w:pPr>
            <w:r w:rsidRPr="003A11ED">
              <w:rPr>
                <w:highlight w:val="yellow"/>
                <w:lang w:val="fr-FR"/>
              </w:rPr>
              <w:t>Pleine mer</w:t>
            </w:r>
          </w:p>
        </w:tc>
        <w:tc>
          <w:tcPr>
            <w:tcW w:w="992" w:type="dxa"/>
          </w:tcPr>
          <w:p w14:paraId="4FD31E76" w14:textId="77777777" w:rsidR="007D4DC5" w:rsidRPr="003A11ED" w:rsidRDefault="007D4DC5" w:rsidP="007D4DC5">
            <w:pPr>
              <w:rPr>
                <w:highlight w:val="yellow"/>
              </w:rPr>
            </w:pPr>
          </w:p>
        </w:tc>
        <w:tc>
          <w:tcPr>
            <w:tcW w:w="2410" w:type="dxa"/>
          </w:tcPr>
          <w:p w14:paraId="71446CFB" w14:textId="77777777" w:rsidR="007D4DC5" w:rsidRPr="003A11ED" w:rsidRDefault="007D4DC5" w:rsidP="007D4DC5">
            <w:pPr>
              <w:rPr>
                <w:highlight w:val="yellow"/>
              </w:rPr>
            </w:pPr>
            <w:r w:rsidRPr="003A11ED">
              <w:rPr>
                <w:highlight w:val="yellow"/>
              </w:rPr>
              <w:t>Tide pool</w:t>
            </w:r>
          </w:p>
        </w:tc>
        <w:tc>
          <w:tcPr>
            <w:tcW w:w="2976" w:type="dxa"/>
          </w:tcPr>
          <w:p w14:paraId="6915CA66" w14:textId="77777777" w:rsidR="007D4DC5" w:rsidRPr="003A11ED" w:rsidRDefault="007D4DC5" w:rsidP="007D4DC5">
            <w:pPr>
              <w:rPr>
                <w:highlight w:val="yellow"/>
                <w:lang w:val="fr-FR"/>
              </w:rPr>
            </w:pPr>
            <w:r w:rsidRPr="003A11ED">
              <w:rPr>
                <w:highlight w:val="yellow"/>
                <w:lang w:val="fr-FR"/>
              </w:rPr>
              <w:t>Bassin de marée</w:t>
            </w:r>
          </w:p>
        </w:tc>
      </w:tr>
      <w:tr w:rsidR="007D4DC5" w14:paraId="1D728744" w14:textId="77777777" w:rsidTr="003A11ED">
        <w:tc>
          <w:tcPr>
            <w:tcW w:w="1985" w:type="dxa"/>
          </w:tcPr>
          <w:p w14:paraId="72577857" w14:textId="61485164" w:rsidR="007D4DC5" w:rsidRPr="003A11ED" w:rsidRDefault="007D4DC5" w:rsidP="007D4DC5">
            <w:pPr>
              <w:rPr>
                <w:highlight w:val="yellow"/>
              </w:rPr>
            </w:pPr>
            <w:r w:rsidRPr="003A11ED">
              <w:rPr>
                <w:highlight w:val="yellow"/>
              </w:rPr>
              <w:t xml:space="preserve">Seagrass </w:t>
            </w:r>
            <w:r w:rsidR="00591883" w:rsidRPr="003A11ED">
              <w:rPr>
                <w:highlight w:val="yellow"/>
              </w:rPr>
              <w:t>meadow</w:t>
            </w:r>
            <w:r w:rsidRPr="003A11ED">
              <w:rPr>
                <w:highlight w:val="yellow"/>
              </w:rPr>
              <w:t xml:space="preserve"> / mudflat</w:t>
            </w:r>
          </w:p>
        </w:tc>
        <w:tc>
          <w:tcPr>
            <w:tcW w:w="2127" w:type="dxa"/>
          </w:tcPr>
          <w:p w14:paraId="20B093E0" w14:textId="77777777" w:rsidR="007D4DC5" w:rsidRPr="003A11ED" w:rsidRDefault="007D4DC5" w:rsidP="007D4DC5">
            <w:pPr>
              <w:rPr>
                <w:highlight w:val="yellow"/>
                <w:lang w:val="fr-FR"/>
              </w:rPr>
            </w:pPr>
            <w:r w:rsidRPr="003A11ED">
              <w:rPr>
                <w:highlight w:val="yellow"/>
                <w:lang w:val="fr-FR"/>
              </w:rPr>
              <w:t>Herbier marin / vasière</w:t>
            </w:r>
          </w:p>
        </w:tc>
        <w:tc>
          <w:tcPr>
            <w:tcW w:w="992" w:type="dxa"/>
          </w:tcPr>
          <w:p w14:paraId="3125AC00" w14:textId="77777777" w:rsidR="007D4DC5" w:rsidRPr="003A11ED" w:rsidRDefault="007D4DC5" w:rsidP="007D4DC5">
            <w:pPr>
              <w:rPr>
                <w:highlight w:val="yellow"/>
              </w:rPr>
            </w:pPr>
          </w:p>
        </w:tc>
        <w:tc>
          <w:tcPr>
            <w:tcW w:w="2410" w:type="dxa"/>
          </w:tcPr>
          <w:p w14:paraId="0D445B9D" w14:textId="77777777" w:rsidR="007D4DC5" w:rsidRPr="003A11ED" w:rsidRDefault="007D4DC5" w:rsidP="007D4DC5">
            <w:pPr>
              <w:rPr>
                <w:highlight w:val="yellow"/>
              </w:rPr>
            </w:pPr>
            <w:r w:rsidRPr="003A11ED">
              <w:rPr>
                <w:highlight w:val="yellow"/>
              </w:rPr>
              <w:t>Nearshore Marine</w:t>
            </w:r>
          </w:p>
        </w:tc>
        <w:tc>
          <w:tcPr>
            <w:tcW w:w="2976" w:type="dxa"/>
          </w:tcPr>
          <w:p w14:paraId="127B40D3" w14:textId="77777777" w:rsidR="007D4DC5" w:rsidRDefault="007D4DC5" w:rsidP="007D4DC5">
            <w:pPr>
              <w:rPr>
                <w:lang w:val="fr-FR"/>
              </w:rPr>
            </w:pPr>
            <w:r w:rsidRPr="003A11ED">
              <w:rPr>
                <w:highlight w:val="yellow"/>
                <w:lang w:val="fr-FR"/>
              </w:rPr>
              <w:t>Marin côtier</w:t>
            </w:r>
          </w:p>
        </w:tc>
      </w:tr>
    </w:tbl>
    <w:p w14:paraId="4DBC0069" w14:textId="77777777" w:rsidR="009E7C23" w:rsidRDefault="009E7C23" w:rsidP="00526A85">
      <w:pPr>
        <w:rPr>
          <w:rFonts w:ascii="Calibri" w:hAnsi="Calibri"/>
          <w:sz w:val="22"/>
          <w:szCs w:val="22"/>
        </w:rPr>
      </w:pPr>
    </w:p>
    <w:p w14:paraId="4068ABA3" w14:textId="57656FAA" w:rsidR="00526A85" w:rsidRPr="00994B77" w:rsidRDefault="007D29EF" w:rsidP="005F1085">
      <w:pPr>
        <w:pStyle w:val="Caption"/>
        <w:spacing w:before="0" w:after="120"/>
        <w:rPr>
          <w:sz w:val="18"/>
          <w:lang w:val="fr-FR"/>
        </w:rPr>
      </w:pPr>
      <w:bookmarkStart w:id="25" w:name="_Toc102478149"/>
      <w:r w:rsidRPr="00276E59">
        <w:rPr>
          <w:iCs/>
          <w:sz w:val="18"/>
          <w:lang w:val="fr-FR"/>
        </w:rPr>
        <w:t xml:space="preserve">Figure </w:t>
      </w:r>
      <w:r w:rsidRPr="00276E59">
        <w:rPr>
          <w:sz w:val="18"/>
        </w:rPr>
        <w:fldChar w:fldCharType="begin"/>
      </w:r>
      <w:r w:rsidRPr="00994B77">
        <w:rPr>
          <w:sz w:val="18"/>
          <w:lang w:val="fr-FR"/>
        </w:rPr>
        <w:instrText xml:space="preserve"> SEQ Figure \* ARABIC </w:instrText>
      </w:r>
      <w:r w:rsidRPr="00276E59">
        <w:rPr>
          <w:sz w:val="18"/>
        </w:rPr>
        <w:fldChar w:fldCharType="separate"/>
      </w:r>
      <w:r w:rsidR="007E7CD5" w:rsidRPr="00994B77">
        <w:rPr>
          <w:iCs/>
          <w:noProof/>
          <w:sz w:val="18"/>
          <w:lang w:val="fr-FR"/>
        </w:rPr>
        <w:t>2</w:t>
      </w:r>
      <w:r w:rsidRPr="00276E59">
        <w:rPr>
          <w:sz w:val="18"/>
        </w:rPr>
        <w:fldChar w:fldCharType="end"/>
      </w:r>
      <w:r w:rsidR="00197506">
        <w:rPr>
          <w:sz w:val="18"/>
        </w:rPr>
        <w:t> </w:t>
      </w:r>
      <w:r w:rsidRPr="00276E59">
        <w:rPr>
          <w:i w:val="0"/>
          <w:sz w:val="18"/>
          <w:lang w:val="fr-FR"/>
        </w:rPr>
        <w:t xml:space="preserve">: </w:t>
      </w:r>
      <w:r w:rsidRPr="00276E59">
        <w:rPr>
          <w:iCs/>
          <w:sz w:val="18"/>
          <w:lang w:val="fr-FR"/>
        </w:rPr>
        <w:t>Île du Pacifique de haute altitude idéalisée présentant un système côtier typique et un zonage des écosystèmes basé sur les six groupes d'écosystèmes clés du réseau des îles du Pacifique (Stephens and Daniel 2006).</w:t>
      </w:r>
      <w:bookmarkEnd w:id="25"/>
    </w:p>
    <w:p w14:paraId="0A8D70D9" w14:textId="77777777" w:rsidR="00A72B6D" w:rsidRPr="00994B77" w:rsidRDefault="007D29EF" w:rsidP="005F1085">
      <w:pPr>
        <w:spacing w:after="120"/>
        <w:rPr>
          <w:rFonts w:cs="Arial"/>
          <w:lang w:val="fr-FR"/>
        </w:rPr>
      </w:pPr>
      <w:r w:rsidRPr="00D54156">
        <w:rPr>
          <w:rFonts w:cs="Arial"/>
          <w:lang w:val="fr-FR"/>
        </w:rPr>
        <w:t xml:space="preserve">La variété des processus, des reliefs, de la géologie et des substrats qui caractérisent les systèmes côtiers, associée à l'influence des activités humaines, crée une grande diversité d'écosystèmes complexes qui fournissent des environnements de grande valeur. La côte est soumise à des pressions multiples et variées et cette valeur rend sa gestion souvent complexe du fait de la nécessité de trouver un </w:t>
      </w:r>
      <w:r w:rsidRPr="00D54156">
        <w:rPr>
          <w:rFonts w:cs="Arial"/>
          <w:lang w:val="fr-FR"/>
        </w:rPr>
        <w:lastRenderedPageBreak/>
        <w:t>équilibre entre des exigences éventuellement contradictoires, telles que satisfaire aux attentes en matière d'accès aux autres îles et aux ressources (y compris à l'éducation et aux soins de santé), de tourisme et de développement, de protection des éléments vulnérables des inondations et de l'érosion, et de protection des systèmes culturels, physiques (géomorphologiques) et écologiques importants. Dans le Pacifique, ces défis sont amplifiés en raison de la petite taille de nombreuses îles et de leur isolement.</w:t>
      </w:r>
    </w:p>
    <w:p w14:paraId="6F2EE622" w14:textId="70EBD6F2" w:rsidR="005F1085" w:rsidRPr="00994B77" w:rsidRDefault="007D29EF" w:rsidP="005F1085">
      <w:pPr>
        <w:spacing w:after="120"/>
        <w:rPr>
          <w:rFonts w:cs="Arial"/>
          <w:lang w:val="fr-FR"/>
        </w:rPr>
      </w:pPr>
      <w:r w:rsidRPr="00610516">
        <w:rPr>
          <w:rFonts w:cs="Arial"/>
          <w:lang w:val="fr-FR"/>
        </w:rPr>
        <w:t xml:space="preserve">Le changement climatique pose un problème supplémentaire et urgent </w:t>
      </w:r>
      <w:r w:rsidR="003637EA" w:rsidRPr="003637EA">
        <w:rPr>
          <w:rFonts w:cs="Arial"/>
          <w:lang w:val="fr-FR"/>
        </w:rPr>
        <w:t>au regard des</w:t>
      </w:r>
      <w:r w:rsidRPr="00610516">
        <w:rPr>
          <w:rFonts w:cs="Arial"/>
          <w:lang w:val="fr-FR"/>
        </w:rPr>
        <w:t xml:space="preserve"> zones côtières. Pour la période comprise entre 2011 et 2100, les projections du </w:t>
      </w:r>
      <w:r w:rsidRPr="00610516">
        <w:rPr>
          <w:rFonts w:cs="Arial"/>
          <w:i/>
          <w:iCs/>
          <w:lang w:val="fr-FR"/>
        </w:rPr>
        <w:t>Pacific Climate Change Science Program of Australia</w:t>
      </w:r>
      <w:r w:rsidRPr="00610516">
        <w:rPr>
          <w:rFonts w:cs="Arial"/>
          <w:lang w:val="fr-FR"/>
        </w:rPr>
        <w:t xml:space="preserve"> </w:t>
      </w:r>
      <w:r w:rsidRPr="00610516">
        <w:rPr>
          <w:rFonts w:cs="Arial"/>
          <w:i/>
          <w:iCs/>
          <w:u w:val="single"/>
          <w:lang w:val="fr-FR"/>
        </w:rPr>
        <w:t xml:space="preserve">(Australian Bureau of Meteorology and CSIRO 2011) </w:t>
      </w:r>
      <w:r w:rsidRPr="00610516">
        <w:rPr>
          <w:rFonts w:cs="Arial"/>
          <w:u w:val="single"/>
          <w:lang w:val="fr-FR"/>
        </w:rPr>
        <w:t>(</w:t>
      </w:r>
      <w:r w:rsidRPr="00610516">
        <w:rPr>
          <w:rFonts w:cs="Arial"/>
          <w:i/>
          <w:iCs/>
          <w:lang w:val="fr-FR"/>
        </w:rPr>
        <w:t>Programme scientifique australien sur le changement climatique dans le Pacifique</w:t>
      </w:r>
      <w:r w:rsidRPr="00610516">
        <w:rPr>
          <w:rFonts w:cs="Arial"/>
          <w:lang w:val="fr-FR"/>
        </w:rPr>
        <w:t>) indiquent une augmentation constante des facteurs suivants</w:t>
      </w:r>
      <w:r w:rsidR="00197506">
        <w:rPr>
          <w:rFonts w:cs="Arial"/>
          <w:lang w:val="fr-FR"/>
        </w:rPr>
        <w:t> </w:t>
      </w:r>
      <w:r w:rsidRPr="00610516">
        <w:rPr>
          <w:rFonts w:cs="Arial"/>
          <w:lang w:val="fr-FR"/>
        </w:rPr>
        <w:t>:</w:t>
      </w:r>
    </w:p>
    <w:p w14:paraId="753F941E" w14:textId="7C48DD91" w:rsidR="005F1085" w:rsidRPr="00994B77" w:rsidRDefault="007D29EF" w:rsidP="00C51674">
      <w:pPr>
        <w:pStyle w:val="ListParagraph"/>
        <w:numPr>
          <w:ilvl w:val="0"/>
          <w:numId w:val="37"/>
        </w:numPr>
        <w:ind w:left="851"/>
        <w:rPr>
          <w:rFonts w:cs="Arial"/>
          <w:lang w:val="fr-FR"/>
        </w:rPr>
      </w:pPr>
      <w:r w:rsidRPr="005F1085">
        <w:rPr>
          <w:rFonts w:cs="Arial"/>
          <w:lang w:val="fr-FR"/>
        </w:rPr>
        <w:t>Les températures de surface de l'air et de la mer</w:t>
      </w:r>
      <w:r w:rsidR="00B651A3">
        <w:rPr>
          <w:rFonts w:cs="Arial"/>
          <w:lang w:val="fr-FR"/>
        </w:rPr>
        <w:t> </w:t>
      </w:r>
      <w:r w:rsidRPr="005F1085">
        <w:rPr>
          <w:rFonts w:cs="Arial"/>
          <w:lang w:val="fr-FR"/>
        </w:rPr>
        <w:t>;</w:t>
      </w:r>
    </w:p>
    <w:p w14:paraId="23224726" w14:textId="1268EF5A" w:rsidR="005F1085" w:rsidRPr="00994B77" w:rsidRDefault="007D29EF" w:rsidP="00C51674">
      <w:pPr>
        <w:pStyle w:val="ListParagraph"/>
        <w:numPr>
          <w:ilvl w:val="0"/>
          <w:numId w:val="37"/>
        </w:numPr>
        <w:ind w:left="851"/>
        <w:rPr>
          <w:rFonts w:cs="Arial"/>
          <w:lang w:val="fr-FR"/>
        </w:rPr>
      </w:pPr>
      <w:r w:rsidRPr="005F1085">
        <w:rPr>
          <w:rFonts w:cs="Arial"/>
          <w:lang w:val="fr-FR"/>
        </w:rPr>
        <w:t>Les précipitations moyennes annuelles et saisonnières</w:t>
      </w:r>
      <w:r w:rsidR="00B651A3">
        <w:rPr>
          <w:rFonts w:cs="Arial"/>
          <w:lang w:val="fr-FR"/>
        </w:rPr>
        <w:t> </w:t>
      </w:r>
      <w:r w:rsidRPr="005F1085">
        <w:rPr>
          <w:rFonts w:cs="Arial"/>
          <w:lang w:val="fr-FR"/>
        </w:rPr>
        <w:t>;</w:t>
      </w:r>
    </w:p>
    <w:p w14:paraId="75104735" w14:textId="5EB303EB" w:rsidR="005F1085" w:rsidRPr="00994B77" w:rsidRDefault="007D29EF" w:rsidP="00C51674">
      <w:pPr>
        <w:pStyle w:val="ListParagraph"/>
        <w:numPr>
          <w:ilvl w:val="0"/>
          <w:numId w:val="37"/>
        </w:numPr>
        <w:ind w:left="851"/>
        <w:rPr>
          <w:rFonts w:cs="Arial"/>
          <w:lang w:val="fr-FR"/>
        </w:rPr>
      </w:pPr>
      <w:r w:rsidRPr="005F1085">
        <w:rPr>
          <w:rFonts w:cs="Arial"/>
          <w:lang w:val="fr-FR"/>
        </w:rPr>
        <w:t>L'intensité et la fréquence des jours de chaleur extrême et de pluie</w:t>
      </w:r>
      <w:r w:rsidR="00B651A3">
        <w:rPr>
          <w:rFonts w:cs="Arial"/>
          <w:lang w:val="fr-FR"/>
        </w:rPr>
        <w:t> </w:t>
      </w:r>
      <w:r w:rsidRPr="005F1085">
        <w:rPr>
          <w:rFonts w:cs="Arial"/>
          <w:lang w:val="fr-FR"/>
        </w:rPr>
        <w:t>;</w:t>
      </w:r>
    </w:p>
    <w:p w14:paraId="0C88A442" w14:textId="14AA3F5E" w:rsidR="005F1085" w:rsidRPr="005F1085" w:rsidRDefault="007D29EF" w:rsidP="00C51674">
      <w:pPr>
        <w:pStyle w:val="ListParagraph"/>
        <w:numPr>
          <w:ilvl w:val="0"/>
          <w:numId w:val="37"/>
        </w:numPr>
        <w:ind w:left="851"/>
        <w:rPr>
          <w:rFonts w:cs="Arial"/>
        </w:rPr>
      </w:pPr>
      <w:r w:rsidRPr="005F1085">
        <w:rPr>
          <w:rFonts w:cs="Arial"/>
          <w:lang w:val="fr-FR"/>
        </w:rPr>
        <w:t>L'acidification des océans</w:t>
      </w:r>
      <w:r w:rsidR="00B651A3">
        <w:rPr>
          <w:rFonts w:cs="Arial"/>
          <w:lang w:val="fr-FR"/>
        </w:rPr>
        <w:t> </w:t>
      </w:r>
      <w:r w:rsidRPr="005F1085">
        <w:rPr>
          <w:rFonts w:cs="Arial"/>
          <w:lang w:val="fr-FR"/>
        </w:rPr>
        <w:t xml:space="preserve">; </w:t>
      </w:r>
    </w:p>
    <w:p w14:paraId="71122FF2" w14:textId="624DA953" w:rsidR="005F1085" w:rsidRPr="00994B77" w:rsidRDefault="007D29EF" w:rsidP="00C51674">
      <w:pPr>
        <w:pStyle w:val="ListParagraph"/>
        <w:numPr>
          <w:ilvl w:val="0"/>
          <w:numId w:val="37"/>
        </w:numPr>
        <w:ind w:left="851"/>
        <w:rPr>
          <w:rFonts w:cs="Arial"/>
          <w:lang w:val="fr-FR"/>
        </w:rPr>
      </w:pPr>
      <w:r w:rsidRPr="005F1085">
        <w:rPr>
          <w:rFonts w:cs="Arial"/>
          <w:lang w:val="fr-FR"/>
        </w:rPr>
        <w:t>Le niveau moyen de la mer</w:t>
      </w:r>
      <w:r w:rsidR="00B651A3">
        <w:rPr>
          <w:rFonts w:cs="Arial"/>
          <w:lang w:val="fr-FR"/>
        </w:rPr>
        <w:t> </w:t>
      </w:r>
      <w:r w:rsidRPr="005F1085">
        <w:rPr>
          <w:rFonts w:cs="Arial"/>
          <w:lang w:val="fr-FR"/>
        </w:rPr>
        <w:t>;</w:t>
      </w:r>
    </w:p>
    <w:p w14:paraId="61C64B0D" w14:textId="77777777" w:rsidR="005F1085" w:rsidRPr="005F1085" w:rsidRDefault="007D29EF" w:rsidP="00C51674">
      <w:pPr>
        <w:pStyle w:val="ListParagraph"/>
        <w:numPr>
          <w:ilvl w:val="0"/>
          <w:numId w:val="37"/>
        </w:numPr>
        <w:spacing w:after="120"/>
        <w:ind w:left="850" w:hanging="357"/>
        <w:rPr>
          <w:rFonts w:cs="Arial"/>
        </w:rPr>
      </w:pPr>
      <w:r w:rsidRPr="005F1085">
        <w:rPr>
          <w:rFonts w:cs="Arial"/>
          <w:lang w:val="fr-FR"/>
        </w:rPr>
        <w:t>Le blanchiment du corail.</w:t>
      </w:r>
    </w:p>
    <w:p w14:paraId="0F3A208B" w14:textId="77777777" w:rsidR="00587054" w:rsidRPr="00994B77" w:rsidRDefault="007D29EF" w:rsidP="00587054">
      <w:pPr>
        <w:spacing w:after="120"/>
        <w:rPr>
          <w:rFonts w:cs="Arial"/>
          <w:lang w:val="fr-FR"/>
        </w:rPr>
      </w:pPr>
      <w:r w:rsidRPr="005F1085">
        <w:rPr>
          <w:rFonts w:cs="Arial"/>
          <w:lang w:val="fr-FR"/>
        </w:rPr>
        <w:t>En revanche, dans le bassin sud-est de l'océan Pacifique (vers l'Amérique du Sud), la fréquence des cyclones tropicaux et des épisodes de sécheresse pourrait diminuer.</w:t>
      </w:r>
    </w:p>
    <w:p w14:paraId="43FF40C6" w14:textId="77777777" w:rsidR="00A07B39" w:rsidRPr="00994B77" w:rsidRDefault="007D29EF" w:rsidP="00A07B39">
      <w:pPr>
        <w:spacing w:after="120"/>
        <w:rPr>
          <w:rFonts w:cs="Arial"/>
          <w:lang w:val="fr-FR"/>
        </w:rPr>
      </w:pPr>
      <w:r w:rsidRPr="00A07B39">
        <w:rPr>
          <w:rFonts w:cs="Arial"/>
          <w:lang w:val="fr-FR"/>
        </w:rPr>
        <w:t xml:space="preserve">L'élévation du niveau de la mer est un facteur qui prend de plus en plus d'importance dans l'évaluation des projets d'ingénierie côtière dans le Pacifique et les normes de conception relatives à l'élévation du niveau de la mer dans la région font défaut. Cela peut entraîner une application incohérente des prévisions d'élévation du niveau de la mer d'un projet à l'autre et, par conséquent, des infrastructures sur- ou sous-dimensionnées. La publication récente </w:t>
      </w:r>
      <w:r w:rsidRPr="00A07B39">
        <w:rPr>
          <w:rFonts w:cs="Arial"/>
          <w:i/>
          <w:iCs/>
          <w:lang w:val="fr-FR"/>
        </w:rPr>
        <w:t xml:space="preserve">Guidance for managing sea level rise infrastructure risk in Pacific Island </w:t>
      </w:r>
      <w:r w:rsidRPr="00A07B39">
        <w:rPr>
          <w:rFonts w:cs="Arial"/>
          <w:lang w:val="fr-FR"/>
        </w:rPr>
        <w:t>countries (</w:t>
      </w:r>
      <w:r w:rsidRPr="00A07B39">
        <w:rPr>
          <w:rFonts w:cs="Arial"/>
          <w:i/>
          <w:iCs/>
          <w:lang w:val="fr-FR"/>
        </w:rPr>
        <w:t>Pacific Region Infrastructure Facility 2022</w:t>
      </w:r>
      <w:r w:rsidRPr="00A07B39">
        <w:rPr>
          <w:rFonts w:cs="Arial"/>
          <w:lang w:val="fr-FR"/>
        </w:rPr>
        <w:t>) (</w:t>
      </w:r>
      <w:r w:rsidRPr="00A07B39">
        <w:rPr>
          <w:rFonts w:cs="Arial"/>
          <w:i/>
          <w:iCs/>
          <w:lang w:val="fr-FR"/>
        </w:rPr>
        <w:t>Gestion des risques liés à l'élévation du niveau de la mer pour les infrastructures dans les pays insulaires du Pacifique</w:t>
      </w:r>
      <w:r w:rsidRPr="00A07B39">
        <w:rPr>
          <w:rFonts w:cs="Arial"/>
          <w:lang w:val="fr-FR"/>
        </w:rPr>
        <w:t>) contient des recommandations quant à l'intégration de stratégies d'adaptation dans la conception des projets d'infrastructure et d'ingénierie côtière, de manière à ce que les projets puissent s'adapter aux variations de l'élévation du niveau de la mer.</w:t>
      </w:r>
    </w:p>
    <w:p w14:paraId="3264C253" w14:textId="5C743BFC" w:rsidR="005F1085" w:rsidRPr="00994B77" w:rsidRDefault="007D29EF" w:rsidP="00E927E0">
      <w:pPr>
        <w:pStyle w:val="BodyText"/>
        <w:spacing w:after="120"/>
        <w:rPr>
          <w:lang w:val="fr-FR"/>
        </w:rPr>
      </w:pPr>
      <w:r>
        <w:rPr>
          <w:lang w:val="fr-FR"/>
        </w:rPr>
        <w:t xml:space="preserve">Les projets d'ingénierie côtière doivent intégrer les prévisions de changement climatique et s'appuyer sur les ÉIE, afin de vérifier (d'une manière spécifique à chaque lieu) s'ils sont adéquats et de limiter tout effet indésirable. Cela nécessitera des informations sur l'environnement physique (géologie, morphologie et hydrologie), écologique (terrestre et marin) et humain (sociétal et culturel) existant et une modélisation, ou d'autres </w:t>
      </w:r>
      <w:r w:rsidR="00073D2A" w:rsidRPr="00073D2A">
        <w:rPr>
          <w:lang w:val="fr-FR"/>
        </w:rPr>
        <w:t>outils</w:t>
      </w:r>
      <w:r>
        <w:rPr>
          <w:lang w:val="fr-FR"/>
        </w:rPr>
        <w:t xml:space="preserve"> de prédiction, des conséquences des travaux. La présente note d'orientation aidera les lecteurs à identifier les types d'études susceptibles d'être nécessaires pour étayer les ÉIE pour les différents types de projets décrits ci-dessous, ainsi que les impacts qui pourraient en découler et les mesures d'atténuation qui pourraient être appropriées.</w:t>
      </w:r>
    </w:p>
    <w:p w14:paraId="5E7FAE30" w14:textId="77777777" w:rsidR="00347D30" w:rsidRPr="0025549D" w:rsidRDefault="007D29EF" w:rsidP="00347D30">
      <w:pPr>
        <w:pStyle w:val="Heading2"/>
        <w:ind w:left="851"/>
      </w:pPr>
      <w:bookmarkStart w:id="26" w:name="_Toc102663019"/>
      <w:bookmarkStart w:id="27" w:name="_Toc116509481"/>
      <w:bookmarkStart w:id="28" w:name="_Toc116511363"/>
      <w:r>
        <w:rPr>
          <w:lang w:val="fr-FR"/>
        </w:rPr>
        <w:t>Projets d'ingénierie côtière</w:t>
      </w:r>
      <w:bookmarkEnd w:id="26"/>
      <w:bookmarkEnd w:id="27"/>
      <w:bookmarkEnd w:id="28"/>
    </w:p>
    <w:p w14:paraId="634A3E94" w14:textId="5865CD7C" w:rsidR="00E927E0" w:rsidRPr="00994B77" w:rsidRDefault="007D29EF" w:rsidP="00E927E0">
      <w:pPr>
        <w:pStyle w:val="BodyText"/>
        <w:spacing w:after="120"/>
        <w:rPr>
          <w:lang w:val="fr-FR"/>
        </w:rPr>
      </w:pPr>
      <w:r>
        <w:rPr>
          <w:lang w:val="fr-FR"/>
        </w:rPr>
        <w:t xml:space="preserve">Par souci de simplicité, le terme « ingénierie côtière » sert ici de terme générique pour les projets d'ingénierie côtière, de gestion côtière et d'adaptation côtière. L'ingénierie côtière comprend la planification, la conception, la construction et l'entretien d'ouvrages visant à protéger ou à adapter le </w:t>
      </w:r>
      <w:hyperlink r:id="rId32" w:tooltip="Learn more about Shoreline from ScienceDirect's AI-generated Topic Pages" w:history="1">
        <w:r>
          <w:rPr>
            <w:lang w:val="fr-FR"/>
          </w:rPr>
          <w:t>littoral</w:t>
        </w:r>
      </w:hyperlink>
      <w:r>
        <w:rPr>
          <w:lang w:val="fr-FR"/>
        </w:rPr>
        <w:t>, à récupérer des terres sur la mer, à contrer les affaissements, à faciliter la navigation et à fournir des installations maritimes, ainsi qu'à améliorer et à rétablir les écosystèmes. Les principales catégories d'activités et de projets d'ingénierie côtière typiques de la région du Pacifique sont décrites ci-dessous</w:t>
      </w:r>
      <w:r w:rsidR="00B651A3">
        <w:rPr>
          <w:lang w:val="fr-FR"/>
        </w:rPr>
        <w:t> </w:t>
      </w:r>
      <w:r>
        <w:rPr>
          <w:lang w:val="fr-FR"/>
        </w:rPr>
        <w:t>; mais il ne s'agit pas d'une liste exhaustive de tous les types de projets possibles. Compte tenu de la nature évolutive du développement et de l'industrie, de nouveaux types de développement pourraient apparaître à l'avenir. Le présent document devrait toutefois aider le lecteur à identifier les études pertinentes pour évaluer ces nouveaux types de développement et les mesures d'atténuation des impacts.</w:t>
      </w:r>
    </w:p>
    <w:p w14:paraId="324F971F" w14:textId="77777777" w:rsidR="0086029A" w:rsidRPr="00570A92" w:rsidRDefault="007D29EF" w:rsidP="005D4F1D">
      <w:pPr>
        <w:pStyle w:val="Heading3"/>
      </w:pPr>
      <w:bookmarkStart w:id="29" w:name="_Toc102663020"/>
      <w:bookmarkStart w:id="30" w:name="_Toc116509482"/>
      <w:bookmarkStart w:id="31" w:name="_Toc116511364"/>
      <w:r w:rsidRPr="0025549D">
        <w:rPr>
          <w:lang w:val="fr-FR"/>
        </w:rPr>
        <w:lastRenderedPageBreak/>
        <w:t>Dragage et excavation</w:t>
      </w:r>
      <w:bookmarkEnd w:id="29"/>
      <w:bookmarkEnd w:id="30"/>
      <w:bookmarkEnd w:id="31"/>
    </w:p>
    <w:p w14:paraId="3265548F" w14:textId="0EB6DA89" w:rsidR="00A4349B" w:rsidRPr="00994B77" w:rsidRDefault="007D29EF" w:rsidP="008C69EC">
      <w:pPr>
        <w:pStyle w:val="BodyText"/>
        <w:spacing w:after="120"/>
        <w:rPr>
          <w:lang w:val="fr-FR"/>
        </w:rPr>
      </w:pPr>
      <w:r w:rsidRPr="0025549D">
        <w:rPr>
          <w:lang w:val="fr-FR"/>
        </w:rPr>
        <w:t xml:space="preserve">Le dragage consiste généralement à extraire des sédiments (sable, vase et boue) du fond de l'eau pour </w:t>
      </w:r>
      <w:r w:rsidR="00CF349F" w:rsidRPr="00CF349F">
        <w:rPr>
          <w:lang w:val="fr-FR"/>
        </w:rPr>
        <w:t xml:space="preserve">constituer une hauteur d’eau </w:t>
      </w:r>
      <w:r w:rsidRPr="0025549D">
        <w:rPr>
          <w:lang w:val="fr-FR"/>
        </w:rPr>
        <w:t xml:space="preserve">nécessaire à la navigation en toute sécurité des navires ou pour prélever des matériaux (par exemple, du sable) en guise de ressource. L'excavation implique généralement l'enlèvement de plates-formes rocheuses ou coralliennes afin d'atteindre la profondeur requise pour une navigation sûre ou pour permettre la construction d'une jetée ou d'un port. Le dragage et l'excavation sont une composante habituelle des projets de développement côtier dans le Pacifique en raison de la dépendance des communautés </w:t>
      </w:r>
      <w:r w:rsidR="00CF349F">
        <w:rPr>
          <w:lang w:val="fr-FR"/>
        </w:rPr>
        <w:t>a</w:t>
      </w:r>
      <w:r w:rsidR="00CF349F" w:rsidRPr="0025549D">
        <w:rPr>
          <w:lang w:val="fr-FR"/>
        </w:rPr>
        <w:t xml:space="preserve">u </w:t>
      </w:r>
      <w:r w:rsidRPr="0025549D">
        <w:rPr>
          <w:lang w:val="fr-FR"/>
        </w:rPr>
        <w:t xml:space="preserve">transport maritime et de la nécessité de permettre aux navires d'accéder à la terre en passant à travers les platiers coralliens et récifaux. </w:t>
      </w:r>
    </w:p>
    <w:p w14:paraId="7469B2AF" w14:textId="3DDCE05B" w:rsidR="00E927E0" w:rsidRPr="00994B77" w:rsidRDefault="007D29EF" w:rsidP="00B23EB9">
      <w:pPr>
        <w:pStyle w:val="BodyText"/>
        <w:spacing w:after="240"/>
        <w:rPr>
          <w:lang w:val="fr-FR"/>
        </w:rPr>
      </w:pPr>
      <w:r>
        <w:rPr>
          <w:lang w:val="fr-FR"/>
        </w:rPr>
        <w:t xml:space="preserve">Les projets de dragage sont souvent associés à des projets de récupération des terres, car ils constituent une source bon marché et accessible de matériaux d'élévation des terres (qui peuvent apporter un réel avantage dans les zones de faible altitude). Ils présentent donc des avantages importants associés à un accès sûr au transport maritime et à des matériaux de construction. Ce faisant, ils suppriment toutefois une partie de l'environnement marin (souvent le platier récifal) et peuvent entraîner un envasement en l'absence d'une bonne gestion (voir l'exemple ci-dessous). En revanche, les conséquences de l'extraction de sable de plage à des fins de construction dans les îles du Pacifique ont considérablement affecté les processus côtiers et leur environnement. Par conséquent, dans la plupart des États et territoires océaniens, l'extraction de gravier et de sable de plage fait désormais l'objet de restrictions. </w:t>
      </w:r>
      <w:r w:rsidR="00314B0D">
        <w:rPr>
          <w:lang w:val="fr-FR"/>
        </w:rPr>
        <w:t>À</w:t>
      </w:r>
      <w:r>
        <w:rPr>
          <w:lang w:val="fr-FR"/>
        </w:rPr>
        <w:t xml:space="preserve"> Tuvalu, le </w:t>
      </w:r>
      <w:proofErr w:type="spellStart"/>
      <w:r w:rsidRPr="00591883">
        <w:rPr>
          <w:i/>
          <w:iCs/>
          <w:lang w:val="fr-FR"/>
        </w:rPr>
        <w:t>Foreshore</w:t>
      </w:r>
      <w:proofErr w:type="spellEnd"/>
      <w:r w:rsidRPr="00591883">
        <w:rPr>
          <w:i/>
          <w:iCs/>
          <w:lang w:val="fr-FR"/>
        </w:rPr>
        <w:t xml:space="preserve"> and Land </w:t>
      </w:r>
      <w:proofErr w:type="spellStart"/>
      <w:r w:rsidRPr="00591883">
        <w:rPr>
          <w:i/>
          <w:iCs/>
          <w:lang w:val="fr-FR"/>
        </w:rPr>
        <w:t>Reclamation</w:t>
      </w:r>
      <w:proofErr w:type="spellEnd"/>
      <w:r w:rsidRPr="00591883">
        <w:rPr>
          <w:i/>
          <w:iCs/>
          <w:lang w:val="fr-FR"/>
        </w:rPr>
        <w:t xml:space="preserve"> Act 2008</w:t>
      </w:r>
      <w:r>
        <w:rPr>
          <w:lang w:val="fr-FR"/>
        </w:rPr>
        <w:t xml:space="preserve"> (Loi de 2008 sur le littoral et la récupération des terres) stipule que personne n'a le droit de prélever du sable, du gravier, de la boue de récif, du corail ou d'autres substances similaires du littoral sans avoir obtenu au préalable un permis à cette fin de la part du </w:t>
      </w:r>
      <w:r>
        <w:rPr>
          <w:i/>
          <w:iCs/>
          <w:lang w:val="fr-FR"/>
        </w:rPr>
        <w:t>Kaupule</w:t>
      </w:r>
      <w:r>
        <w:rPr>
          <w:lang w:val="fr-FR"/>
        </w:rPr>
        <w:t xml:space="preserve"> qui assure la tutelle de cette part du littoral, et les permis sont exclusivement délivrés pour un usage personnel (p.</w:t>
      </w:r>
      <w:r w:rsidR="00D5181F">
        <w:rPr>
          <w:lang w:val="fr-FR"/>
        </w:rPr>
        <w:t xml:space="preserve"> </w:t>
      </w:r>
      <w:r>
        <w:rPr>
          <w:lang w:val="fr-FR"/>
        </w:rPr>
        <w:t>ex. la construction d'une maison).</w:t>
      </w:r>
    </w:p>
    <w:tbl>
      <w:tblPr>
        <w:tblStyle w:val="RHDHVTable"/>
        <w:tblW w:w="0" w:type="auto"/>
        <w:tblLook w:val="04A0" w:firstRow="1" w:lastRow="0" w:firstColumn="1" w:lastColumn="0" w:noHBand="0" w:noVBand="1"/>
      </w:tblPr>
      <w:tblGrid>
        <w:gridCol w:w="9413"/>
      </w:tblGrid>
      <w:tr w:rsidR="00C67B9D" w:rsidRPr="008B12A0" w14:paraId="4E277299" w14:textId="77777777" w:rsidTr="00C67B9D">
        <w:trPr>
          <w:cnfStyle w:val="100000000000" w:firstRow="1" w:lastRow="0" w:firstColumn="0" w:lastColumn="0" w:oddVBand="0" w:evenVBand="0" w:oddHBand="0" w:evenHBand="0" w:firstRowFirstColumn="0" w:firstRowLastColumn="0" w:lastRowFirstColumn="0" w:lastRowLastColumn="0"/>
        </w:trPr>
        <w:tc>
          <w:tcPr>
            <w:tcW w:w="9413" w:type="dxa"/>
            <w:shd w:val="clear" w:color="auto" w:fill="B2E7FF" w:themeFill="text1" w:themeFillTint="33"/>
          </w:tcPr>
          <w:p w14:paraId="15F8E162" w14:textId="77777777" w:rsidR="00CA12A2" w:rsidRPr="00994B77" w:rsidRDefault="007D29EF" w:rsidP="00B46171">
            <w:pPr>
              <w:pStyle w:val="NoSpacing"/>
              <w:spacing w:after="120"/>
              <w:rPr>
                <w:rFonts w:eastAsiaTheme="majorEastAsia" w:cstheme="majorBidi"/>
                <w:bCs/>
                <w:color w:val="00577E" w:themeColor="accent1"/>
                <w:sz w:val="22"/>
                <w:szCs w:val="22"/>
                <w:lang w:val="fr-FR"/>
              </w:rPr>
            </w:pPr>
            <w:r>
              <w:rPr>
                <w:rFonts w:eastAsiaTheme="majorEastAsia" w:cstheme="majorBidi"/>
                <w:bCs/>
                <w:color w:val="00577E" w:themeColor="accent1"/>
                <w:sz w:val="22"/>
                <w:szCs w:val="22"/>
                <w:lang w:val="fr-FR"/>
              </w:rPr>
              <w:t xml:space="preserve">Exemple de bonnes pratiques </w:t>
            </w:r>
            <w:r>
              <w:rPr>
                <w:rFonts w:eastAsiaTheme="majorEastAsia" w:cstheme="majorBidi"/>
                <w:b w:val="0"/>
                <w:bCs/>
                <w:color w:val="00577E" w:themeColor="accent1"/>
                <w:sz w:val="22"/>
                <w:szCs w:val="22"/>
                <w:lang w:val="fr-FR"/>
              </w:rPr>
              <w:t xml:space="preserve">– </w:t>
            </w:r>
            <w:r>
              <w:rPr>
                <w:rFonts w:eastAsiaTheme="majorEastAsia" w:cstheme="majorBidi"/>
                <w:bCs/>
                <w:color w:val="00577E" w:themeColor="accent1"/>
                <w:sz w:val="22"/>
                <w:szCs w:val="22"/>
                <w:lang w:val="fr-FR"/>
              </w:rPr>
              <w:t>Port pour petits bateaux, Nui</w:t>
            </w:r>
            <w:r>
              <w:rPr>
                <w:rFonts w:eastAsiaTheme="majorEastAsia" w:cstheme="majorBidi"/>
                <w:b w:val="0"/>
                <w:bCs/>
                <w:color w:val="00577E" w:themeColor="accent1"/>
                <w:sz w:val="22"/>
                <w:szCs w:val="22"/>
                <w:lang w:val="fr-FR"/>
              </w:rPr>
              <w:t xml:space="preserve"> </w:t>
            </w:r>
          </w:p>
          <w:p w14:paraId="07EB1F2F" w14:textId="49DDDE39" w:rsidR="00CA12A2" w:rsidRPr="00994B77" w:rsidRDefault="007D29EF" w:rsidP="00CA12A2">
            <w:pPr>
              <w:pStyle w:val="ListParagraph"/>
              <w:spacing w:after="120" w:line="240" w:lineRule="auto"/>
              <w:ind w:left="0"/>
              <w:contextualSpacing w:val="0"/>
              <w:jc w:val="both"/>
              <w:rPr>
                <w:rFonts w:cs="Arial"/>
                <w:bCs/>
                <w:color w:val="00577E" w:themeColor="accent1"/>
                <w:sz w:val="18"/>
                <w:szCs w:val="18"/>
                <w:lang w:val="fr-FR"/>
              </w:rPr>
            </w:pPr>
            <w:r w:rsidRPr="0079663C">
              <w:rPr>
                <w:rFonts w:cs="Arial"/>
                <w:b w:val="0"/>
                <w:bCs/>
                <w:color w:val="00577E" w:themeColor="accent1"/>
                <w:sz w:val="18"/>
                <w:szCs w:val="18"/>
                <w:lang w:val="fr-FR"/>
              </w:rPr>
              <w:t xml:space="preserve">Le dragage associé à la construction d'un port pour petits bateaux à Nui, Tuvalu (qui sera construit entre 2022 et 2024) comprendra l'extraction de sable et de roches du fond du canal et l'enlèvement de roches coralliennes solides des parois latérales, afin de créer un bassin d'évitage au sein du platier récifal. Le projet a positionné le canal de manière à le superposer au maximum au canal existant afin de minimiser les besoins de dragage et de réduire son impact environnemental. </w:t>
            </w:r>
          </w:p>
          <w:p w14:paraId="6217F27D" w14:textId="703FD226" w:rsidR="00CA12A2" w:rsidRPr="00994B77" w:rsidRDefault="007D29EF" w:rsidP="00CA12A2">
            <w:pPr>
              <w:pStyle w:val="ListParagraph"/>
              <w:spacing w:before="120" w:after="120" w:line="240" w:lineRule="auto"/>
              <w:ind w:left="0"/>
              <w:contextualSpacing w:val="0"/>
              <w:jc w:val="both"/>
              <w:rPr>
                <w:rFonts w:cs="Arial"/>
                <w:bCs/>
                <w:color w:val="00577E" w:themeColor="accent1"/>
                <w:sz w:val="18"/>
                <w:szCs w:val="18"/>
                <w:lang w:val="fr-FR"/>
              </w:rPr>
            </w:pPr>
            <w:r w:rsidRPr="0079663C">
              <w:rPr>
                <w:rFonts w:cs="Arial"/>
                <w:b w:val="0"/>
                <w:bCs/>
                <w:color w:val="00577E" w:themeColor="accent1"/>
                <w:sz w:val="18"/>
                <w:szCs w:val="18"/>
                <w:lang w:val="fr-FR"/>
              </w:rPr>
              <w:t>La longueur du chenal existant ne sera pas modifiée, mais les 300</w:t>
            </w:r>
            <w:r w:rsidR="00D01B61">
              <w:rPr>
                <w:rFonts w:cs="Arial"/>
                <w:b w:val="0"/>
                <w:bCs/>
                <w:color w:val="00577E" w:themeColor="accent1"/>
                <w:sz w:val="18"/>
                <w:szCs w:val="18"/>
                <w:lang w:val="fr-FR"/>
              </w:rPr>
              <w:t> </w:t>
            </w:r>
            <w:r w:rsidRPr="0079663C">
              <w:rPr>
                <w:rFonts w:cs="Arial"/>
                <w:b w:val="0"/>
                <w:bCs/>
                <w:color w:val="00577E" w:themeColor="accent1"/>
                <w:sz w:val="18"/>
                <w:szCs w:val="18"/>
                <w:lang w:val="fr-FR"/>
              </w:rPr>
              <w:t>derniers mètres depuis l'embouchure seront élargis pour atteindre une largeur minimale de 20</w:t>
            </w:r>
            <w:r w:rsidR="009E235A">
              <w:rPr>
                <w:rFonts w:cs="Arial"/>
                <w:b w:val="0"/>
                <w:bCs/>
                <w:color w:val="00577E" w:themeColor="accent1"/>
                <w:sz w:val="18"/>
                <w:szCs w:val="18"/>
                <w:lang w:val="fr-FR"/>
              </w:rPr>
              <w:t> </w:t>
            </w:r>
            <w:r w:rsidRPr="0079663C">
              <w:rPr>
                <w:rFonts w:cs="Arial"/>
                <w:b w:val="0"/>
                <w:bCs/>
                <w:color w:val="00577E" w:themeColor="accent1"/>
                <w:sz w:val="18"/>
                <w:szCs w:val="18"/>
                <w:lang w:val="fr-FR"/>
              </w:rPr>
              <w:t>m et maximale de 40</w:t>
            </w:r>
            <w:r w:rsidR="009E235A">
              <w:rPr>
                <w:rFonts w:cs="Arial"/>
                <w:b w:val="0"/>
                <w:bCs/>
                <w:color w:val="00577E" w:themeColor="accent1"/>
                <w:sz w:val="18"/>
                <w:szCs w:val="18"/>
                <w:lang w:val="fr-FR"/>
              </w:rPr>
              <w:t> </w:t>
            </w:r>
            <w:r w:rsidRPr="0079663C">
              <w:rPr>
                <w:rFonts w:cs="Arial"/>
                <w:b w:val="0"/>
                <w:bCs/>
                <w:color w:val="00577E" w:themeColor="accent1"/>
                <w:sz w:val="18"/>
                <w:szCs w:val="18"/>
                <w:lang w:val="fr-FR"/>
              </w:rPr>
              <w:t xml:space="preserve">m dans le bassin d'évitage ainsi qu'à l'embouchure, afin de permettre un accès plus sûr aux petits bateaux de passagers et aux bateaux de travail. </w:t>
            </w:r>
          </w:p>
          <w:p w14:paraId="4BBE89E3" w14:textId="710E2749" w:rsidR="00CA12A2" w:rsidRPr="00994B77" w:rsidRDefault="007D29EF" w:rsidP="00CA12A2">
            <w:pPr>
              <w:pStyle w:val="ListParagraph"/>
              <w:spacing w:before="120" w:after="120" w:line="240" w:lineRule="auto"/>
              <w:ind w:left="0"/>
              <w:contextualSpacing w:val="0"/>
              <w:jc w:val="both"/>
              <w:rPr>
                <w:rFonts w:cs="Arial"/>
                <w:bCs/>
                <w:color w:val="00577E" w:themeColor="accent1"/>
                <w:sz w:val="18"/>
                <w:szCs w:val="18"/>
                <w:lang w:val="fr-FR"/>
              </w:rPr>
            </w:pPr>
            <w:r w:rsidRPr="0079663C">
              <w:rPr>
                <w:rFonts w:cs="Arial"/>
                <w:b w:val="0"/>
                <w:bCs/>
                <w:color w:val="00577E" w:themeColor="accent1"/>
                <w:sz w:val="18"/>
                <w:szCs w:val="18"/>
                <w:lang w:val="fr-FR"/>
              </w:rPr>
              <w:t>Le canal sera dragué jusqu'à une profondeur maximale de -3,30</w:t>
            </w:r>
            <w:r w:rsidR="009E235A">
              <w:rPr>
                <w:rFonts w:cs="Arial"/>
                <w:b w:val="0"/>
                <w:bCs/>
                <w:color w:val="00577E" w:themeColor="accent1"/>
                <w:sz w:val="18"/>
                <w:szCs w:val="18"/>
                <w:lang w:val="fr-FR"/>
              </w:rPr>
              <w:t> </w:t>
            </w:r>
            <w:r w:rsidRPr="0079663C">
              <w:rPr>
                <w:rFonts w:cs="Arial"/>
                <w:b w:val="0"/>
                <w:bCs/>
                <w:color w:val="00577E" w:themeColor="accent1"/>
                <w:sz w:val="18"/>
                <w:szCs w:val="18"/>
                <w:lang w:val="fr-FR"/>
              </w:rPr>
              <w:t>m sous le niveau moyen de la mer (NMM) à son embouchure, avec deux paliers jusqu'à un niveau de -2,5</w:t>
            </w:r>
            <w:r w:rsidR="009E235A">
              <w:rPr>
                <w:rFonts w:cs="Arial"/>
                <w:b w:val="0"/>
                <w:bCs/>
                <w:color w:val="00577E" w:themeColor="accent1"/>
                <w:sz w:val="18"/>
                <w:szCs w:val="18"/>
                <w:lang w:val="fr-FR"/>
              </w:rPr>
              <w:t> </w:t>
            </w:r>
            <w:r w:rsidRPr="0079663C">
              <w:rPr>
                <w:rFonts w:cs="Arial"/>
                <w:b w:val="0"/>
                <w:bCs/>
                <w:color w:val="00577E" w:themeColor="accent1"/>
                <w:sz w:val="18"/>
                <w:szCs w:val="18"/>
                <w:lang w:val="fr-FR"/>
              </w:rPr>
              <w:t xml:space="preserve">m sous le NMM dans le bassin d'évitage. Ces profondeurs ont été calculées à partir de la variation des marées dans le chenal pour garantir un dégagement sous quille suffisant pour les bateaux de travail lors des basses marées de vives eaux moyennes (BMVE). </w:t>
            </w:r>
          </w:p>
          <w:p w14:paraId="67BCB98E" w14:textId="24CE7175" w:rsidR="00CA12A2" w:rsidRPr="00994B77" w:rsidRDefault="007D29EF" w:rsidP="00891059">
            <w:pPr>
              <w:pStyle w:val="ListParagraph"/>
              <w:spacing w:before="120" w:after="120" w:line="240" w:lineRule="auto"/>
              <w:ind w:left="0"/>
              <w:contextualSpacing w:val="0"/>
              <w:jc w:val="both"/>
              <w:rPr>
                <w:rFonts w:eastAsiaTheme="majorEastAsia"/>
                <w:lang w:val="fr-FR"/>
              </w:rPr>
            </w:pPr>
            <w:r w:rsidRPr="0079663C">
              <w:rPr>
                <w:rFonts w:cs="Arial"/>
                <w:b w:val="0"/>
                <w:bCs/>
                <w:color w:val="00577E" w:themeColor="accent1"/>
                <w:sz w:val="18"/>
                <w:szCs w:val="18"/>
                <w:lang w:val="fr-FR"/>
              </w:rPr>
              <w:t>Le dragage sera effectué par des excavatrices de 40 ou 50</w:t>
            </w:r>
            <w:r w:rsidR="00D01B61">
              <w:rPr>
                <w:rFonts w:cs="Arial"/>
                <w:b w:val="0"/>
                <w:bCs/>
                <w:color w:val="00577E" w:themeColor="accent1"/>
                <w:sz w:val="18"/>
                <w:szCs w:val="18"/>
                <w:lang w:val="fr-FR"/>
              </w:rPr>
              <w:t> </w:t>
            </w:r>
            <w:r w:rsidRPr="0079663C">
              <w:rPr>
                <w:rFonts w:cs="Arial"/>
                <w:b w:val="0"/>
                <w:bCs/>
                <w:color w:val="00577E" w:themeColor="accent1"/>
                <w:sz w:val="18"/>
                <w:szCs w:val="18"/>
                <w:lang w:val="fr-FR"/>
              </w:rPr>
              <w:t>tonnes utilisant un brise-roche hydraulique et des godets pour l'enlèvement du matériau récifal, plutôt que d'utiliser un broyeur/une tête d'aspiration en raison de la rentabilité marginale de la mobilisation d'un tel équipement pour une île isolée. Le dragage depuis le platier récifal se limiterait aux conditions de marée basse afin de réduire le panache, alors que le dragage depuis une barge flottante pourrait se faire sur de plus longues périodes.</w:t>
            </w:r>
          </w:p>
        </w:tc>
      </w:tr>
    </w:tbl>
    <w:p w14:paraId="5A6434A4" w14:textId="77777777" w:rsidR="00B238BB" w:rsidRPr="0025549D" w:rsidRDefault="007D29EF" w:rsidP="00C416EA">
      <w:pPr>
        <w:pStyle w:val="Heading3"/>
      </w:pPr>
      <w:bookmarkStart w:id="32" w:name="_Toc102663021"/>
      <w:bookmarkStart w:id="33" w:name="_Toc116509483"/>
      <w:bookmarkStart w:id="34" w:name="_Toc116511365"/>
      <w:r w:rsidRPr="0025549D">
        <w:rPr>
          <w:lang w:val="fr-FR"/>
        </w:rPr>
        <w:t>Récupération territoriale</w:t>
      </w:r>
      <w:bookmarkEnd w:id="32"/>
      <w:bookmarkEnd w:id="33"/>
      <w:bookmarkEnd w:id="34"/>
    </w:p>
    <w:p w14:paraId="51446858" w14:textId="4251B030" w:rsidR="007132F2" w:rsidRPr="00994B77" w:rsidRDefault="007D29EF" w:rsidP="007132F2">
      <w:pPr>
        <w:pStyle w:val="BodyText"/>
        <w:spacing w:after="120"/>
        <w:rPr>
          <w:lang w:val="fr-FR"/>
        </w:rPr>
      </w:pPr>
      <w:r w:rsidRPr="0025549D">
        <w:rPr>
          <w:lang w:val="fr-FR"/>
        </w:rPr>
        <w:t xml:space="preserve">La récupération de terres peut consister à remonter le fond marin ou la zone intertidale sous la ligne des hautes eaux au-dessus de la ligne des hautes eaux (c'est-à-dire à réclamer des terres à la mer) en déposant des matériaux solides qui créent des terres au-dessus d'un environnement précédemment marin ou côtier. La dépose de ces matériaux doit généralement être contenue par des murs de remblai, des enrochements ou des paniers/sacs de roches. De nombreuses îles du Pacifique sont </w:t>
      </w:r>
      <w:r w:rsidR="00C45A0D" w:rsidRPr="00C45A0D">
        <w:rPr>
          <w:lang w:val="fr-FR"/>
        </w:rPr>
        <w:t>contraintes</w:t>
      </w:r>
      <w:r w:rsidRPr="0025549D">
        <w:rPr>
          <w:lang w:val="fr-FR"/>
        </w:rPr>
        <w:t xml:space="preserve"> par un manque de terres disponibles, et la récupération de terres est souvent considérée comme une option pour y remédier. </w:t>
      </w:r>
    </w:p>
    <w:p w14:paraId="4863DFF8" w14:textId="77777777" w:rsidR="007132F2" w:rsidRPr="00994B77" w:rsidRDefault="007D29EF" w:rsidP="007132F2">
      <w:pPr>
        <w:pStyle w:val="BodyText"/>
        <w:spacing w:after="120"/>
        <w:rPr>
          <w:lang w:val="fr-FR"/>
        </w:rPr>
      </w:pPr>
      <w:r>
        <w:rPr>
          <w:lang w:val="fr-FR"/>
        </w:rPr>
        <w:lastRenderedPageBreak/>
        <w:t xml:space="preserve">La récupération de terres peut également se faire à l'intérieur des terres, dans les marécages, les zones humides ou les zones fluviales, dans le but de fournir davantage de terres agricoles ou de terres à bâtir. Cette dernière opération est souvent pratiquée par des particuliers ou des promoteurs privés et, bien qu'elle permette d'obtenir des terres plus productives, elle peut augmenter les risques d'inondation à la fois dans les zones récupérées et dans les zones adjacentes (en limitant l'étendue et la fonction de la plaine d'inondation) si elle n'est pas bien planifiée et évaluée. </w:t>
      </w:r>
    </w:p>
    <w:p w14:paraId="3A940B6E" w14:textId="44E2A3E8" w:rsidR="00A312C0" w:rsidRPr="00994B77" w:rsidRDefault="007D29EF" w:rsidP="00C416EA">
      <w:pPr>
        <w:pStyle w:val="BodyText"/>
        <w:spacing w:after="240"/>
        <w:rPr>
          <w:lang w:val="fr-FR"/>
        </w:rPr>
      </w:pPr>
      <w:r>
        <w:rPr>
          <w:lang w:val="fr-FR"/>
        </w:rPr>
        <w:t xml:space="preserve">En outre, la récupération de terres </w:t>
      </w:r>
      <w:r w:rsidR="00197506">
        <w:rPr>
          <w:lang w:val="fr-FR"/>
        </w:rPr>
        <w:t>—</w:t>
      </w:r>
      <w:r>
        <w:rPr>
          <w:lang w:val="fr-FR"/>
        </w:rPr>
        <w:t xml:space="preserve"> ou plus précisément l'élévation des terres </w:t>
      </w:r>
      <w:r w:rsidR="00197506">
        <w:rPr>
          <w:lang w:val="fr-FR"/>
        </w:rPr>
        <w:t>—</w:t>
      </w:r>
      <w:r>
        <w:rPr>
          <w:lang w:val="fr-FR"/>
        </w:rPr>
        <w:t xml:space="preserve"> peut être utilisée comme mesure d'adaptation à l'élévation du niveau de la mer (comme alternative ou en conjonction avec les digues). C'est ce qui s'est produit dans les îles Salomon (Honiara), à Kiribati (Tarawa), à Tuvalu (Funafuti), à Fidji et à Samoa. Le projet de développement foncier et urbain de Temaiku à South Tarawa, Kiribati (voir </w:t>
      </w:r>
      <w:r>
        <w:rPr>
          <w:b/>
          <w:bCs/>
          <w:lang w:val="fr-FR"/>
        </w:rPr>
        <w:t>Figure 3</w:t>
      </w:r>
      <w:r>
        <w:rPr>
          <w:lang w:val="fr-FR"/>
        </w:rPr>
        <w:t xml:space="preserve">) visait à assurer une protection contre les inondations en surélevant environ 330 ha de terrain </w:t>
      </w:r>
      <w:r w:rsidR="005C5A95">
        <w:rPr>
          <w:lang w:val="fr-FR"/>
        </w:rPr>
        <w:t xml:space="preserve">de </w:t>
      </w:r>
      <w:r>
        <w:rPr>
          <w:lang w:val="fr-FR"/>
        </w:rPr>
        <w:t xml:space="preserve">2m au-dessus du plus haut niveau de la mer mesuré. Du fait de son importance, ce projet présentant un risque élevé a impliqué une consultation exhaustive des parties prenantes, une étude d'ingénierie, une évaluation écologique et une évaluation de l'impact social (Jacobs 2018). L'ampleur et la complexité d'un tel projet sont inédites dans les </w:t>
      </w:r>
      <w:r w:rsidR="00757F29" w:rsidRPr="00757F29">
        <w:rPr>
          <w:lang w:val="fr-FR"/>
        </w:rPr>
        <w:t>îles du</w:t>
      </w:r>
      <w:r>
        <w:rPr>
          <w:lang w:val="fr-FR"/>
        </w:rPr>
        <w:t xml:space="preserve"> Pacifique et s'accompagnent de nombreux défis, notamment en matière d'ingénierie, d'impacts sociaux, de ressources limitées et d'accès. </w:t>
      </w:r>
    </w:p>
    <w:p w14:paraId="5C8748BC" w14:textId="77777777" w:rsidR="00045465" w:rsidRDefault="007D29EF" w:rsidP="00045465">
      <w:pPr>
        <w:pStyle w:val="BodyText"/>
        <w:keepNext/>
        <w:spacing w:after="40"/>
      </w:pPr>
      <w:r>
        <w:rPr>
          <w:noProof/>
        </w:rPr>
        <w:drawing>
          <wp:inline distT="0" distB="0" distL="0" distR="0" wp14:anchorId="487FBF3F" wp14:editId="67D8B90A">
            <wp:extent cx="5953870" cy="3329796"/>
            <wp:effectExtent l="0" t="0" r="0" b="4445"/>
            <wp:docPr id="17" name="Picture 17" descr="A picture containing nature, reef&#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0255111" name="Picture 3" descr="A picture containing nature, reef&#10;&#10;Description automatically generated"/>
                    <pic:cNvPicPr>
                      <a:picLocks noChangeAspect="1"/>
                    </pic:cNvPicPr>
                  </pic:nvPicPr>
                  <pic:blipFill>
                    <a:blip r:embed="rId33">
                      <a:extLst>
                        <a:ext uri="{28A0092B-C50C-407E-A947-70E740481C1C}">
                          <a14:useLocalDpi xmlns:a14="http://schemas.microsoft.com/office/drawing/2010/main" val="0"/>
                        </a:ext>
                      </a:extLst>
                    </a:blip>
                    <a:stretch>
                      <a:fillRect/>
                    </a:stretch>
                  </pic:blipFill>
                  <pic:spPr>
                    <a:xfrm>
                      <a:off x="0" y="0"/>
                      <a:ext cx="5964160" cy="3335551"/>
                    </a:xfrm>
                    <a:prstGeom prst="rect">
                      <a:avLst/>
                    </a:prstGeom>
                  </pic:spPr>
                </pic:pic>
              </a:graphicData>
            </a:graphic>
          </wp:inline>
        </w:drawing>
      </w:r>
    </w:p>
    <w:p w14:paraId="4CFE42F7" w14:textId="4B8339EC" w:rsidR="00271B9D" w:rsidRPr="00994B77" w:rsidRDefault="007D29EF" w:rsidP="00045465">
      <w:pPr>
        <w:pStyle w:val="Caption"/>
        <w:rPr>
          <w:lang w:val="fr-FR"/>
        </w:rPr>
      </w:pPr>
      <w:bookmarkStart w:id="35" w:name="_Toc102478150"/>
      <w:r>
        <w:rPr>
          <w:iCs/>
          <w:lang w:val="fr-FR"/>
        </w:rPr>
        <w:t xml:space="preserve">Figure </w:t>
      </w:r>
      <w:r w:rsidR="0001088D">
        <w:fldChar w:fldCharType="begin"/>
      </w:r>
      <w:r w:rsidR="0001088D" w:rsidRPr="00994B77">
        <w:rPr>
          <w:lang w:val="fr-FR"/>
        </w:rPr>
        <w:instrText xml:space="preserve"> SEQ Figure \* ARABIC </w:instrText>
      </w:r>
      <w:r w:rsidR="0001088D">
        <w:fldChar w:fldCharType="separate"/>
      </w:r>
      <w:r w:rsidR="007E7CD5" w:rsidRPr="00994B77">
        <w:rPr>
          <w:iCs/>
          <w:noProof/>
          <w:lang w:val="fr-FR"/>
        </w:rPr>
        <w:t>3</w:t>
      </w:r>
      <w:r w:rsidR="0001088D">
        <w:rPr>
          <w:noProof/>
        </w:rPr>
        <w:fldChar w:fldCharType="end"/>
      </w:r>
      <w:r w:rsidR="00197506">
        <w:rPr>
          <w:noProof/>
        </w:rPr>
        <w:t> </w:t>
      </w:r>
      <w:r>
        <w:rPr>
          <w:i w:val="0"/>
          <w:lang w:val="fr-FR"/>
        </w:rPr>
        <w:t xml:space="preserve">: </w:t>
      </w:r>
      <w:r>
        <w:rPr>
          <w:iCs/>
          <w:lang w:val="fr-FR"/>
        </w:rPr>
        <w:t xml:space="preserve">Image conceptuelle, développement foncier et urbain de </w:t>
      </w:r>
      <w:r w:rsidR="0001088D">
        <w:rPr>
          <w:i w:val="0"/>
          <w:lang w:val="fr-FR"/>
        </w:rPr>
        <w:t>Temaiku</w:t>
      </w:r>
      <w:r>
        <w:rPr>
          <w:iCs/>
          <w:sz w:val="18"/>
          <w:lang w:val="fr-FR"/>
        </w:rPr>
        <w:t>, Kiribati</w:t>
      </w:r>
      <w:r>
        <w:rPr>
          <w:i w:val="0"/>
          <w:sz w:val="18"/>
          <w:lang w:val="fr-FR"/>
        </w:rPr>
        <w:t xml:space="preserve"> (Jacobs, 2018)</w:t>
      </w:r>
      <w:bookmarkEnd w:id="35"/>
    </w:p>
    <w:p w14:paraId="515BE26F" w14:textId="77777777" w:rsidR="00C50AA1" w:rsidRPr="0025549D" w:rsidRDefault="007D29EF" w:rsidP="00C416EA">
      <w:pPr>
        <w:pStyle w:val="Heading3"/>
      </w:pPr>
      <w:bookmarkStart w:id="36" w:name="_Toc102663022"/>
      <w:bookmarkStart w:id="37" w:name="_Toc116509484"/>
      <w:bookmarkStart w:id="38" w:name="_Toc116511366"/>
      <w:r w:rsidRPr="0025549D">
        <w:rPr>
          <w:lang w:val="fr-FR"/>
        </w:rPr>
        <w:t>Port ou havre</w:t>
      </w:r>
      <w:bookmarkEnd w:id="36"/>
      <w:bookmarkEnd w:id="37"/>
      <w:bookmarkEnd w:id="38"/>
    </w:p>
    <w:p w14:paraId="4D0A9AF5" w14:textId="5FA30766" w:rsidR="00C50AA1" w:rsidRPr="00994B77" w:rsidRDefault="007D29EF" w:rsidP="00AD66ED">
      <w:pPr>
        <w:pStyle w:val="BodyText"/>
        <w:spacing w:after="120"/>
        <w:rPr>
          <w:lang w:val="fr-FR"/>
        </w:rPr>
      </w:pPr>
      <w:r w:rsidRPr="0025549D">
        <w:rPr>
          <w:lang w:val="fr-FR"/>
        </w:rPr>
        <w:t>Un port ou un havre constituent un maillon essentiel de la chaîne d'approvisionnement. La plupart des États ou territoires océaniens possèdent un port principal qui sert de plaque tournante internationale pour les importations et les exportations. Ce port est d'une importance capitale et représente un lien vital avec les autres régions. De nombreuses autres îles ont des havres (par le biais desquels de plus gros navires peuvent accéder à la côte) qui assurent le transport des personnes, des biens et des services d'une île à l'autre. Ceci inclut le déplacement des personnes pour les soins de santé essentiels, l'éducation et les événements sociaux et culturels. Certaines îles ne possèdent ni l'un ni l'autre</w:t>
      </w:r>
      <w:r w:rsidR="00314B0D">
        <w:rPr>
          <w:lang w:val="fr-FR"/>
        </w:rPr>
        <w:t>,</w:t>
      </w:r>
      <w:r w:rsidRPr="0025549D">
        <w:rPr>
          <w:lang w:val="fr-FR"/>
        </w:rPr>
        <w:t xml:space="preserve"> mais ont des jetées ou des rampes de mise à l'eau qui fournissent un accès à des bateaux de travail plus petits (voir ci-dessous). Les ports et les havres comprennent généralement des zones entièrement closes (murées), des zones récupérées sur la mer et des structures sur pilotis. Les ports et les jetées sont aussi souvent désignés sous le terme générique de "quais" (et les ports et havres comprennent généralement des quais).</w:t>
      </w:r>
    </w:p>
    <w:p w14:paraId="2AE792A8" w14:textId="77777777" w:rsidR="003857BE" w:rsidRPr="00994B77" w:rsidRDefault="007D29EF" w:rsidP="00C366F5">
      <w:pPr>
        <w:pStyle w:val="BodyText"/>
        <w:spacing w:after="120"/>
        <w:rPr>
          <w:lang w:val="fr-FR"/>
        </w:rPr>
      </w:pPr>
      <w:r>
        <w:rPr>
          <w:lang w:val="fr-FR"/>
        </w:rPr>
        <w:lastRenderedPageBreak/>
        <w:t xml:space="preserve">Si les ports et havres fournissent un accès essentiel aux biens et aux services, ils se traduisent par la perte d'une partie de l'habitat naturel, peuvent perturber le transport des sédiments et constituer des points de convergence pour les déchets entrant dans la mer et le transport d'espèces envahissantes. </w:t>
      </w:r>
    </w:p>
    <w:p w14:paraId="10F1EEDB" w14:textId="77777777" w:rsidR="002B33AF" w:rsidRPr="00994B77" w:rsidRDefault="007D29EF" w:rsidP="00894A76">
      <w:pPr>
        <w:pStyle w:val="Heading3"/>
        <w:rPr>
          <w:lang w:val="fr-FR"/>
        </w:rPr>
      </w:pPr>
      <w:bookmarkStart w:id="39" w:name="_Toc102663023"/>
      <w:bookmarkStart w:id="40" w:name="_Toc116509485"/>
      <w:bookmarkStart w:id="41" w:name="_Toc116511367"/>
      <w:r>
        <w:rPr>
          <w:lang w:val="fr-FR"/>
        </w:rPr>
        <w:t>Jetée ou rampe de mise à l'eau</w:t>
      </w:r>
      <w:bookmarkEnd w:id="39"/>
      <w:bookmarkEnd w:id="40"/>
      <w:bookmarkEnd w:id="41"/>
    </w:p>
    <w:p w14:paraId="2C650766" w14:textId="77777777" w:rsidR="002B33AF" w:rsidRPr="00994B77" w:rsidRDefault="007D29EF" w:rsidP="002D7969">
      <w:pPr>
        <w:pStyle w:val="BodyText"/>
        <w:spacing w:after="120"/>
        <w:rPr>
          <w:lang w:val="fr-FR"/>
        </w:rPr>
      </w:pPr>
      <w:r>
        <w:rPr>
          <w:lang w:val="fr-FR"/>
        </w:rPr>
        <w:t>À la différence d'un port ou d'un havre, les jetées et les rampes de mise à l'eau sont des structures plus petites, adaptées aux petites embarcations, généralement utilisées dans des endroits où l'accès aux eaux profondes est limité et où le coût de construction et de maintenance d'un port n'est pas justifié. Ces structures sont souvent utilisées pour charger des bateaux de travail ou des barges qui assurent le transport de marchandises entre la terre ferme et les plus grands navires ancrés au large. Elles assurent également un accès local au transport, à la pêche de subsistance et aux loisirs. De nombreuses îles du Pacifique possèdent des jetées sur pilotis qui mènent à des eaux plus profondes, mais beaucoup d'autres ont simplement des rampes d'accès pour bateaux (qui peuvent être des structures en béton ou des tapis flexibles fixés au fond de la mer), et certaines ne disposent que de points de débarquement sur la plage.</w:t>
      </w:r>
    </w:p>
    <w:p w14:paraId="3AD9A49A" w14:textId="77777777" w:rsidR="00351C0B" w:rsidRPr="00994B77" w:rsidRDefault="007D29EF" w:rsidP="002B33AF">
      <w:pPr>
        <w:pStyle w:val="BodyText"/>
        <w:rPr>
          <w:lang w:val="fr-FR"/>
        </w:rPr>
      </w:pPr>
      <w:r>
        <w:rPr>
          <w:lang w:val="fr-FR"/>
        </w:rPr>
        <w:t>Les jetées et rampes de mise à l'eau fournissent également un accès vital aux biens et services, et peuvent entraîner la disparition d'habitats et une perturbation du transport des sédiments, mais cela se fait généralement à une échelle beaucoup plus petite que dans les ports.</w:t>
      </w:r>
    </w:p>
    <w:p w14:paraId="4A8C8BE6" w14:textId="77777777" w:rsidR="00B23EB9" w:rsidRPr="00994B77" w:rsidRDefault="00B23EB9" w:rsidP="002B33AF">
      <w:pPr>
        <w:pStyle w:val="BodyText"/>
        <w:rPr>
          <w:lang w:val="fr-FR"/>
        </w:rPr>
      </w:pPr>
    </w:p>
    <w:p w14:paraId="0CDFDC3C" w14:textId="45E8F1A4" w:rsidR="00B23EB9" w:rsidRPr="00994B77" w:rsidRDefault="007D29EF" w:rsidP="00B23EB9">
      <w:pPr>
        <w:pStyle w:val="NoSpacing"/>
        <w:shd w:val="clear" w:color="auto" w:fill="B2E7FF" w:themeFill="text1" w:themeFillTint="33"/>
        <w:spacing w:after="120"/>
        <w:rPr>
          <w:rFonts w:asciiTheme="minorHAnsi" w:eastAsiaTheme="majorEastAsia" w:hAnsiTheme="minorHAnsi" w:cstheme="majorBidi"/>
          <w:b/>
          <w:bCs/>
          <w:color w:val="00577E" w:themeColor="accent1"/>
          <w:sz w:val="22"/>
          <w:szCs w:val="22"/>
          <w:lang w:val="fr-FR"/>
        </w:rPr>
      </w:pPr>
      <w:r w:rsidRPr="00894A76">
        <w:rPr>
          <w:rFonts w:eastAsiaTheme="majorEastAsia" w:cstheme="majorBidi"/>
          <w:b/>
          <w:bCs/>
          <w:color w:val="00577E" w:themeColor="accent1"/>
          <w:sz w:val="22"/>
          <w:szCs w:val="22"/>
          <w:lang w:val="fr-FR"/>
        </w:rPr>
        <w:t xml:space="preserve">En point de mire </w:t>
      </w:r>
      <w:r w:rsidR="00197506">
        <w:rPr>
          <w:rFonts w:eastAsiaTheme="majorEastAsia" w:cstheme="majorBidi"/>
          <w:b/>
          <w:bCs/>
          <w:color w:val="00577E" w:themeColor="accent1"/>
          <w:sz w:val="22"/>
          <w:szCs w:val="22"/>
          <w:lang w:val="fr-FR"/>
        </w:rPr>
        <w:t>—</w:t>
      </w:r>
      <w:r w:rsidRPr="00894A76">
        <w:rPr>
          <w:rFonts w:eastAsiaTheme="majorEastAsia" w:cstheme="majorBidi"/>
          <w:b/>
          <w:bCs/>
          <w:color w:val="00577E" w:themeColor="accent1"/>
          <w:sz w:val="22"/>
          <w:szCs w:val="22"/>
          <w:lang w:val="fr-FR"/>
        </w:rPr>
        <w:t xml:space="preserve"> Infrastructure maritime à Tonga</w:t>
      </w:r>
    </w:p>
    <w:p w14:paraId="0310AFEF" w14:textId="7E68EFEC" w:rsidR="00B23EB9" w:rsidRPr="00994B77" w:rsidRDefault="007D29EF" w:rsidP="00B23EB9">
      <w:pPr>
        <w:pStyle w:val="ListParagraph"/>
        <w:shd w:val="clear" w:color="auto" w:fill="B2E7FF" w:themeFill="text1" w:themeFillTint="33"/>
        <w:spacing w:before="120" w:line="240" w:lineRule="auto"/>
        <w:ind w:left="0"/>
        <w:contextualSpacing w:val="0"/>
        <w:jc w:val="both"/>
        <w:rPr>
          <w:rFonts w:cs="Arial"/>
          <w:bCs/>
          <w:color w:val="00577E" w:themeColor="accent1"/>
          <w:sz w:val="18"/>
          <w:szCs w:val="18"/>
          <w:lang w:val="fr-FR"/>
        </w:rPr>
      </w:pPr>
      <w:r w:rsidRPr="0079663C">
        <w:rPr>
          <w:rFonts w:asciiTheme="minorHAnsi" w:hAnsiTheme="minorHAnsi" w:cs="Arial"/>
          <w:bCs/>
          <w:color w:val="00577E" w:themeColor="accent1"/>
          <w:sz w:val="18"/>
          <w:szCs w:val="18"/>
          <w:lang w:val="fr-FR"/>
        </w:rPr>
        <w:t>En raison de l'isolement relatif des Tonga, de leur éparpillement géographique sur une vaste zone du Pacifique Sud et de leur dépendance des importations, les liaisons de transport internationales, régionales et internes sont cruciales. Pourtant en 2021, 28</w:t>
      </w:r>
      <w:r w:rsidR="00B651A3">
        <w:rPr>
          <w:rFonts w:asciiTheme="minorHAnsi" w:hAnsiTheme="minorHAnsi" w:cs="Arial"/>
          <w:bCs/>
          <w:color w:val="00577E" w:themeColor="accent1"/>
          <w:sz w:val="18"/>
          <w:szCs w:val="18"/>
          <w:lang w:val="fr-FR"/>
        </w:rPr>
        <w:t> </w:t>
      </w:r>
      <w:r w:rsidRPr="0079663C">
        <w:rPr>
          <w:rFonts w:asciiTheme="minorHAnsi" w:hAnsiTheme="minorHAnsi" w:cs="Arial"/>
          <w:bCs/>
          <w:color w:val="00577E" w:themeColor="accent1"/>
          <w:sz w:val="18"/>
          <w:szCs w:val="18"/>
          <w:lang w:val="fr-FR"/>
        </w:rPr>
        <w:t>% des îles du pays ne disposaient soit d'aucun quai, soit de quais sérieusement endommagés et inutilisables</w:t>
      </w:r>
      <w:r w:rsidR="00B651A3">
        <w:rPr>
          <w:rFonts w:asciiTheme="minorHAnsi" w:hAnsiTheme="minorHAnsi" w:cs="Arial"/>
          <w:bCs/>
          <w:color w:val="00577E" w:themeColor="accent1"/>
          <w:sz w:val="18"/>
          <w:szCs w:val="18"/>
          <w:lang w:val="fr-FR"/>
        </w:rPr>
        <w:t> </w:t>
      </w:r>
      <w:r w:rsidRPr="0079663C">
        <w:rPr>
          <w:rFonts w:asciiTheme="minorHAnsi" w:hAnsiTheme="minorHAnsi" w:cs="Arial"/>
          <w:bCs/>
          <w:color w:val="00577E" w:themeColor="accent1"/>
          <w:sz w:val="18"/>
          <w:szCs w:val="18"/>
          <w:lang w:val="fr-FR"/>
        </w:rPr>
        <w:t>; 22</w:t>
      </w:r>
      <w:r w:rsidR="00B651A3">
        <w:rPr>
          <w:rFonts w:asciiTheme="minorHAnsi" w:hAnsiTheme="minorHAnsi" w:cs="Arial"/>
          <w:bCs/>
          <w:color w:val="00577E" w:themeColor="accent1"/>
          <w:sz w:val="18"/>
          <w:szCs w:val="18"/>
          <w:lang w:val="fr-FR"/>
        </w:rPr>
        <w:t> </w:t>
      </w:r>
      <w:r w:rsidRPr="0079663C">
        <w:rPr>
          <w:rFonts w:asciiTheme="minorHAnsi" w:hAnsiTheme="minorHAnsi" w:cs="Arial"/>
          <w:bCs/>
          <w:color w:val="00577E" w:themeColor="accent1"/>
          <w:sz w:val="18"/>
          <w:szCs w:val="18"/>
          <w:lang w:val="fr-FR"/>
        </w:rPr>
        <w:t>% des îles disposaient de quais gravement endommagés</w:t>
      </w:r>
      <w:r w:rsidR="00314B0D">
        <w:rPr>
          <w:rFonts w:asciiTheme="minorHAnsi" w:hAnsiTheme="minorHAnsi" w:cs="Arial"/>
          <w:bCs/>
          <w:color w:val="00577E" w:themeColor="accent1"/>
          <w:sz w:val="18"/>
          <w:szCs w:val="18"/>
          <w:lang w:val="fr-FR"/>
        </w:rPr>
        <w:t>,</w:t>
      </w:r>
      <w:r w:rsidRPr="0079663C">
        <w:rPr>
          <w:rFonts w:asciiTheme="minorHAnsi" w:hAnsiTheme="minorHAnsi" w:cs="Arial"/>
          <w:bCs/>
          <w:color w:val="00577E" w:themeColor="accent1"/>
          <w:sz w:val="18"/>
          <w:szCs w:val="18"/>
          <w:lang w:val="fr-FR"/>
        </w:rPr>
        <w:t xml:space="preserve"> mais encore opérationnels (bien que dangereux)</w:t>
      </w:r>
      <w:r w:rsidR="00B651A3">
        <w:rPr>
          <w:rFonts w:asciiTheme="minorHAnsi" w:hAnsiTheme="minorHAnsi" w:cs="Arial"/>
          <w:bCs/>
          <w:color w:val="00577E" w:themeColor="accent1"/>
          <w:sz w:val="18"/>
          <w:szCs w:val="18"/>
          <w:lang w:val="fr-FR"/>
        </w:rPr>
        <w:t> </w:t>
      </w:r>
      <w:r w:rsidRPr="0079663C">
        <w:rPr>
          <w:rFonts w:asciiTheme="minorHAnsi" w:hAnsiTheme="minorHAnsi" w:cs="Arial"/>
          <w:bCs/>
          <w:color w:val="00577E" w:themeColor="accent1"/>
          <w:sz w:val="18"/>
          <w:szCs w:val="18"/>
          <w:lang w:val="fr-FR"/>
        </w:rPr>
        <w:t>; et 22</w:t>
      </w:r>
      <w:r w:rsidR="00B651A3">
        <w:rPr>
          <w:rFonts w:asciiTheme="minorHAnsi" w:hAnsiTheme="minorHAnsi" w:cs="Arial"/>
          <w:bCs/>
          <w:color w:val="00577E" w:themeColor="accent1"/>
          <w:sz w:val="18"/>
          <w:szCs w:val="18"/>
          <w:lang w:val="fr-FR"/>
        </w:rPr>
        <w:t> </w:t>
      </w:r>
      <w:r w:rsidRPr="0079663C">
        <w:rPr>
          <w:rFonts w:asciiTheme="minorHAnsi" w:hAnsiTheme="minorHAnsi" w:cs="Arial"/>
          <w:bCs/>
          <w:color w:val="00577E" w:themeColor="accent1"/>
          <w:sz w:val="18"/>
          <w:szCs w:val="18"/>
          <w:lang w:val="fr-FR"/>
        </w:rPr>
        <w:t xml:space="preserve">% des îles disposaient de quais modérément endommagés, ce qui avait un impact sur leur fonctionnement (ADB, 2021). En 2022, la région a subi des dommages supplémentaires, non encore quantifiés, affectant son infrastructure maritime </w:t>
      </w:r>
      <w:r w:rsidR="0005059E" w:rsidRPr="0079663C">
        <w:rPr>
          <w:rFonts w:asciiTheme="minorHAnsi" w:hAnsiTheme="minorHAnsi" w:cs="Arial"/>
          <w:bCs/>
          <w:color w:val="00577E" w:themeColor="accent1"/>
          <w:sz w:val="18"/>
          <w:szCs w:val="18"/>
          <w:lang w:val="fr-FR"/>
        </w:rPr>
        <w:t>à la suite d’une</w:t>
      </w:r>
      <w:r w:rsidRPr="0079663C">
        <w:rPr>
          <w:rFonts w:asciiTheme="minorHAnsi" w:hAnsiTheme="minorHAnsi" w:cs="Arial"/>
          <w:bCs/>
          <w:color w:val="00577E" w:themeColor="accent1"/>
          <w:sz w:val="18"/>
          <w:szCs w:val="18"/>
          <w:lang w:val="fr-FR"/>
        </w:rPr>
        <w:t xml:space="preserve"> éruption volcanique suivie d'un tsunami. Des investissements importants dans des infrastructures de quais et de jetées sont nécessaires</w:t>
      </w:r>
      <w:r w:rsidR="00314B0D">
        <w:rPr>
          <w:rFonts w:asciiTheme="minorHAnsi" w:hAnsiTheme="minorHAnsi" w:cs="Arial"/>
          <w:bCs/>
          <w:color w:val="00577E" w:themeColor="accent1"/>
          <w:sz w:val="18"/>
          <w:szCs w:val="18"/>
          <w:lang w:val="fr-FR"/>
        </w:rPr>
        <w:t>,</w:t>
      </w:r>
      <w:r w:rsidRPr="0079663C">
        <w:rPr>
          <w:rFonts w:asciiTheme="minorHAnsi" w:hAnsiTheme="minorHAnsi" w:cs="Arial"/>
          <w:bCs/>
          <w:color w:val="00577E" w:themeColor="accent1"/>
          <w:sz w:val="18"/>
          <w:szCs w:val="18"/>
          <w:lang w:val="fr-FR"/>
        </w:rPr>
        <w:t xml:space="preserve"> mais offrent aux Tonga la possibilité de reconstruire en mieux grâce à une planification et une évaluation appropriées. </w:t>
      </w:r>
    </w:p>
    <w:p w14:paraId="323A17E7" w14:textId="77777777" w:rsidR="00B23EB9" w:rsidRPr="00994B77" w:rsidRDefault="00B23EB9" w:rsidP="00B23EB9">
      <w:pPr>
        <w:pStyle w:val="ListParagraph"/>
        <w:shd w:val="clear" w:color="auto" w:fill="B2E7FF" w:themeFill="text1" w:themeFillTint="33"/>
        <w:spacing w:line="240" w:lineRule="auto"/>
        <w:ind w:left="0"/>
        <w:contextualSpacing w:val="0"/>
        <w:jc w:val="both"/>
        <w:rPr>
          <w:rFonts w:cs="Arial"/>
          <w:bCs/>
          <w:i/>
          <w:iCs/>
          <w:color w:val="00577E" w:themeColor="accent1"/>
          <w:sz w:val="12"/>
          <w:szCs w:val="12"/>
          <w:lang w:val="fr-FR"/>
        </w:rPr>
      </w:pPr>
    </w:p>
    <w:p w14:paraId="79B3B59C" w14:textId="77777777" w:rsidR="00607EFA" w:rsidRPr="0025549D" w:rsidRDefault="007D29EF" w:rsidP="008232F1">
      <w:pPr>
        <w:pStyle w:val="Heading3"/>
      </w:pPr>
      <w:bookmarkStart w:id="42" w:name="_Toc102663024"/>
      <w:bookmarkStart w:id="43" w:name="_Toc116509486"/>
      <w:bookmarkStart w:id="44" w:name="_Toc116511368"/>
      <w:r w:rsidRPr="0025549D">
        <w:rPr>
          <w:lang w:val="fr-FR"/>
        </w:rPr>
        <w:t>Brise-lames</w:t>
      </w:r>
      <w:bookmarkEnd w:id="42"/>
      <w:bookmarkEnd w:id="43"/>
      <w:bookmarkEnd w:id="44"/>
    </w:p>
    <w:p w14:paraId="7E4B1775" w14:textId="77777777" w:rsidR="008A6F2E" w:rsidRPr="00994B77" w:rsidRDefault="007D29EF" w:rsidP="002D7969">
      <w:pPr>
        <w:pStyle w:val="BodyText"/>
        <w:spacing w:after="120"/>
        <w:rPr>
          <w:lang w:val="fr-FR"/>
        </w:rPr>
      </w:pPr>
      <w:r w:rsidRPr="0025549D">
        <w:rPr>
          <w:lang w:val="fr-FR"/>
        </w:rPr>
        <w:t xml:space="preserve">Un brise-lames est une structure côtière (généralement constituée d'un monticule de roches et de gravats) faisant typiquement saillie de la terre vers la mer qui, lorsqu'elle est conçue correctement, peut protéger les navires et le littoral des vagues et des courants, et empêcher l'envasement des chenaux de navigation. Ces brise-lames sont souvent associés à des installations maritimes telles que des ports ou des jetées, où ils protègent contre l'assaut des vagues. Les brise-lames en mer (détachés du rivage) peuvent également assurer la protection du littoral (voir la </w:t>
      </w:r>
      <w:r w:rsidRPr="0025549D">
        <w:rPr>
          <w:b/>
          <w:bCs/>
          <w:lang w:val="fr-FR"/>
        </w:rPr>
        <w:t>Figure 4</w:t>
      </w:r>
      <w:r w:rsidRPr="0025549D">
        <w:rPr>
          <w:lang w:val="fr-FR"/>
        </w:rPr>
        <w:t>). Toutefois, s'ils ne sont pas bien conçus, ils peuvent dévier l'énergie des vagues vers les zones adjacentes, accroissant ainsi potentiellement les rythmes d'érosion et/ou d'envasement, et rendant nécessaire la réalisation de travaux correctifs.</w:t>
      </w:r>
    </w:p>
    <w:p w14:paraId="21CFD206" w14:textId="77777777" w:rsidR="005442BB" w:rsidRPr="00994B77" w:rsidRDefault="007D29EF" w:rsidP="00C366F5">
      <w:pPr>
        <w:pStyle w:val="Heading3"/>
        <w:rPr>
          <w:lang w:val="fr-FR"/>
        </w:rPr>
      </w:pPr>
      <w:bookmarkStart w:id="45" w:name="_Toc102663025"/>
      <w:bookmarkStart w:id="46" w:name="_Toc116509487"/>
      <w:bookmarkStart w:id="47" w:name="_Toc116511369"/>
      <w:r w:rsidRPr="0025549D">
        <w:rPr>
          <w:lang w:val="fr-FR"/>
        </w:rPr>
        <w:t>Digues de mer, épis et autres mesures de protection contre l'érosion</w:t>
      </w:r>
      <w:bookmarkEnd w:id="45"/>
      <w:bookmarkEnd w:id="46"/>
      <w:bookmarkEnd w:id="47"/>
    </w:p>
    <w:p w14:paraId="3CB90706" w14:textId="17E356F6" w:rsidR="008C3790" w:rsidRPr="00994B77" w:rsidRDefault="001D2F56" w:rsidP="002269E3">
      <w:pPr>
        <w:pStyle w:val="BodyText"/>
        <w:spacing w:after="120"/>
        <w:rPr>
          <w:lang w:val="fr-FR"/>
        </w:rPr>
      </w:pPr>
      <w:r w:rsidRPr="001D2F56">
        <w:rPr>
          <w:lang w:val="fr-FR"/>
        </w:rPr>
        <w:t>Il est souvent</w:t>
      </w:r>
      <w:r w:rsidR="007D29EF">
        <w:rPr>
          <w:lang w:val="fr-FR"/>
        </w:rPr>
        <w:t xml:space="preserve"> construit des structures en dur pour tenter d'empêcher l'érosion des paysages et des infrastructures côtières et d'atténuer les risques pour les populations et les activités économiques. Les structures côtières sont la plupart du temps construites à l'aide de matériaux dont </w:t>
      </w:r>
      <w:r w:rsidR="009D133E" w:rsidRPr="009D133E">
        <w:rPr>
          <w:lang w:val="fr-FR"/>
        </w:rPr>
        <w:t>l’origine</w:t>
      </w:r>
      <w:r w:rsidR="006375EA">
        <w:rPr>
          <w:lang w:val="fr-FR"/>
        </w:rPr>
        <w:t xml:space="preserve"> </w:t>
      </w:r>
      <w:r w:rsidR="007D29EF">
        <w:rPr>
          <w:lang w:val="fr-FR"/>
        </w:rPr>
        <w:t xml:space="preserve">n'est généralement pas naturelle, tels que le béton, les grandes pierres de taille, l'acier (paniers en acier et roche) ou le bois. Elles sont conçues pour être relativement permanentes (généralement </w:t>
      </w:r>
      <w:r w:rsidR="00BD0E07" w:rsidRPr="00BD0E07">
        <w:rPr>
          <w:lang w:val="fr-FR"/>
        </w:rPr>
        <w:t>pour</w:t>
      </w:r>
      <w:r w:rsidR="007D29EF">
        <w:rPr>
          <w:lang w:val="fr-FR"/>
        </w:rPr>
        <w:t xml:space="preserve"> une durée de vie de 50</w:t>
      </w:r>
      <w:r w:rsidR="00D01B61">
        <w:rPr>
          <w:lang w:val="fr-FR"/>
        </w:rPr>
        <w:t> </w:t>
      </w:r>
      <w:r w:rsidR="007D29EF">
        <w:rPr>
          <w:lang w:val="fr-FR"/>
        </w:rPr>
        <w:t>ans) et sont figées au sein d'une zone côtière par ailleurs dynamique. La conséquence en est souvent la disparition de la plage au fil du temps.</w:t>
      </w:r>
    </w:p>
    <w:p w14:paraId="214F38AA" w14:textId="77777777" w:rsidR="007C568A" w:rsidRPr="00994B77" w:rsidRDefault="007D29EF" w:rsidP="002269E3">
      <w:pPr>
        <w:pStyle w:val="BodyText"/>
        <w:spacing w:after="120"/>
        <w:rPr>
          <w:lang w:val="fr-FR"/>
        </w:rPr>
      </w:pPr>
      <w:r w:rsidRPr="007C568A">
        <w:rPr>
          <w:lang w:val="fr-FR"/>
        </w:rPr>
        <w:t xml:space="preserve">La </w:t>
      </w:r>
      <w:r w:rsidRPr="007C568A">
        <w:rPr>
          <w:b/>
          <w:bCs/>
          <w:lang w:val="fr-FR"/>
        </w:rPr>
        <w:t>Figure 4</w:t>
      </w:r>
      <w:r w:rsidRPr="007C568A">
        <w:rPr>
          <w:lang w:val="fr-FR"/>
        </w:rPr>
        <w:t xml:space="preserve"> présente un ensemble d'options pour la protection des côtes, allant des littoraux vivants, plus souples, à des structures plus rigides. Elle n'est cependant pas exhaustive et il existe d'autres options, telles que les épis et les récifs artificiels (ou la restauration des récifs), qui sont examinées ci-dessous.</w:t>
      </w:r>
    </w:p>
    <w:p w14:paraId="773D902C" w14:textId="2A4EF67F" w:rsidR="0040597B" w:rsidRPr="00994B77" w:rsidRDefault="007D29EF" w:rsidP="0040597B">
      <w:pPr>
        <w:pStyle w:val="BodyText"/>
        <w:spacing w:after="120"/>
        <w:rPr>
          <w:lang w:val="fr-FR"/>
        </w:rPr>
      </w:pPr>
      <w:r w:rsidRPr="007032D5">
        <w:rPr>
          <w:b/>
          <w:bCs/>
          <w:lang w:val="fr-FR"/>
        </w:rPr>
        <w:lastRenderedPageBreak/>
        <w:t>Les digues</w:t>
      </w:r>
      <w:r w:rsidRPr="007032D5">
        <w:rPr>
          <w:lang w:val="fr-FR"/>
        </w:rPr>
        <w:t xml:space="preserve"> sont des structures terrestres dont la fonction principale est d'empêcher l'érosion ou d'atténuer le recouvrement et l'inondation de la terre et des structures situées derrière elles, sous l'effet des ondes de tempête et des vagues. Les digues sont construites parallèlement au littoral pour le renforcer. Elles servent souvent pour protéger des routes, des maisons, des zones commerciales et des infrastructures vulnérables </w:t>
      </w:r>
      <w:r w:rsidR="00812261" w:rsidRPr="00812261">
        <w:rPr>
          <w:lang w:val="fr-FR"/>
        </w:rPr>
        <w:t>éloignées</w:t>
      </w:r>
      <w:r w:rsidR="00812261">
        <w:rPr>
          <w:lang w:val="fr-FR"/>
        </w:rPr>
        <w:t xml:space="preserve"> </w:t>
      </w:r>
      <w:r w:rsidRPr="007032D5">
        <w:rPr>
          <w:lang w:val="fr-FR"/>
        </w:rPr>
        <w:t xml:space="preserve">du profil naturel de la plage. Dans les grands ports, les digues servent aussi régulièrement pour protéger les installations d'entreposage des docks à terre et stabiliser le front de mer </w:t>
      </w:r>
      <w:r w:rsidR="006375EA" w:rsidRPr="006375EA">
        <w:rPr>
          <w:lang w:val="fr-FR"/>
        </w:rPr>
        <w:t>par rapport aux</w:t>
      </w:r>
      <w:r w:rsidRPr="007032D5">
        <w:rPr>
          <w:lang w:val="fr-FR"/>
        </w:rPr>
        <w:t xml:space="preserve"> terres récupérées. Les digues peuvent revêtir différentes formes, allant de structures verticales (murs de gravité en béton, murs ancrés à l'aide de piliers en acier ou en béton, caissons remplis de pierres) à des structures inclinées dont les surfaces sont généralement des dalles en béton armé, des unités d'armature en béton, des gravats de pierre ou du "béton de sable" (une forme de béton).</w:t>
      </w:r>
      <w:r w:rsidR="00197506">
        <w:rPr>
          <w:lang w:val="fr-FR"/>
        </w:rPr>
        <w:t xml:space="preserve"> </w:t>
      </w:r>
      <w:r w:rsidRPr="007032D5">
        <w:rPr>
          <w:lang w:val="fr-FR"/>
        </w:rPr>
        <w:t xml:space="preserve">Ceci signifie qu'elles introduisent souvent des matériaux étrangers à la plage et suppriment les habitats existants. Dans certains cas, les digues peuvent être enterrées (ou plantées) et prendre la forme de murs de soutènement. </w:t>
      </w:r>
    </w:p>
    <w:p w14:paraId="0FD0CD97" w14:textId="45853834" w:rsidR="007039C3" w:rsidRPr="00994B77" w:rsidRDefault="007D29EF" w:rsidP="007039C3">
      <w:pPr>
        <w:spacing w:after="120"/>
        <w:rPr>
          <w:lang w:val="fr-FR"/>
        </w:rPr>
      </w:pPr>
      <w:r>
        <w:rPr>
          <w:lang w:val="fr-FR"/>
        </w:rPr>
        <w:t xml:space="preserve">On trouve à travers le Pacifique des digues aux tailles très différentes, allant de structures ad hoc protégeant des zones locales, à des murs de roches ou de sacs de sable, ou même des grands ouvrages et remblais de protection du littoral, destinés à protéger ou récupérer de grandes zones (voir </w:t>
      </w:r>
      <w:r w:rsidRPr="00045465">
        <w:rPr>
          <w:b/>
          <w:bCs/>
        </w:rPr>
        <w:fldChar w:fldCharType="begin"/>
      </w:r>
      <w:r w:rsidRPr="00994B77">
        <w:rPr>
          <w:b/>
          <w:bCs/>
          <w:lang w:val="fr-FR"/>
        </w:rPr>
        <w:instrText xml:space="preserve"> REF _Ref102471062 \h  \* MERGEFORMAT </w:instrText>
      </w:r>
      <w:r w:rsidRPr="00045465">
        <w:rPr>
          <w:b/>
          <w:bCs/>
        </w:rPr>
      </w:r>
      <w:r w:rsidRPr="00045465">
        <w:rPr>
          <w:b/>
          <w:bCs/>
        </w:rPr>
        <w:fldChar w:fldCharType="separate"/>
      </w:r>
      <w:r w:rsidRPr="00994B77">
        <w:rPr>
          <w:b/>
          <w:bCs/>
          <w:lang w:val="fr-FR"/>
        </w:rPr>
        <w:t>Figure 4</w:t>
      </w:r>
      <w:r w:rsidRPr="00045465">
        <w:rPr>
          <w:b/>
          <w:bCs/>
        </w:rPr>
        <w:fldChar w:fldCharType="end"/>
      </w:r>
      <w:r>
        <w:rPr>
          <w:lang w:val="fr-FR"/>
        </w:rPr>
        <w:t xml:space="preserve">). </w:t>
      </w:r>
      <w:r w:rsidR="00314B0D">
        <w:rPr>
          <w:lang w:val="fr-FR"/>
        </w:rPr>
        <w:t>À</w:t>
      </w:r>
      <w:r>
        <w:rPr>
          <w:lang w:val="fr-FR"/>
        </w:rPr>
        <w:t xml:space="preserve"> </w:t>
      </w:r>
      <w:proofErr w:type="spellStart"/>
      <w:r>
        <w:rPr>
          <w:lang w:val="fr-FR"/>
        </w:rPr>
        <w:t>Aonobuaka</w:t>
      </w:r>
      <w:proofErr w:type="spellEnd"/>
      <w:r>
        <w:rPr>
          <w:lang w:val="fr-FR"/>
        </w:rPr>
        <w:t>, Kiribati, on a adopté une technique, appelée te buibui, qui consiste à construire une structure à partir de matériaux locaux, notamment des branches, des feuilles de palmier et des cordes en fibre de coco (</w:t>
      </w:r>
      <w:r w:rsidRPr="0049175F">
        <w:rPr>
          <w:b/>
          <w:bCs/>
        </w:rPr>
        <w:fldChar w:fldCharType="begin"/>
      </w:r>
      <w:r w:rsidRPr="00994B77">
        <w:rPr>
          <w:b/>
          <w:bCs/>
          <w:lang w:val="fr-FR"/>
        </w:rPr>
        <w:instrText xml:space="preserve"> REF _Ref102471967 \h  \* MERGEFORMAT </w:instrText>
      </w:r>
      <w:r w:rsidRPr="0049175F">
        <w:rPr>
          <w:b/>
          <w:bCs/>
        </w:rPr>
      </w:r>
      <w:r w:rsidRPr="0049175F">
        <w:rPr>
          <w:b/>
          <w:bCs/>
        </w:rPr>
        <w:fldChar w:fldCharType="separate"/>
      </w:r>
      <w:r w:rsidRPr="00994B77">
        <w:rPr>
          <w:b/>
          <w:bCs/>
          <w:lang w:val="fr-FR"/>
        </w:rPr>
        <w:t>Figure 5</w:t>
      </w:r>
      <w:r w:rsidRPr="0049175F">
        <w:rPr>
          <w:b/>
          <w:bCs/>
        </w:rPr>
        <w:fldChar w:fldCharType="end"/>
      </w:r>
      <w:r>
        <w:rPr>
          <w:lang w:val="fr-FR"/>
        </w:rPr>
        <w:t xml:space="preserve">). La structure est placée parallèlement à la plage sur laquelle se produit l'érosion. La structure dissipe alors l'énergie des vagues et capture les sédiments, ce qui arrête l'érosion et permet aux plages et aux dunes de se reconstituer. Ce type de protection présente un risque moindre en raison de sa petite échelle et de l'utilisation de matériaux de construction naturels (PROE, 2015). Il est toutefois moins efficace pour protéger contre les tempêtes (qui peuvent enlever tout le sable piégé) et il n'offrira pas de protection contre l'élévation du niveau de la mer.  </w:t>
      </w:r>
    </w:p>
    <w:p w14:paraId="586BD905" w14:textId="77777777" w:rsidR="007039C3" w:rsidRPr="00994B77" w:rsidRDefault="00CE1FA4" w:rsidP="0040597B">
      <w:pPr>
        <w:pStyle w:val="BodyText"/>
        <w:spacing w:after="120"/>
        <w:rPr>
          <w:lang w:val="fr-FR"/>
        </w:rPr>
      </w:pPr>
      <w:r w:rsidRPr="00434F1D">
        <w:rPr>
          <w:noProof/>
        </w:rPr>
        <w:drawing>
          <wp:inline distT="0" distB="0" distL="0" distR="0" wp14:anchorId="003F96B8" wp14:editId="2285BB68">
            <wp:extent cx="5977255" cy="3405785"/>
            <wp:effectExtent l="0" t="0" r="4445" b="4445"/>
            <wp:docPr id="24" name="Picture 2" descr="Diagram&#10;&#10;Description automatically generated">
              <a:extLst xmlns:a="http://schemas.openxmlformats.org/drawingml/2006/main">
                <a:ext uri="{FF2B5EF4-FFF2-40B4-BE49-F238E27FC236}">
                  <a16:creationId xmlns:a16="http://schemas.microsoft.com/office/drawing/2014/main" id="{0FBCB3AC-C7C3-434F-BB44-F543A3D45E2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8" name="Picture 2" descr="Diagram&#10;&#10;Description automatically generated">
                      <a:extLst>
                        <a:ext uri="{FF2B5EF4-FFF2-40B4-BE49-F238E27FC236}">
                          <a16:creationId xmlns:a16="http://schemas.microsoft.com/office/drawing/2014/main" id="{0FBCB3AC-C7C3-434F-BB44-F543A3D45E20}"/>
                        </a:ext>
                      </a:extLst>
                    </pic:cNvPr>
                    <pic:cNvPicPr>
                      <a:picLocks noChangeAspect="1"/>
                    </pic:cNvPicPr>
                  </pic:nvPicPr>
                  <pic:blipFill>
                    <a:blip r:embed="rId34">
                      <a:extLst>
                        <a:ext uri="{28A0092B-C50C-407E-A947-70E740481C1C}">
                          <a14:useLocalDpi xmlns:a14="http://schemas.microsoft.com/office/drawing/2010/main" val="0"/>
                        </a:ext>
                      </a:extLst>
                    </a:blip>
                    <a:srcRect t="5795"/>
                    <a:stretch>
                      <a:fillRect/>
                    </a:stretch>
                  </pic:blipFill>
                  <pic:spPr bwMode="auto">
                    <a:xfrm>
                      <a:off x="0" y="0"/>
                      <a:ext cx="5977255" cy="3405785"/>
                    </a:xfrm>
                    <a:prstGeom prst="rect">
                      <a:avLst/>
                    </a:prstGeom>
                    <a:noFill/>
                    <a:ln>
                      <a:noFill/>
                    </a:ln>
                    <a:effectLst/>
                    <a:extLst>
                      <a:ext uri="{53640926-AAD7-44D8-BBD7-CCE9431645EC}">
                        <a14:shadowObscured xmlns:a14="http://schemas.microsoft.com/office/drawing/2010/main"/>
                      </a:ext>
                    </a:extLst>
                  </pic:spPr>
                </pic:pic>
              </a:graphicData>
            </a:graphic>
          </wp:inline>
        </w:drawing>
      </w:r>
    </w:p>
    <w:tbl>
      <w:tblPr>
        <w:tblStyle w:val="TableGrid"/>
        <w:tblW w:w="0" w:type="auto"/>
        <w:tblLook w:val="04A0" w:firstRow="1" w:lastRow="0" w:firstColumn="1" w:lastColumn="0" w:noHBand="0" w:noVBand="1"/>
      </w:tblPr>
      <w:tblGrid>
        <w:gridCol w:w="1640"/>
        <w:gridCol w:w="1640"/>
        <w:gridCol w:w="1640"/>
        <w:gridCol w:w="1495"/>
        <w:gridCol w:w="1437"/>
        <w:gridCol w:w="1551"/>
      </w:tblGrid>
      <w:tr w:rsidR="00CE1FA4" w14:paraId="044285E5" w14:textId="77777777" w:rsidTr="006F6585">
        <w:tc>
          <w:tcPr>
            <w:tcW w:w="4507" w:type="dxa"/>
            <w:gridSpan w:val="3"/>
          </w:tcPr>
          <w:p w14:paraId="3C717360" w14:textId="352E1018" w:rsidR="00CE1FA4" w:rsidRDefault="00CE1FA4" w:rsidP="006F6585">
            <w:r>
              <w:rPr>
                <w:lang w:val="fr-FR"/>
              </w:rPr>
              <w:t xml:space="preserve">Vert </w:t>
            </w:r>
            <w:r w:rsidR="00197506">
              <w:rPr>
                <w:lang w:val="fr-FR"/>
              </w:rPr>
              <w:t>—</w:t>
            </w:r>
            <w:r>
              <w:rPr>
                <w:lang w:val="fr-FR"/>
              </w:rPr>
              <w:t xml:space="preserve"> Techniques plus douces</w:t>
            </w:r>
          </w:p>
        </w:tc>
        <w:tc>
          <w:tcPr>
            <w:tcW w:w="4509" w:type="dxa"/>
            <w:gridSpan w:val="3"/>
          </w:tcPr>
          <w:p w14:paraId="67640C8E" w14:textId="104DA44D" w:rsidR="00CE1FA4" w:rsidRDefault="00CE1FA4" w:rsidP="006F6585">
            <w:r>
              <w:rPr>
                <w:lang w:val="fr-FR"/>
              </w:rPr>
              <w:t xml:space="preserve">Gris </w:t>
            </w:r>
            <w:r w:rsidR="00197506">
              <w:rPr>
                <w:lang w:val="fr-FR"/>
              </w:rPr>
              <w:t>—</w:t>
            </w:r>
            <w:r>
              <w:rPr>
                <w:lang w:val="fr-FR"/>
              </w:rPr>
              <w:t xml:space="preserve"> Techniques plus dures</w:t>
            </w:r>
          </w:p>
        </w:tc>
      </w:tr>
      <w:tr w:rsidR="00CE1FA4" w:rsidRPr="008B12A0" w14:paraId="44960D34" w14:textId="77777777" w:rsidTr="006F6585">
        <w:tc>
          <w:tcPr>
            <w:tcW w:w="1502" w:type="dxa"/>
          </w:tcPr>
          <w:p w14:paraId="071761A9" w14:textId="0987DD7C" w:rsidR="00CE1FA4" w:rsidRPr="00EB0E5C" w:rsidRDefault="00CE1FA4" w:rsidP="006F6585">
            <w:pPr>
              <w:rPr>
                <w:lang w:val="fr-FR"/>
              </w:rPr>
            </w:pPr>
            <w:r>
              <w:rPr>
                <w:lang w:val="fr-FR"/>
              </w:rPr>
              <w:t xml:space="preserve">Végétation seule </w:t>
            </w:r>
            <w:r w:rsidR="00197506">
              <w:rPr>
                <w:lang w:val="fr-FR"/>
              </w:rPr>
              <w:t>—</w:t>
            </w:r>
          </w:p>
          <w:p w14:paraId="270A3E1A" w14:textId="77777777" w:rsidR="00CE1FA4" w:rsidRDefault="00CE1FA4" w:rsidP="006F6585">
            <w:r>
              <w:rPr>
                <w:lang w:val="fr-FR"/>
              </w:rPr>
              <w:t xml:space="preserve">Fournit une zone tampon pour les zones situées en </w:t>
            </w:r>
            <w:r>
              <w:rPr>
                <w:lang w:val="fr-FR"/>
              </w:rPr>
              <w:lastRenderedPageBreak/>
              <w:t>amont et brise les petites vagues. Convient aux environnements de faible énergie des vagues.</w:t>
            </w:r>
          </w:p>
        </w:tc>
        <w:tc>
          <w:tcPr>
            <w:tcW w:w="1502" w:type="dxa"/>
          </w:tcPr>
          <w:p w14:paraId="4EFD3DA4" w14:textId="46965844" w:rsidR="00CE1FA4" w:rsidRPr="00EB0E5C" w:rsidRDefault="00CE1FA4" w:rsidP="006F6585">
            <w:pPr>
              <w:rPr>
                <w:lang w:val="fr-FR"/>
              </w:rPr>
            </w:pPr>
            <w:r>
              <w:rPr>
                <w:lang w:val="fr-FR"/>
              </w:rPr>
              <w:lastRenderedPageBreak/>
              <w:t xml:space="preserve">Bordure </w:t>
            </w:r>
            <w:r w:rsidR="00197506">
              <w:rPr>
                <w:lang w:val="fr-FR"/>
              </w:rPr>
              <w:t>—</w:t>
            </w:r>
            <w:r>
              <w:rPr>
                <w:lang w:val="fr-FR"/>
              </w:rPr>
              <w:t xml:space="preserve">Une structure supplémentaire retient en place le pied d'une pente existante </w:t>
            </w:r>
            <w:r>
              <w:rPr>
                <w:lang w:val="fr-FR"/>
              </w:rPr>
              <w:lastRenderedPageBreak/>
              <w:t>ou végétalisée. Convient à la plupart des zones, à l'exception des environnements où l'énergie des vagues est élevée.</w:t>
            </w:r>
          </w:p>
        </w:tc>
        <w:tc>
          <w:tcPr>
            <w:tcW w:w="1503" w:type="dxa"/>
          </w:tcPr>
          <w:p w14:paraId="6432A061" w14:textId="77777777" w:rsidR="00CE1FA4" w:rsidRPr="00EB0E5C" w:rsidRDefault="00CE1FA4" w:rsidP="006F6585">
            <w:pPr>
              <w:rPr>
                <w:lang w:val="fr-FR"/>
              </w:rPr>
            </w:pPr>
            <w:r>
              <w:rPr>
                <w:lang w:val="fr-FR"/>
              </w:rPr>
              <w:lastRenderedPageBreak/>
              <w:t xml:space="preserve">Remblais - Parallèle au rivage végétalisé, réduit l'énergie des vagues et </w:t>
            </w:r>
            <w:r>
              <w:rPr>
                <w:lang w:val="fr-FR"/>
              </w:rPr>
              <w:lastRenderedPageBreak/>
              <w:t>prévient l'érosion. Convient à la plupart des zones, à l'exception des environnements où l'énergie des vagues est élevée.</w:t>
            </w:r>
          </w:p>
        </w:tc>
        <w:tc>
          <w:tcPr>
            <w:tcW w:w="1503" w:type="dxa"/>
          </w:tcPr>
          <w:p w14:paraId="053FA759" w14:textId="786D5B3A" w:rsidR="00CE1FA4" w:rsidRPr="00A83C61" w:rsidRDefault="00CE1FA4" w:rsidP="006F6585">
            <w:r>
              <w:rPr>
                <w:lang w:val="fr-FR"/>
              </w:rPr>
              <w:lastRenderedPageBreak/>
              <w:t xml:space="preserve">Brise-lames </w:t>
            </w:r>
            <w:r w:rsidR="00197506">
              <w:rPr>
                <w:lang w:val="fr-FR"/>
              </w:rPr>
              <w:t>—</w:t>
            </w:r>
            <w:r>
              <w:rPr>
                <w:lang w:val="fr-FR"/>
              </w:rPr>
              <w:t xml:space="preserve"> (végétation facultative) </w:t>
            </w:r>
            <w:r w:rsidR="00197506">
              <w:rPr>
                <w:lang w:val="fr-FR"/>
              </w:rPr>
              <w:t>—</w:t>
            </w:r>
            <w:r>
              <w:rPr>
                <w:lang w:val="fr-FR"/>
              </w:rPr>
              <w:t xml:space="preserve"> Structures en mer destinées à briser les </w:t>
            </w:r>
            <w:r>
              <w:rPr>
                <w:lang w:val="fr-FR"/>
              </w:rPr>
              <w:lastRenderedPageBreak/>
              <w:t>vagues, à réduire la puissance de l'action des vagues et à aider l'accumulation de sédiments. Convient à la plupart des zones.</w:t>
            </w:r>
          </w:p>
        </w:tc>
        <w:tc>
          <w:tcPr>
            <w:tcW w:w="1503" w:type="dxa"/>
          </w:tcPr>
          <w:p w14:paraId="7603A957" w14:textId="7166DB82" w:rsidR="00CE1FA4" w:rsidRPr="008008BF" w:rsidRDefault="00CE1FA4" w:rsidP="006F6585">
            <w:pPr>
              <w:rPr>
                <w:lang w:val="fr-FR"/>
              </w:rPr>
            </w:pPr>
            <w:r>
              <w:rPr>
                <w:lang w:val="fr-FR"/>
              </w:rPr>
              <w:lastRenderedPageBreak/>
              <w:t xml:space="preserve">Revêtement </w:t>
            </w:r>
            <w:r w:rsidR="00197506">
              <w:rPr>
                <w:lang w:val="fr-FR"/>
              </w:rPr>
              <w:t>—</w:t>
            </w:r>
            <w:r>
              <w:rPr>
                <w:lang w:val="fr-FR"/>
              </w:rPr>
              <w:t xml:space="preserve"> Se pose sur la pente du rivage et le protège de l'érosion et </w:t>
            </w:r>
            <w:r>
              <w:rPr>
                <w:lang w:val="fr-FR"/>
              </w:rPr>
              <w:lastRenderedPageBreak/>
              <w:t>des vagues. Convient aux sites où il existe déjà des structures côtières rigides.</w:t>
            </w:r>
          </w:p>
        </w:tc>
        <w:tc>
          <w:tcPr>
            <w:tcW w:w="1503" w:type="dxa"/>
          </w:tcPr>
          <w:p w14:paraId="05846EA9" w14:textId="274F27B1" w:rsidR="00CE1FA4" w:rsidRPr="00EB0E5C" w:rsidRDefault="00CE1FA4" w:rsidP="006F6585">
            <w:pPr>
              <w:rPr>
                <w:lang w:val="fr-FR"/>
              </w:rPr>
            </w:pPr>
            <w:r>
              <w:rPr>
                <w:lang w:val="fr-FR"/>
              </w:rPr>
              <w:lastRenderedPageBreak/>
              <w:t xml:space="preserve">Cloisonnement </w:t>
            </w:r>
            <w:r w:rsidR="00197506">
              <w:rPr>
                <w:lang w:val="fr-FR"/>
              </w:rPr>
              <w:t>—</w:t>
            </w:r>
            <w:r>
              <w:rPr>
                <w:lang w:val="fr-FR"/>
              </w:rPr>
              <w:t xml:space="preserve"> Mur vertical parallèle au rivage destiné à maintenir le sol en place. </w:t>
            </w:r>
            <w:r>
              <w:rPr>
                <w:lang w:val="fr-FR"/>
              </w:rPr>
              <w:lastRenderedPageBreak/>
              <w:t>Convient aux sites à haute énergie et aux sites dotés de structures de rivage rigides existantes.</w:t>
            </w:r>
          </w:p>
        </w:tc>
      </w:tr>
    </w:tbl>
    <w:p w14:paraId="4B856C7D" w14:textId="77777777" w:rsidR="00045465" w:rsidRPr="00102553" w:rsidRDefault="00045465" w:rsidP="00045465">
      <w:pPr>
        <w:pStyle w:val="BodyText"/>
        <w:keepNext/>
        <w:rPr>
          <w:lang w:val="fr-FR"/>
        </w:rPr>
      </w:pPr>
    </w:p>
    <w:p w14:paraId="589FE721" w14:textId="0451DE7E" w:rsidR="00B23EB9" w:rsidRPr="00994B77" w:rsidRDefault="007D29EF" w:rsidP="00045465">
      <w:pPr>
        <w:pStyle w:val="Caption"/>
        <w:rPr>
          <w:i w:val="0"/>
          <w:iCs/>
          <w:sz w:val="18"/>
          <w:lang w:val="fr-FR"/>
        </w:rPr>
      </w:pPr>
      <w:bookmarkStart w:id="48" w:name="_Ref102471062"/>
      <w:bookmarkStart w:id="49" w:name="_Toc102478151"/>
      <w:r w:rsidRPr="00660B37">
        <w:rPr>
          <w:iCs/>
          <w:sz w:val="18"/>
          <w:lang w:val="fr-FR"/>
        </w:rPr>
        <w:t xml:space="preserve">Figure </w:t>
      </w:r>
      <w:r w:rsidR="00B83CF4" w:rsidRPr="00660B37">
        <w:rPr>
          <w:sz w:val="18"/>
        </w:rPr>
        <w:fldChar w:fldCharType="begin"/>
      </w:r>
      <w:r w:rsidR="00B83CF4" w:rsidRPr="00994B77">
        <w:rPr>
          <w:sz w:val="18"/>
          <w:lang w:val="fr-FR"/>
        </w:rPr>
        <w:instrText xml:space="preserve"> SEQ Figure \* ARABIC </w:instrText>
      </w:r>
      <w:r w:rsidR="00B83CF4" w:rsidRPr="00660B37">
        <w:rPr>
          <w:sz w:val="18"/>
        </w:rPr>
        <w:fldChar w:fldCharType="separate"/>
      </w:r>
      <w:r w:rsidR="007E7CD5" w:rsidRPr="00994B77">
        <w:rPr>
          <w:iCs/>
          <w:noProof/>
          <w:sz w:val="18"/>
          <w:lang w:val="fr-FR"/>
        </w:rPr>
        <w:t>4</w:t>
      </w:r>
      <w:r w:rsidR="00B83CF4" w:rsidRPr="00660B37">
        <w:rPr>
          <w:noProof/>
          <w:sz w:val="18"/>
        </w:rPr>
        <w:fldChar w:fldCharType="end"/>
      </w:r>
      <w:bookmarkEnd w:id="48"/>
      <w:r w:rsidR="00197506">
        <w:rPr>
          <w:noProof/>
          <w:sz w:val="18"/>
        </w:rPr>
        <w:t> </w:t>
      </w:r>
      <w:r w:rsidRPr="00660B37">
        <w:rPr>
          <w:iCs/>
          <w:sz w:val="18"/>
          <w:lang w:val="fr-FR"/>
        </w:rPr>
        <w:t>: Options de protection côtières vertes ('douces') et grises ('dures)</w:t>
      </w:r>
      <w:r w:rsidRPr="00660B37">
        <w:rPr>
          <w:i w:val="0"/>
          <w:iCs/>
          <w:sz w:val="18"/>
          <w:lang w:val="fr-FR"/>
        </w:rPr>
        <w:t xml:space="preserve"> (MfE 2017)</w:t>
      </w:r>
      <w:bookmarkEnd w:id="49"/>
    </w:p>
    <w:p w14:paraId="0972B02A" w14:textId="77777777" w:rsidR="00045465" w:rsidRPr="00994B77" w:rsidRDefault="00045465" w:rsidP="00045465">
      <w:pPr>
        <w:pStyle w:val="BodyText"/>
        <w:rPr>
          <w:lang w:val="fr-FR"/>
        </w:rPr>
      </w:pPr>
    </w:p>
    <w:p w14:paraId="0FDCE033" w14:textId="77777777" w:rsidR="00986051" w:rsidRDefault="007D29EF" w:rsidP="00986051">
      <w:pPr>
        <w:keepNext/>
        <w:jc w:val="center"/>
      </w:pPr>
      <w:r>
        <w:rPr>
          <w:noProof/>
        </w:rPr>
        <w:drawing>
          <wp:inline distT="0" distB="0" distL="0" distR="0" wp14:anchorId="7F733ED9" wp14:editId="033F10A8">
            <wp:extent cx="4909410" cy="3597215"/>
            <wp:effectExtent l="0" t="0" r="5715" b="3810"/>
            <wp:docPr id="297" name="Picture 297" descr="A picture containing outdoor, person, tree, sk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9704340" name="Picture 1" descr="A picture containing outdoor, person, tree, sky&#10;&#10;Description automatically generated"/>
                    <pic:cNvPicPr/>
                  </pic:nvPicPr>
                  <pic:blipFill>
                    <a:blip r:embed="rId35">
                      <a:extLst>
                        <a:ext uri="{28A0092B-C50C-407E-A947-70E740481C1C}">
                          <a14:useLocalDpi xmlns:a14="http://schemas.microsoft.com/office/drawing/2010/main" val="0"/>
                        </a:ext>
                      </a:extLst>
                    </a:blip>
                    <a:stretch>
                      <a:fillRect/>
                    </a:stretch>
                  </pic:blipFill>
                  <pic:spPr>
                    <a:xfrm>
                      <a:off x="0" y="0"/>
                      <a:ext cx="4947713" cy="3625280"/>
                    </a:xfrm>
                    <a:prstGeom prst="rect">
                      <a:avLst/>
                    </a:prstGeom>
                  </pic:spPr>
                </pic:pic>
              </a:graphicData>
            </a:graphic>
          </wp:inline>
        </w:drawing>
      </w:r>
    </w:p>
    <w:p w14:paraId="2791CD0F" w14:textId="53D12D63" w:rsidR="00986051" w:rsidRPr="00994B77" w:rsidRDefault="007D29EF" w:rsidP="00986051">
      <w:pPr>
        <w:pStyle w:val="Caption"/>
        <w:rPr>
          <w:sz w:val="18"/>
          <w:lang w:val="fr-FR"/>
        </w:rPr>
      </w:pPr>
      <w:bookmarkStart w:id="50" w:name="_Ref102471967"/>
      <w:r w:rsidRPr="00660B37">
        <w:rPr>
          <w:iCs/>
          <w:sz w:val="18"/>
          <w:lang w:val="fr-FR"/>
        </w:rPr>
        <w:t xml:space="preserve">Figure </w:t>
      </w:r>
      <w:r w:rsidRPr="00660B37">
        <w:rPr>
          <w:sz w:val="18"/>
        </w:rPr>
        <w:fldChar w:fldCharType="begin"/>
      </w:r>
      <w:r w:rsidRPr="00994B77">
        <w:rPr>
          <w:sz w:val="18"/>
          <w:lang w:val="fr-FR"/>
        </w:rPr>
        <w:instrText xml:space="preserve"> SEQ Figure \* ARABIC </w:instrText>
      </w:r>
      <w:r w:rsidRPr="00660B37">
        <w:rPr>
          <w:sz w:val="18"/>
        </w:rPr>
        <w:fldChar w:fldCharType="separate"/>
      </w:r>
      <w:r w:rsidRPr="00994B77">
        <w:rPr>
          <w:iCs/>
          <w:noProof/>
          <w:sz w:val="18"/>
          <w:lang w:val="fr-FR"/>
        </w:rPr>
        <w:t>5</w:t>
      </w:r>
      <w:r w:rsidRPr="00660B37">
        <w:rPr>
          <w:noProof/>
          <w:sz w:val="18"/>
        </w:rPr>
        <w:fldChar w:fldCharType="end"/>
      </w:r>
      <w:bookmarkEnd w:id="50"/>
      <w:r w:rsidR="00197506">
        <w:rPr>
          <w:noProof/>
          <w:sz w:val="18"/>
        </w:rPr>
        <w:t> </w:t>
      </w:r>
      <w:r w:rsidRPr="00660B37">
        <w:rPr>
          <w:iCs/>
          <w:sz w:val="18"/>
          <w:lang w:val="fr-FR"/>
        </w:rPr>
        <w:t>: La structure te buibui à Abaiang, Kiribati (PROE 2015)</w:t>
      </w:r>
    </w:p>
    <w:p w14:paraId="1F748BB2" w14:textId="77777777" w:rsidR="00986051" w:rsidRPr="00994B77" w:rsidRDefault="00986051" w:rsidP="00986051">
      <w:pPr>
        <w:rPr>
          <w:lang w:val="fr-FR"/>
        </w:rPr>
      </w:pPr>
    </w:p>
    <w:p w14:paraId="551FFDEF" w14:textId="3D9E4749" w:rsidR="00151A82" w:rsidRPr="00994B77" w:rsidRDefault="007D29EF" w:rsidP="00354FC5">
      <w:pPr>
        <w:spacing w:after="120"/>
        <w:rPr>
          <w:lang w:val="fr-FR"/>
        </w:rPr>
      </w:pPr>
      <w:r>
        <w:rPr>
          <w:lang w:val="fr-FR"/>
        </w:rPr>
        <w:t>Par ailleurs, les digues artificielles semi-permanentes, telles que la digue de Tarawa, Kiribati, illustrée à la Figure 6, sont courantes. Bien que ces digues offrent une bonne protection contre l'érosion à l'endroit qu'elles protègent, elles peuvent provoquer une érosion dans les zones adjacentes à la digue, ce que l'on appelle les « effets de bouts »</w:t>
      </w:r>
      <w:r w:rsidR="00F20131">
        <w:rPr>
          <w:lang w:val="fr-FR"/>
        </w:rPr>
        <w:t xml:space="preserve"> </w:t>
      </w:r>
      <w:r w:rsidR="002C4DDF">
        <w:rPr>
          <w:sz w:val="18"/>
          <w:lang w:val="fr-FR"/>
        </w:rPr>
        <w:t>(PROE 2015).</w:t>
      </w:r>
    </w:p>
    <w:p w14:paraId="475DA499" w14:textId="77777777" w:rsidR="00986051" w:rsidRPr="00994B77" w:rsidRDefault="00986051">
      <w:pPr>
        <w:rPr>
          <w:rFonts w:cs="Arial"/>
          <w:b/>
          <w:bCs/>
          <w:lang w:val="fr-FR"/>
        </w:rPr>
      </w:pPr>
    </w:p>
    <w:p w14:paraId="6E805533" w14:textId="77777777" w:rsidR="00986051" w:rsidRDefault="007D29EF" w:rsidP="00986051">
      <w:pPr>
        <w:keepNext/>
        <w:jc w:val="center"/>
      </w:pPr>
      <w:r>
        <w:rPr>
          <w:noProof/>
        </w:rPr>
        <w:lastRenderedPageBreak/>
        <w:drawing>
          <wp:inline distT="0" distB="0" distL="0" distR="0" wp14:anchorId="256EC065" wp14:editId="24D7A17C">
            <wp:extent cx="4925683" cy="3639005"/>
            <wp:effectExtent l="0" t="0" r="8890" b="0"/>
            <wp:docPr id="299" name="Picture 299" descr="A picture containing outdoor, water, beach, natur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7905796" name="Picture 2" descr="A picture containing outdoor, water, beach, nature&#10;&#10;Description automatically generated"/>
                    <pic:cNvPicPr/>
                  </pic:nvPicPr>
                  <pic:blipFill>
                    <a:blip r:embed="rId36">
                      <a:extLst>
                        <a:ext uri="{28A0092B-C50C-407E-A947-70E740481C1C}">
                          <a14:useLocalDpi xmlns:a14="http://schemas.microsoft.com/office/drawing/2010/main" val="0"/>
                        </a:ext>
                      </a:extLst>
                    </a:blip>
                    <a:stretch>
                      <a:fillRect/>
                    </a:stretch>
                  </pic:blipFill>
                  <pic:spPr>
                    <a:xfrm>
                      <a:off x="0" y="0"/>
                      <a:ext cx="4947106" cy="3654832"/>
                    </a:xfrm>
                    <a:prstGeom prst="rect">
                      <a:avLst/>
                    </a:prstGeom>
                  </pic:spPr>
                </pic:pic>
              </a:graphicData>
            </a:graphic>
          </wp:inline>
        </w:drawing>
      </w:r>
    </w:p>
    <w:p w14:paraId="4C517AA4" w14:textId="1AC70FDA" w:rsidR="00986051" w:rsidRPr="00994B77" w:rsidRDefault="007D29EF" w:rsidP="00986051">
      <w:pPr>
        <w:pStyle w:val="Caption"/>
        <w:rPr>
          <w:sz w:val="18"/>
          <w:lang w:val="fr-FR"/>
        </w:rPr>
      </w:pPr>
      <w:r w:rsidRPr="00986051">
        <w:rPr>
          <w:iCs/>
          <w:sz w:val="18"/>
          <w:lang w:val="fr-FR"/>
        </w:rPr>
        <w:t xml:space="preserve">Figure </w:t>
      </w:r>
      <w:r w:rsidRPr="00986051">
        <w:rPr>
          <w:sz w:val="18"/>
        </w:rPr>
        <w:fldChar w:fldCharType="begin"/>
      </w:r>
      <w:r w:rsidRPr="00994B77">
        <w:rPr>
          <w:sz w:val="18"/>
          <w:lang w:val="fr-FR"/>
        </w:rPr>
        <w:instrText xml:space="preserve"> SEQ Figure \* ARABIC </w:instrText>
      </w:r>
      <w:r w:rsidRPr="00986051">
        <w:rPr>
          <w:sz w:val="18"/>
        </w:rPr>
        <w:fldChar w:fldCharType="separate"/>
      </w:r>
      <w:r w:rsidRPr="00994B77">
        <w:rPr>
          <w:iCs/>
          <w:noProof/>
          <w:sz w:val="18"/>
          <w:lang w:val="fr-FR"/>
        </w:rPr>
        <w:t>6</w:t>
      </w:r>
      <w:r w:rsidRPr="00986051">
        <w:rPr>
          <w:noProof/>
          <w:sz w:val="18"/>
        </w:rPr>
        <w:fldChar w:fldCharType="end"/>
      </w:r>
      <w:r w:rsidR="00197506">
        <w:rPr>
          <w:noProof/>
          <w:sz w:val="18"/>
        </w:rPr>
        <w:t> </w:t>
      </w:r>
      <w:r w:rsidRPr="00986051">
        <w:rPr>
          <w:i w:val="0"/>
          <w:sz w:val="18"/>
          <w:lang w:val="fr-FR"/>
        </w:rPr>
        <w:t xml:space="preserve">: </w:t>
      </w:r>
      <w:r w:rsidRPr="00986051">
        <w:rPr>
          <w:iCs/>
          <w:sz w:val="18"/>
          <w:lang w:val="fr-FR"/>
        </w:rPr>
        <w:t>Une digue en dur à Tarawa, Kiribati (PROE 2015)</w:t>
      </w:r>
    </w:p>
    <w:p w14:paraId="6CDABBD1" w14:textId="77777777" w:rsidR="00986051" w:rsidRPr="00994B77" w:rsidRDefault="00986051" w:rsidP="00986051">
      <w:pPr>
        <w:pStyle w:val="BodyText"/>
        <w:rPr>
          <w:b/>
          <w:bCs/>
          <w:lang w:val="fr-FR"/>
        </w:rPr>
      </w:pPr>
    </w:p>
    <w:p w14:paraId="1E6443C1" w14:textId="280526AA" w:rsidR="00C023B1" w:rsidRPr="00994B77" w:rsidRDefault="007D29EF" w:rsidP="00986051">
      <w:pPr>
        <w:pStyle w:val="BodyText"/>
        <w:spacing w:after="240"/>
        <w:rPr>
          <w:lang w:val="fr-FR"/>
        </w:rPr>
      </w:pPr>
      <w:r w:rsidRPr="009B71A5">
        <w:rPr>
          <w:b/>
          <w:bCs/>
          <w:lang w:val="fr-FR"/>
        </w:rPr>
        <w:t>Les épis</w:t>
      </w:r>
      <w:r w:rsidRPr="009B71A5">
        <w:rPr>
          <w:lang w:val="fr-FR"/>
        </w:rPr>
        <w:t xml:space="preserve"> sont généralement des structures étroites construites perpendiculairement au littoral (comme à la </w:t>
      </w:r>
      <w:r w:rsidR="00EB6C9F" w:rsidRPr="00EB6C9F">
        <w:rPr>
          <w:b/>
          <w:bCs/>
        </w:rPr>
        <w:fldChar w:fldCharType="begin"/>
      </w:r>
      <w:r w:rsidR="00EB6C9F" w:rsidRPr="00994B77">
        <w:rPr>
          <w:b/>
          <w:bCs/>
          <w:lang w:val="fr-FR"/>
        </w:rPr>
        <w:instrText xml:space="preserve"> REF _Ref102472815 \h  \* MERGEFORMAT </w:instrText>
      </w:r>
      <w:r w:rsidR="00EB6C9F" w:rsidRPr="00EB6C9F">
        <w:rPr>
          <w:b/>
          <w:bCs/>
        </w:rPr>
      </w:r>
      <w:r w:rsidR="00EB6C9F" w:rsidRPr="00EB6C9F">
        <w:rPr>
          <w:b/>
          <w:bCs/>
        </w:rPr>
        <w:fldChar w:fldCharType="separate"/>
      </w:r>
      <w:r w:rsidR="00EB6C9F" w:rsidRPr="00994B77">
        <w:rPr>
          <w:b/>
          <w:bCs/>
          <w:lang w:val="fr-FR"/>
        </w:rPr>
        <w:t>Figure 7</w:t>
      </w:r>
      <w:r w:rsidR="00EB6C9F" w:rsidRPr="00EB6C9F">
        <w:rPr>
          <w:b/>
          <w:bCs/>
        </w:rPr>
        <w:fldChar w:fldCharType="end"/>
      </w:r>
      <w:r w:rsidRPr="009B71A5">
        <w:rPr>
          <w:lang w:val="fr-FR"/>
        </w:rPr>
        <w:t xml:space="preserve">) pour stabiliser un tronçon de plage contre les effets de l'érosion causée par une perte nette de matériaux de plage </w:t>
      </w:r>
      <w:r w:rsidR="00640697" w:rsidRPr="00640697">
        <w:rPr>
          <w:lang w:val="fr-FR"/>
        </w:rPr>
        <w:t xml:space="preserve">le long du littoral </w:t>
      </w:r>
      <w:r w:rsidRPr="009B71A5">
        <w:rPr>
          <w:lang w:val="fr-FR"/>
        </w:rPr>
        <w:t>(c'est-à-dire le mouvement des sédiments le long du littoral, vers le haut ou vers le bas). Les épis ne sont efficaces que lorsqu'il y a un transport littoral. Un épi unique a pour effet d'accumuler du sable sur le côté à partir duquel les sédiments se déplacent (courant ascendant) et de provoquer une érosion sur le côté à courant descendant</w:t>
      </w:r>
      <w:r w:rsidR="00B651A3">
        <w:rPr>
          <w:lang w:val="fr-FR"/>
        </w:rPr>
        <w:t> </w:t>
      </w:r>
      <w:r w:rsidRPr="009B71A5">
        <w:rPr>
          <w:lang w:val="fr-FR"/>
        </w:rPr>
        <w:t>; ces deux effets peuvent s'étendre sur une certaine distance au-delà de la structure. Par conséquent, comme dans le cas des digues, les épis peuvent faciliter la construction de la plage là où ils sont placés, mais ils limitent la quantité de sable qui peut atteindre les zones situées au-delà, ce qui peut provoquer une érosion.</w:t>
      </w:r>
    </w:p>
    <w:p w14:paraId="0787FC4A" w14:textId="77777777" w:rsidR="0049175F" w:rsidRDefault="007D29EF" w:rsidP="0049175F">
      <w:pPr>
        <w:pStyle w:val="BodyText"/>
        <w:keepNext/>
        <w:jc w:val="center"/>
      </w:pPr>
      <w:r>
        <w:rPr>
          <w:noProof/>
        </w:rPr>
        <w:lastRenderedPageBreak/>
        <w:drawing>
          <wp:inline distT="0" distB="0" distL="0" distR="0" wp14:anchorId="7F5AE4C4" wp14:editId="5D07216C">
            <wp:extent cx="4448175" cy="2933175"/>
            <wp:effectExtent l="0" t="0" r="0" b="635"/>
            <wp:docPr id="152134331" name="Picture 1" descr="Diagram, schematic&#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6994958" name="Picture 1" descr="Diagram, schematic&#10;&#10;Description automatically generated"/>
                    <pic:cNvPicPr/>
                  </pic:nvPicPr>
                  <pic:blipFill>
                    <a:blip r:embed="rId37">
                      <a:extLst>
                        <a:ext uri="{28A0092B-C50C-407E-A947-70E740481C1C}">
                          <a14:useLocalDpi xmlns:a14="http://schemas.microsoft.com/office/drawing/2010/main" val="0"/>
                        </a:ext>
                      </a:extLst>
                    </a:blip>
                    <a:stretch>
                      <a:fillRect/>
                    </a:stretch>
                  </pic:blipFill>
                  <pic:spPr>
                    <a:xfrm>
                      <a:off x="0" y="0"/>
                      <a:ext cx="4495527" cy="2964399"/>
                    </a:xfrm>
                    <a:prstGeom prst="rect">
                      <a:avLst/>
                    </a:prstGeom>
                  </pic:spPr>
                </pic:pic>
              </a:graphicData>
            </a:graphic>
          </wp:inline>
        </w:drawing>
      </w:r>
    </w:p>
    <w:tbl>
      <w:tblPr>
        <w:tblStyle w:val="TableGrid"/>
        <w:tblW w:w="0" w:type="auto"/>
        <w:tblLook w:val="04A0" w:firstRow="1" w:lastRow="0" w:firstColumn="1" w:lastColumn="0" w:noHBand="0" w:noVBand="1"/>
      </w:tblPr>
      <w:tblGrid>
        <w:gridCol w:w="3005"/>
        <w:gridCol w:w="3005"/>
        <w:gridCol w:w="3006"/>
      </w:tblGrid>
      <w:tr w:rsidR="004D60C7" w:rsidRPr="008B12A0" w14:paraId="38AB5105" w14:textId="77777777" w:rsidTr="00C94FB0">
        <w:tc>
          <w:tcPr>
            <w:tcW w:w="3005" w:type="dxa"/>
          </w:tcPr>
          <w:p w14:paraId="06E646B4" w14:textId="77777777" w:rsidR="004D60C7" w:rsidRPr="00EB0E5C" w:rsidRDefault="004D60C7" w:rsidP="00C94FB0">
            <w:pPr>
              <w:rPr>
                <w:lang w:val="fr-FR"/>
              </w:rPr>
            </w:pPr>
            <w:bookmarkStart w:id="51" w:name="_Ref102472815"/>
            <w:bookmarkStart w:id="52" w:name="_Toc102478154"/>
            <w:r>
              <w:rPr>
                <w:lang w:val="fr-FR"/>
              </w:rPr>
              <w:t>Les matériaux sont transportés en oblique vers le haut de la plage</w:t>
            </w:r>
          </w:p>
        </w:tc>
        <w:tc>
          <w:tcPr>
            <w:tcW w:w="3005" w:type="dxa"/>
          </w:tcPr>
          <w:p w14:paraId="4B33141F" w14:textId="77777777" w:rsidR="004D60C7" w:rsidRPr="00EB0E5C" w:rsidRDefault="004D60C7" w:rsidP="00C94FB0">
            <w:pPr>
              <w:rPr>
                <w:lang w:val="fr-FR"/>
              </w:rPr>
            </w:pPr>
            <w:r>
              <w:rPr>
                <w:lang w:val="fr-FR"/>
              </w:rPr>
              <w:t>Les matériaux sont emportés tout droit vers le bas de la plage lorsque l'eau se retire</w:t>
            </w:r>
          </w:p>
        </w:tc>
        <w:tc>
          <w:tcPr>
            <w:tcW w:w="3006" w:type="dxa"/>
          </w:tcPr>
          <w:p w14:paraId="0197D3F7" w14:textId="77777777" w:rsidR="004D60C7" w:rsidRPr="00EB0E5C" w:rsidRDefault="004D60C7" w:rsidP="00C94FB0">
            <w:pPr>
              <w:rPr>
                <w:lang w:val="fr-FR"/>
              </w:rPr>
            </w:pPr>
            <w:r>
              <w:rPr>
                <w:lang w:val="fr-FR"/>
              </w:rPr>
              <w:t>Un épi en bois ou en béton destiné à empêcher le déplacement des matériaux le long de la plage</w:t>
            </w:r>
          </w:p>
        </w:tc>
      </w:tr>
      <w:tr w:rsidR="004D60C7" w:rsidRPr="008B12A0" w14:paraId="09C4C34D" w14:textId="77777777" w:rsidTr="00C94FB0">
        <w:tc>
          <w:tcPr>
            <w:tcW w:w="3005" w:type="dxa"/>
          </w:tcPr>
          <w:p w14:paraId="1F4FFFB1" w14:textId="77777777" w:rsidR="004D60C7" w:rsidRPr="00EB0E5C" w:rsidRDefault="004D60C7" w:rsidP="00C94FB0">
            <w:pPr>
              <w:rPr>
                <w:lang w:val="fr-FR"/>
              </w:rPr>
            </w:pPr>
            <w:r>
              <w:rPr>
                <w:lang w:val="fr-FR"/>
              </w:rPr>
              <w:t>Les vagues arrivent en oblique</w:t>
            </w:r>
          </w:p>
        </w:tc>
        <w:tc>
          <w:tcPr>
            <w:tcW w:w="3005" w:type="dxa"/>
          </w:tcPr>
          <w:p w14:paraId="5B10E431" w14:textId="77777777" w:rsidR="004D60C7" w:rsidRPr="00EB0E5C" w:rsidRDefault="004D60C7" w:rsidP="00C94FB0">
            <w:pPr>
              <w:rPr>
                <w:lang w:val="fr-FR"/>
              </w:rPr>
            </w:pPr>
            <w:r>
              <w:rPr>
                <w:lang w:val="fr-FR"/>
              </w:rPr>
              <w:t>Les matériaux sont récupérés et déplacés</w:t>
            </w:r>
          </w:p>
        </w:tc>
        <w:tc>
          <w:tcPr>
            <w:tcW w:w="3006" w:type="dxa"/>
          </w:tcPr>
          <w:p w14:paraId="320F232A" w14:textId="77777777" w:rsidR="004D60C7" w:rsidRPr="00EB0E5C" w:rsidRDefault="004D60C7" w:rsidP="00C94FB0">
            <w:pPr>
              <w:rPr>
                <w:lang w:val="fr-FR"/>
              </w:rPr>
            </w:pPr>
          </w:p>
        </w:tc>
      </w:tr>
    </w:tbl>
    <w:p w14:paraId="5C85078F" w14:textId="77777777" w:rsidR="004D60C7" w:rsidRDefault="004D60C7" w:rsidP="00986051">
      <w:pPr>
        <w:pStyle w:val="Caption"/>
        <w:spacing w:after="120"/>
        <w:rPr>
          <w:iCs/>
          <w:sz w:val="18"/>
          <w:lang w:val="fr-FR"/>
        </w:rPr>
      </w:pPr>
    </w:p>
    <w:p w14:paraId="767FE7B1" w14:textId="61B7CC59" w:rsidR="0049175F" w:rsidRPr="00994B77" w:rsidRDefault="007D29EF" w:rsidP="00986051">
      <w:pPr>
        <w:pStyle w:val="Caption"/>
        <w:spacing w:after="120"/>
        <w:rPr>
          <w:sz w:val="18"/>
          <w:lang w:val="fr-FR"/>
        </w:rPr>
      </w:pPr>
      <w:r w:rsidRPr="00986051">
        <w:rPr>
          <w:iCs/>
          <w:sz w:val="18"/>
          <w:lang w:val="fr-FR"/>
        </w:rPr>
        <w:t xml:space="preserve">Figure </w:t>
      </w:r>
      <w:r w:rsidR="00B83CF4" w:rsidRPr="00986051">
        <w:rPr>
          <w:sz w:val="18"/>
        </w:rPr>
        <w:fldChar w:fldCharType="begin"/>
      </w:r>
      <w:r w:rsidR="00B83CF4" w:rsidRPr="00994B77">
        <w:rPr>
          <w:sz w:val="18"/>
          <w:lang w:val="fr-FR"/>
        </w:rPr>
        <w:instrText xml:space="preserve"> SEQ Figure \* ARABIC </w:instrText>
      </w:r>
      <w:r w:rsidR="00B83CF4" w:rsidRPr="00986051">
        <w:rPr>
          <w:sz w:val="18"/>
        </w:rPr>
        <w:fldChar w:fldCharType="separate"/>
      </w:r>
      <w:r w:rsidR="007E7CD5" w:rsidRPr="00994B77">
        <w:rPr>
          <w:iCs/>
          <w:noProof/>
          <w:sz w:val="18"/>
          <w:lang w:val="fr-FR"/>
        </w:rPr>
        <w:t>7</w:t>
      </w:r>
      <w:r w:rsidR="00B83CF4" w:rsidRPr="00986051">
        <w:rPr>
          <w:noProof/>
          <w:sz w:val="18"/>
        </w:rPr>
        <w:fldChar w:fldCharType="end"/>
      </w:r>
      <w:bookmarkEnd w:id="51"/>
      <w:r w:rsidR="00197506">
        <w:rPr>
          <w:noProof/>
          <w:sz w:val="18"/>
        </w:rPr>
        <w:t> </w:t>
      </w:r>
      <w:r w:rsidRPr="00986051">
        <w:rPr>
          <w:iCs/>
          <w:sz w:val="18"/>
          <w:lang w:val="fr-FR"/>
        </w:rPr>
        <w:t>: Illustration des effets des épis sur les plages (</w:t>
      </w:r>
      <w:r w:rsidRPr="00986051">
        <w:rPr>
          <w:i w:val="0"/>
          <w:sz w:val="18"/>
          <w:lang w:val="fr-FR"/>
        </w:rPr>
        <w:t xml:space="preserve">Welsh Joint Education Committee, 2018) </w:t>
      </w:r>
      <w:bookmarkEnd w:id="52"/>
    </w:p>
    <w:p w14:paraId="23E85CFA" w14:textId="77777777" w:rsidR="004601AF" w:rsidRPr="00994B77" w:rsidRDefault="004601AF" w:rsidP="0049175F">
      <w:pPr>
        <w:pStyle w:val="Caption"/>
        <w:jc w:val="center"/>
        <w:rPr>
          <w:lang w:val="fr-FR"/>
        </w:rPr>
      </w:pPr>
    </w:p>
    <w:p w14:paraId="2443970C" w14:textId="0B676F74" w:rsidR="00F20286" w:rsidRPr="00994B77" w:rsidRDefault="007D29EF" w:rsidP="008F3B1B">
      <w:pPr>
        <w:pStyle w:val="BodyText"/>
        <w:spacing w:after="120"/>
        <w:rPr>
          <w:lang w:val="fr-FR"/>
        </w:rPr>
      </w:pPr>
      <w:r w:rsidRPr="00045465">
        <w:rPr>
          <w:b/>
          <w:bCs/>
          <w:lang w:val="fr-FR"/>
        </w:rPr>
        <w:t>Les brise-lames immergés</w:t>
      </w:r>
      <w:r w:rsidRPr="00045465">
        <w:rPr>
          <w:lang w:val="fr-FR"/>
        </w:rPr>
        <w:t xml:space="preserve"> sont souvent des brise-lames de petite taille, relativement courts, qui ne sont pas rattachés au littoral et dont la fonction principale est de réduire l'énergie des vagues et l'érosion des plages. Ils sont construits parallèlement à la côte, juste au large du rivage, en eaux peu profondes, en utilisant des structures solides en béton, des empilements de blocs de pierre/béton ou des monticules de gravats. Plusieurs brise-lames indépendants, espacés tout au long de la côte, peuvent assurer une protection à d'importants fronts de côte. Toutefois, là encore, ils provoquent la perte d'habitats naturels sur leur </w:t>
      </w:r>
      <w:r w:rsidR="004E6647" w:rsidRPr="004E6647">
        <w:rPr>
          <w:lang w:val="fr-FR"/>
        </w:rPr>
        <w:t>zone d’implantation</w:t>
      </w:r>
      <w:r w:rsidRPr="00045465">
        <w:rPr>
          <w:lang w:val="fr-FR"/>
        </w:rPr>
        <w:t xml:space="preserve"> et ils peuvent restreindre le mouvement des sédiments vers la côte.</w:t>
      </w:r>
    </w:p>
    <w:p w14:paraId="500671FD" w14:textId="77777777" w:rsidR="008F3B1B" w:rsidRPr="00994B77" w:rsidRDefault="007D29EF" w:rsidP="00986051">
      <w:pPr>
        <w:pStyle w:val="BodyText"/>
        <w:spacing w:after="240"/>
        <w:rPr>
          <w:lang w:val="fr-FR"/>
        </w:rPr>
      </w:pPr>
      <w:r w:rsidRPr="00827B87">
        <w:rPr>
          <w:b/>
          <w:bCs/>
          <w:lang w:val="fr-FR"/>
        </w:rPr>
        <w:t>L'ingénierie douce</w:t>
      </w:r>
      <w:r w:rsidRPr="00827B87">
        <w:rPr>
          <w:lang w:val="fr-FR"/>
        </w:rPr>
        <w:t xml:space="preserve"> consiste en des méthodes d'ingénierie visant à faire reculer et à stabiliser les dunes et les plantations dans une matrice géotextile ou similaire (voir </w:t>
      </w:r>
      <w:r w:rsidR="00660B37">
        <w:fldChar w:fldCharType="begin"/>
      </w:r>
      <w:r w:rsidR="00660B37" w:rsidRPr="00994B77">
        <w:rPr>
          <w:lang w:val="fr-FR"/>
        </w:rPr>
        <w:instrText xml:space="preserve"> REF _Ref102582460 \h </w:instrText>
      </w:r>
      <w:r w:rsidR="00660B37">
        <w:fldChar w:fldCharType="separate"/>
      </w:r>
      <w:r w:rsidR="00660B37" w:rsidRPr="00994B77">
        <w:rPr>
          <w:lang w:val="fr-FR"/>
        </w:rPr>
        <w:t>Figure 8</w:t>
      </w:r>
      <w:r w:rsidR="00660B37">
        <w:fldChar w:fldCharType="end"/>
      </w:r>
      <w:r w:rsidRPr="00827B87">
        <w:rPr>
          <w:lang w:val="fr-FR"/>
        </w:rPr>
        <w:t>). Elle se concentre sur le maintien des défenses naturelles (en gérant les dunes, le maintien de l'approvisionnement en sédiments, le maintien d'une végétation et des zones humides saines sur l'estran, la gestion de l'accès, etc.) Cette approche peut faire appel à des digues enterrées, recouvertes de sable ou de terre et végétalisées, afin de ressembler à un système dunaire naturel.</w:t>
      </w:r>
    </w:p>
    <w:p w14:paraId="224FCD74" w14:textId="77777777" w:rsidR="00E164F8" w:rsidRDefault="007D29EF" w:rsidP="00E164F8">
      <w:pPr>
        <w:pStyle w:val="BodyText"/>
        <w:keepNext/>
        <w:jc w:val="center"/>
      </w:pPr>
      <w:r>
        <w:rPr>
          <w:noProof/>
        </w:rPr>
        <w:lastRenderedPageBreak/>
        <w:drawing>
          <wp:inline distT="0" distB="0" distL="0" distR="0" wp14:anchorId="759A0D90" wp14:editId="32074BA5">
            <wp:extent cx="4391562" cy="2708695"/>
            <wp:effectExtent l="0" t="0" r="0" b="0"/>
            <wp:docPr id="11" name="Picture 11" descr="A picture containing ground, outdoor, outdoor object, di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365088" name="Picture 11" descr="A picture containing ground, outdoor, outdoor object, dirt&#10;&#10;Description automatically generated"/>
                    <pic:cNvPicPr/>
                  </pic:nvPicPr>
                  <pic:blipFill>
                    <a:blip r:embed="rId38">
                      <a:extLst>
                        <a:ext uri="{28A0092B-C50C-407E-A947-70E740481C1C}">
                          <a14:useLocalDpi xmlns:a14="http://schemas.microsoft.com/office/drawing/2010/main" val="0"/>
                        </a:ext>
                      </a:extLst>
                    </a:blip>
                    <a:srcRect b="7892"/>
                    <a:stretch>
                      <a:fillRect/>
                    </a:stretch>
                  </pic:blipFill>
                  <pic:spPr bwMode="auto">
                    <a:xfrm>
                      <a:off x="0" y="0"/>
                      <a:ext cx="4456425" cy="2748702"/>
                    </a:xfrm>
                    <a:prstGeom prst="rect">
                      <a:avLst/>
                    </a:prstGeom>
                    <a:ln>
                      <a:noFill/>
                    </a:ln>
                    <a:extLst>
                      <a:ext uri="{53640926-AAD7-44D8-BBD7-CCE9431645EC}">
                        <a14:shadowObscured xmlns:a14="http://schemas.microsoft.com/office/drawing/2010/main"/>
                      </a:ext>
                    </a:extLst>
                  </pic:spPr>
                </pic:pic>
              </a:graphicData>
            </a:graphic>
          </wp:inline>
        </w:drawing>
      </w:r>
    </w:p>
    <w:p w14:paraId="6A89AD1C" w14:textId="7AC0CAAE" w:rsidR="00E164F8" w:rsidRPr="00994B77" w:rsidRDefault="007D29EF" w:rsidP="00EF1361">
      <w:pPr>
        <w:pStyle w:val="Caption"/>
        <w:rPr>
          <w:sz w:val="18"/>
          <w:lang w:val="fr-FR"/>
        </w:rPr>
      </w:pPr>
      <w:bookmarkStart w:id="53" w:name="_Ref102582460"/>
      <w:bookmarkStart w:id="54" w:name="_Toc102478155"/>
      <w:r w:rsidRPr="00660B37">
        <w:rPr>
          <w:iCs/>
          <w:sz w:val="18"/>
          <w:lang w:val="fr-FR"/>
        </w:rPr>
        <w:t xml:space="preserve">Figure </w:t>
      </w:r>
      <w:r w:rsidR="00B83CF4" w:rsidRPr="00660B37">
        <w:rPr>
          <w:sz w:val="18"/>
        </w:rPr>
        <w:fldChar w:fldCharType="begin"/>
      </w:r>
      <w:r w:rsidR="00B83CF4" w:rsidRPr="00994B77">
        <w:rPr>
          <w:sz w:val="18"/>
          <w:lang w:val="fr-FR"/>
        </w:rPr>
        <w:instrText xml:space="preserve"> SEQ Figure \* ARABIC </w:instrText>
      </w:r>
      <w:r w:rsidR="00B83CF4" w:rsidRPr="00660B37">
        <w:rPr>
          <w:sz w:val="18"/>
        </w:rPr>
        <w:fldChar w:fldCharType="separate"/>
      </w:r>
      <w:r w:rsidR="007E7CD5" w:rsidRPr="00994B77">
        <w:rPr>
          <w:iCs/>
          <w:noProof/>
          <w:sz w:val="18"/>
          <w:lang w:val="fr-FR"/>
        </w:rPr>
        <w:t>8</w:t>
      </w:r>
      <w:r w:rsidR="00B83CF4" w:rsidRPr="00660B37">
        <w:rPr>
          <w:noProof/>
          <w:sz w:val="18"/>
        </w:rPr>
        <w:fldChar w:fldCharType="end"/>
      </w:r>
      <w:bookmarkEnd w:id="53"/>
      <w:r w:rsidR="00197506">
        <w:rPr>
          <w:noProof/>
          <w:sz w:val="18"/>
        </w:rPr>
        <w:t> </w:t>
      </w:r>
      <w:r w:rsidRPr="00660B37">
        <w:rPr>
          <w:iCs/>
          <w:sz w:val="18"/>
          <w:lang w:val="fr-FR"/>
        </w:rPr>
        <w:t xml:space="preserve">: </w:t>
      </w:r>
      <w:r w:rsidRPr="00660B37">
        <w:rPr>
          <w:i w:val="0"/>
          <w:sz w:val="18"/>
          <w:lang w:val="fr-FR"/>
        </w:rPr>
        <w:t xml:space="preserve">Matrice géotextile utilisée pour stabiliser les pentes </w:t>
      </w:r>
      <w:r w:rsidRPr="00660B37">
        <w:rPr>
          <w:iCs/>
          <w:sz w:val="18"/>
          <w:lang w:val="fr-FR"/>
        </w:rPr>
        <w:t>(</w:t>
      </w:r>
      <w:r w:rsidRPr="00660B37">
        <w:rPr>
          <w:i w:val="0"/>
          <w:sz w:val="18"/>
          <w:lang w:val="fr-FR"/>
        </w:rPr>
        <w:t>Source</w:t>
      </w:r>
      <w:r w:rsidR="00197506">
        <w:rPr>
          <w:i w:val="0"/>
          <w:sz w:val="18"/>
          <w:lang w:val="fr-FR"/>
        </w:rPr>
        <w:t> </w:t>
      </w:r>
      <w:r w:rsidRPr="00660B37">
        <w:rPr>
          <w:i w:val="0"/>
          <w:sz w:val="18"/>
          <w:lang w:val="fr-FR"/>
        </w:rPr>
        <w:t xml:space="preserve">: </w:t>
      </w:r>
      <w:r w:rsidRPr="00660B37">
        <w:rPr>
          <w:iCs/>
          <w:sz w:val="18"/>
          <w:lang w:val="fr-FR"/>
        </w:rPr>
        <w:t>https://www.okorder.com/p/hdpe-geocell-with-ce-certificate-for-road-construction_1031785.html)</w:t>
      </w:r>
      <w:bookmarkEnd w:id="54"/>
    </w:p>
    <w:p w14:paraId="3EC3006F" w14:textId="77777777" w:rsidR="000848BB" w:rsidRPr="0025549D" w:rsidRDefault="007D29EF" w:rsidP="00195663">
      <w:pPr>
        <w:pStyle w:val="Heading3"/>
      </w:pPr>
      <w:bookmarkStart w:id="55" w:name="_Toc102663026"/>
      <w:bookmarkStart w:id="56" w:name="_Toc116509488"/>
      <w:bookmarkStart w:id="57" w:name="_Toc116511370"/>
      <w:r w:rsidRPr="0025549D">
        <w:rPr>
          <w:lang w:val="fr-FR"/>
        </w:rPr>
        <w:t>Remblayage de plages</w:t>
      </w:r>
      <w:bookmarkEnd w:id="55"/>
      <w:bookmarkEnd w:id="56"/>
      <w:bookmarkEnd w:id="57"/>
    </w:p>
    <w:p w14:paraId="59F4866D" w14:textId="46329A78" w:rsidR="00C416EA" w:rsidRPr="00994B77" w:rsidRDefault="007D29EF" w:rsidP="00A07B39">
      <w:pPr>
        <w:pStyle w:val="BodyText"/>
        <w:spacing w:after="120"/>
        <w:rPr>
          <w:lang w:val="fr-FR"/>
        </w:rPr>
      </w:pPr>
      <w:r w:rsidRPr="0025549D">
        <w:rPr>
          <w:lang w:val="fr-FR"/>
        </w:rPr>
        <w:t xml:space="preserve">Le remblayage de plages, ou la réalimentation de plages, est la pratique consistant à ajouter du sable ou des sédiments sur les plages afin de lutter contre l'érosion et augmenter la largeur des plages. Souvent qualifiée de technique de " protection douce ", elle est considérée comme une alternative supérieure à la </w:t>
      </w:r>
      <w:hyperlink r:id="rId39" w:history="1">
        <w:r w:rsidRPr="0025549D">
          <w:rPr>
            <w:lang w:val="fr-FR"/>
          </w:rPr>
          <w:t>protection dure</w:t>
        </w:r>
      </w:hyperlink>
      <w:r w:rsidRPr="0025549D">
        <w:rPr>
          <w:lang w:val="fr-FR"/>
        </w:rPr>
        <w:t>, à condition que l'apport de sédiments puisse être maintenu. Avec l'élévation du niveau de la mer et les tempêtes qui menacent d'éroder les plages de sable, il est probable que le remblayage devienne plus fréquent, en particulier dans les régions où une plage de sable constitue une ressource financière (p.</w:t>
      </w:r>
      <w:r w:rsidR="00D5181F">
        <w:rPr>
          <w:lang w:val="fr-FR"/>
        </w:rPr>
        <w:t xml:space="preserve"> </w:t>
      </w:r>
      <w:r w:rsidRPr="0025549D">
        <w:rPr>
          <w:lang w:val="fr-FR"/>
        </w:rPr>
        <w:t xml:space="preserve">ex., dans les stations balnéaires). Dans le Pacifique, cette approche sera toutefois limitée par la disponibilité (ou l'absence de disponibilité) </w:t>
      </w:r>
      <w:r w:rsidR="00CE6571">
        <w:rPr>
          <w:lang w:val="fr-FR"/>
        </w:rPr>
        <w:t>en</w:t>
      </w:r>
      <w:r w:rsidR="00CE6571" w:rsidRPr="0025549D">
        <w:rPr>
          <w:lang w:val="fr-FR"/>
        </w:rPr>
        <w:t xml:space="preserve"> </w:t>
      </w:r>
      <w:r w:rsidRPr="0025549D">
        <w:rPr>
          <w:lang w:val="fr-FR"/>
        </w:rPr>
        <w:t xml:space="preserve">sable. Le remblayage des plages nécessiterait l'importation de matériau de remblai ou l'extraction de sable de la zone subtidale. Ces deux méthodes posent des défis en matière de gestion des impacts tant sur la zone à remblayer que sur la zone d'extraction. Tous ces travaux devront respecter les législations nationales et locales en vigueur et suivre un processus d'ÉIE rigoureux, afin de garantir que le remblayage soit réalisé de manière durable.  </w:t>
      </w:r>
    </w:p>
    <w:p w14:paraId="14D5F737" w14:textId="77777777" w:rsidR="00003B48" w:rsidRPr="00994B77" w:rsidRDefault="007D29EF" w:rsidP="00C416EA">
      <w:pPr>
        <w:pStyle w:val="BodyText"/>
        <w:rPr>
          <w:lang w:val="fr-FR"/>
        </w:rPr>
      </w:pPr>
      <w:r>
        <w:rPr>
          <w:lang w:val="fr-FR"/>
        </w:rPr>
        <w:t>Le remblayage de plage ne doit être réalisé que si les processus côtiers garantissent que le sable mis en place demeurera en place pendant un temps raisonnable. Cela nécessite une bonne compréhension des processus hydrodynamiques qui caractérisent le site.</w:t>
      </w:r>
    </w:p>
    <w:p w14:paraId="6F79B6DE" w14:textId="77777777" w:rsidR="008C71ED" w:rsidRPr="002269E3" w:rsidRDefault="007D29EF" w:rsidP="00C416EA">
      <w:pPr>
        <w:pStyle w:val="Heading3"/>
      </w:pPr>
      <w:bookmarkStart w:id="58" w:name="_Toc102663027"/>
      <w:bookmarkStart w:id="59" w:name="_Toc116509489"/>
      <w:bookmarkStart w:id="60" w:name="_Toc116511371"/>
      <w:r>
        <w:rPr>
          <w:lang w:val="fr-FR"/>
        </w:rPr>
        <w:t>Solutions fondées sur la nature</w:t>
      </w:r>
      <w:bookmarkEnd w:id="58"/>
      <w:bookmarkEnd w:id="59"/>
      <w:bookmarkEnd w:id="60"/>
    </w:p>
    <w:p w14:paraId="2B696433" w14:textId="22F98CA4" w:rsidR="0005318A" w:rsidRPr="00994B77" w:rsidRDefault="007D29EF" w:rsidP="00191625">
      <w:pPr>
        <w:pStyle w:val="BodyText"/>
        <w:spacing w:after="120"/>
        <w:rPr>
          <w:lang w:val="fr-FR"/>
        </w:rPr>
      </w:pPr>
      <w:r>
        <w:rPr>
          <w:lang w:val="fr-FR"/>
        </w:rPr>
        <w:t xml:space="preserve">Dans le cadre des projets d'ingénierie côtière dans </w:t>
      </w:r>
      <w:r w:rsidR="00177885">
        <w:rPr>
          <w:lang w:val="fr-FR"/>
        </w:rPr>
        <w:t>l</w:t>
      </w:r>
      <w:r>
        <w:rPr>
          <w:lang w:val="fr-FR"/>
        </w:rPr>
        <w:t xml:space="preserve">e Pacifique, les solutions fondées sur la nature peuvent prendre la forme de zones humides aménagées, de restauration </w:t>
      </w:r>
      <w:r w:rsidR="00A169B4" w:rsidRPr="00A169B4">
        <w:rPr>
          <w:lang w:val="fr-FR"/>
        </w:rPr>
        <w:t xml:space="preserve">d’herbiers </w:t>
      </w:r>
      <w:r>
        <w:rPr>
          <w:lang w:val="fr-FR"/>
        </w:rPr>
        <w:t xml:space="preserve">marins, de jardins coralliens, de restauration des récifs, de récifs artificiels et de plantation de forêts de mangroves. Ces projets peuvent être entrepris de manière autonome ou en conjonction avec d'autres mesures ou travaux afin de maximiser les bénéfices potentiels (p. ex. la plantation de coraux en conjonction avec un récif artificiel ou un brise-lames immergé).  </w:t>
      </w:r>
    </w:p>
    <w:p w14:paraId="0535D49E" w14:textId="22C146AD" w:rsidR="00191625" w:rsidRPr="00994B77" w:rsidRDefault="007D29EF" w:rsidP="00191625">
      <w:pPr>
        <w:pStyle w:val="BodyText"/>
        <w:spacing w:after="120"/>
        <w:rPr>
          <w:lang w:val="fr-FR"/>
        </w:rPr>
      </w:pPr>
      <w:r>
        <w:rPr>
          <w:lang w:val="fr-FR"/>
        </w:rPr>
        <w:t xml:space="preserve">Les zones humides naturelles et les herbiers marins abritent une biodiversité importante et en particulier des poissons, qui sont souvent touchés par les aménagements côtiers. Les </w:t>
      </w:r>
      <w:hyperlink r:id="rId40" w:history="1">
        <w:r>
          <w:rPr>
            <w:lang w:val="fr-FR"/>
          </w:rPr>
          <w:t>zones humides</w:t>
        </w:r>
      </w:hyperlink>
      <w:r>
        <w:rPr>
          <w:lang w:val="fr-FR"/>
        </w:rPr>
        <w:t xml:space="preserve"> artificielles sont souvent conçues pour restaurer les habitats et les écosystèmes naturels des zones humides. Elles peuvent aussi servir à d'autres fins, souvent liées à la filtration et au traitement de l'eau </w:t>
      </w:r>
      <w:r w:rsidR="00FE7725" w:rsidRPr="00FE7725">
        <w:rPr>
          <w:lang w:val="fr-FR"/>
        </w:rPr>
        <w:t xml:space="preserve">dont les </w:t>
      </w:r>
      <w:r>
        <w:rPr>
          <w:lang w:val="fr-FR"/>
        </w:rPr>
        <w:t xml:space="preserve">eaux usées (en guise d'alternative à des processus plus industriels). </w:t>
      </w:r>
    </w:p>
    <w:p w14:paraId="7D2A6DF0" w14:textId="1508C062" w:rsidR="008C71ED" w:rsidRPr="00994B77" w:rsidRDefault="007D29EF" w:rsidP="00191625">
      <w:pPr>
        <w:pStyle w:val="BodyText"/>
        <w:spacing w:after="120"/>
        <w:rPr>
          <w:lang w:val="fr-FR"/>
        </w:rPr>
      </w:pPr>
      <w:r w:rsidRPr="0025549D">
        <w:rPr>
          <w:lang w:val="fr-FR"/>
        </w:rPr>
        <w:lastRenderedPageBreak/>
        <w:t xml:space="preserve">Le jardinage du corail est une méthode de culture de polypes coralliens transplantés pour aider à restaurer les récifs. Parfois appelée "élevage de corail", cette méthode de jardinage consiste à prélever de petits fragments de coraux ou "boutures" et à les faire pousser dans des endroits sûrs (pépinières de coraux) jusqu'à ce qu'ils soient suffisamment grands pour être transplantés soit pour restaurer les zones endommagées, soit dans de nouvelles zones pour étendre les récifs existants. Les pépinières de coraux peuvent être installées en mer, où les morceaux de coraux sont fixés à des structures en acier. Elles peuvent aussi faire appel à des installations de type aquacole et cultiver les coraux dans des bassins. Les pépinières de coraux nécessitent une surveillance et un entretien réguliers pour s'assurer que les coraux ne contractent pas de maladies et pour identifier les variétés les plus adaptées à la transplantation (Shaver et al., 2020). </w:t>
      </w:r>
    </w:p>
    <w:p w14:paraId="5FC88766" w14:textId="77777777" w:rsidR="008A50A1" w:rsidRPr="00994B77" w:rsidRDefault="007D29EF" w:rsidP="0005318A">
      <w:pPr>
        <w:pStyle w:val="BodyText"/>
        <w:spacing w:after="120"/>
        <w:rPr>
          <w:lang w:val="fr-FR"/>
        </w:rPr>
      </w:pPr>
      <w:r w:rsidRPr="0025549D">
        <w:rPr>
          <w:lang w:val="fr-FR"/>
        </w:rPr>
        <w:t>Un récif artificiel est une structure sous-marine créée par l'homme qui s'approche de la surface de l'eau ou en émerge. Ces récifs constituent d'excellents habitats pour la vie marine et sont souvent construits spécifiquement dans ce but. En outre, les récifs peuvent protéger les plages voisines de l'érosion.</w:t>
      </w:r>
    </w:p>
    <w:p w14:paraId="2AFF2D98" w14:textId="77777777" w:rsidR="0005318A" w:rsidRPr="00994B77" w:rsidRDefault="007D29EF" w:rsidP="00212956">
      <w:pPr>
        <w:pStyle w:val="BodyText"/>
        <w:spacing w:after="120"/>
        <w:rPr>
          <w:lang w:val="fr-FR"/>
        </w:rPr>
      </w:pPr>
      <w:r>
        <w:rPr>
          <w:lang w:val="fr-FR"/>
        </w:rPr>
        <w:t>Si de telles mesures sont proposées dans le cadre d'une stratégie d'atténuation pour un projet d'ingénierie côtière, elles doivent être soutenues par un programme de gestion à long terme et par les connaissances de spécialistes tels que des ingénieurs côtiers, des modélisateurs hydrodynamiques, des écologistes (spécialistes des coraux) et des ingénieurs géotechniques.</w:t>
      </w:r>
    </w:p>
    <w:p w14:paraId="1A84FC62" w14:textId="50DA0EC4" w:rsidR="008D7668" w:rsidRPr="00994B77" w:rsidRDefault="007D29EF" w:rsidP="00212956">
      <w:pPr>
        <w:pStyle w:val="BodyText"/>
        <w:spacing w:after="120"/>
        <w:rPr>
          <w:lang w:val="fr-FR"/>
        </w:rPr>
      </w:pPr>
      <w:r>
        <w:rPr>
          <w:lang w:val="fr-FR"/>
        </w:rPr>
        <w:t xml:space="preserve">Les </w:t>
      </w:r>
      <w:r w:rsidRPr="00591883">
        <w:rPr>
          <w:i/>
          <w:iCs/>
          <w:lang w:val="fr-FR"/>
        </w:rPr>
        <w:t xml:space="preserve">Seagrass Restoration Guidelines for Kiribati </w:t>
      </w:r>
      <w:r>
        <w:rPr>
          <w:lang w:val="fr-FR"/>
        </w:rPr>
        <w:t>(PROE 2020) (</w:t>
      </w:r>
      <w:r>
        <w:rPr>
          <w:i/>
          <w:iCs/>
          <w:lang w:val="fr-FR"/>
        </w:rPr>
        <w:t>Directives pour la restauration des herbiers marins de Kiribati</w:t>
      </w:r>
      <w:r>
        <w:rPr>
          <w:lang w:val="fr-FR"/>
        </w:rPr>
        <w:t xml:space="preserve">) examinent la multitude de méthodes disponibles pour entreprendre de tels travaux. Cependant, que la proposition implique la restauration d'herbiers marins, de forêts de mangroves ou de zones humides, les considérations sont similaires. En </w:t>
      </w:r>
      <w:r w:rsidR="00753122" w:rsidRPr="00753122">
        <w:rPr>
          <w:lang w:val="fr-FR"/>
        </w:rPr>
        <w:t>résumé</w:t>
      </w:r>
      <w:r>
        <w:rPr>
          <w:lang w:val="fr-FR"/>
        </w:rPr>
        <w:t>, l'auteur de la proposition doit prendre en compte les éléments suivants</w:t>
      </w:r>
      <w:r w:rsidR="00197506">
        <w:rPr>
          <w:lang w:val="fr-FR"/>
        </w:rPr>
        <w:t> </w:t>
      </w:r>
      <w:r>
        <w:rPr>
          <w:lang w:val="fr-FR"/>
        </w:rPr>
        <w:t xml:space="preserve">: </w:t>
      </w:r>
    </w:p>
    <w:p w14:paraId="7AD2FF1C" w14:textId="7E36B5D0" w:rsidR="008D7668" w:rsidRPr="00994B77" w:rsidRDefault="007D29EF" w:rsidP="00C51674">
      <w:pPr>
        <w:pStyle w:val="BodyText"/>
        <w:numPr>
          <w:ilvl w:val="0"/>
          <w:numId w:val="41"/>
        </w:numPr>
        <w:rPr>
          <w:lang w:val="fr-FR"/>
        </w:rPr>
      </w:pPr>
      <w:r w:rsidRPr="00191625">
        <w:rPr>
          <w:lang w:val="fr-FR"/>
        </w:rPr>
        <w:t xml:space="preserve">Sélection du site et adéquation de l'habitat </w:t>
      </w:r>
      <w:r w:rsidR="00197506">
        <w:rPr>
          <w:lang w:val="fr-FR"/>
        </w:rPr>
        <w:t>—</w:t>
      </w:r>
      <w:r w:rsidRPr="00191625">
        <w:rPr>
          <w:lang w:val="fr-FR"/>
        </w:rPr>
        <w:t xml:space="preserve"> conditions environnementales adaptées à la croissance de l'espèce sélectionnée</w:t>
      </w:r>
      <w:r w:rsidR="00B651A3">
        <w:rPr>
          <w:lang w:val="fr-FR"/>
        </w:rPr>
        <w:t> </w:t>
      </w:r>
      <w:r w:rsidRPr="00191625">
        <w:rPr>
          <w:lang w:val="fr-FR"/>
        </w:rPr>
        <w:t xml:space="preserve">; </w:t>
      </w:r>
    </w:p>
    <w:p w14:paraId="0B91C844" w14:textId="13E9E3C7" w:rsidR="008D7668" w:rsidRPr="00994B77" w:rsidRDefault="007D29EF" w:rsidP="00C51674">
      <w:pPr>
        <w:pStyle w:val="BodyText"/>
        <w:numPr>
          <w:ilvl w:val="0"/>
          <w:numId w:val="41"/>
        </w:numPr>
        <w:rPr>
          <w:lang w:val="fr-FR"/>
        </w:rPr>
      </w:pPr>
      <w:r w:rsidRPr="00191625">
        <w:rPr>
          <w:lang w:val="fr-FR"/>
        </w:rPr>
        <w:t>Présence de sites donneurs appropriés pour peupler la zone de restauration</w:t>
      </w:r>
      <w:r w:rsidR="00B651A3">
        <w:rPr>
          <w:lang w:val="fr-FR"/>
        </w:rPr>
        <w:t> </w:t>
      </w:r>
      <w:r w:rsidRPr="00191625">
        <w:rPr>
          <w:lang w:val="fr-FR"/>
        </w:rPr>
        <w:t>;</w:t>
      </w:r>
    </w:p>
    <w:p w14:paraId="72BC8C2D" w14:textId="0ED3FC79" w:rsidR="008D7668" w:rsidRPr="00994B77" w:rsidRDefault="007D29EF" w:rsidP="00C51674">
      <w:pPr>
        <w:pStyle w:val="BodyText"/>
        <w:numPr>
          <w:ilvl w:val="0"/>
          <w:numId w:val="41"/>
        </w:numPr>
        <w:rPr>
          <w:color w:val="00577E" w:themeColor="accent1"/>
          <w:lang w:val="fr-FR"/>
        </w:rPr>
      </w:pPr>
      <w:r w:rsidRPr="004148B0">
        <w:rPr>
          <w:color w:val="00577E" w:themeColor="accent1"/>
          <w:lang w:val="fr-FR"/>
        </w:rPr>
        <w:t>Participation de la communauté - utilisation des connaissances locales sur l'espèce en question et des conditions nécessaires pour qu'elle prospère</w:t>
      </w:r>
      <w:r w:rsidR="00B651A3">
        <w:rPr>
          <w:color w:val="00577E" w:themeColor="accent1"/>
          <w:lang w:val="fr-FR"/>
        </w:rPr>
        <w:t> </w:t>
      </w:r>
      <w:r w:rsidRPr="004148B0">
        <w:rPr>
          <w:color w:val="00577E" w:themeColor="accent1"/>
          <w:lang w:val="fr-FR"/>
        </w:rPr>
        <w:t>;</w:t>
      </w:r>
    </w:p>
    <w:p w14:paraId="465A9262" w14:textId="758963C1" w:rsidR="008D7668" w:rsidRPr="00994B77" w:rsidRDefault="007D29EF" w:rsidP="00C51674">
      <w:pPr>
        <w:pStyle w:val="BodyText"/>
        <w:numPr>
          <w:ilvl w:val="0"/>
          <w:numId w:val="41"/>
        </w:numPr>
        <w:rPr>
          <w:color w:val="00577E" w:themeColor="accent1"/>
          <w:lang w:val="fr-FR"/>
        </w:rPr>
      </w:pPr>
      <w:r w:rsidRPr="004148B0">
        <w:rPr>
          <w:color w:val="00577E" w:themeColor="accent1"/>
          <w:lang w:val="fr-FR"/>
        </w:rPr>
        <w:t xml:space="preserve">Échelle </w:t>
      </w:r>
      <w:r w:rsidR="00197506">
        <w:rPr>
          <w:color w:val="00577E" w:themeColor="accent1"/>
          <w:lang w:val="fr-FR"/>
        </w:rPr>
        <w:t>—</w:t>
      </w:r>
      <w:r w:rsidRPr="004148B0">
        <w:rPr>
          <w:color w:val="00577E" w:themeColor="accent1"/>
          <w:lang w:val="fr-FR"/>
        </w:rPr>
        <w:t xml:space="preserve"> de grandes surfaces ont plus de chances de prospérer que de petites surfaces</w:t>
      </w:r>
      <w:r w:rsidR="00B651A3">
        <w:rPr>
          <w:color w:val="00577E" w:themeColor="accent1"/>
          <w:lang w:val="fr-FR"/>
        </w:rPr>
        <w:t> </w:t>
      </w:r>
      <w:r w:rsidRPr="004148B0">
        <w:rPr>
          <w:color w:val="00577E" w:themeColor="accent1"/>
          <w:lang w:val="fr-FR"/>
        </w:rPr>
        <w:t>;</w:t>
      </w:r>
    </w:p>
    <w:p w14:paraId="1BAE9325" w14:textId="7AF1E599" w:rsidR="004148B0" w:rsidRPr="00994B77" w:rsidRDefault="007D29EF" w:rsidP="00C51674">
      <w:pPr>
        <w:pStyle w:val="BodyText"/>
        <w:numPr>
          <w:ilvl w:val="0"/>
          <w:numId w:val="41"/>
        </w:numPr>
        <w:spacing w:after="120"/>
        <w:ind w:left="714" w:hanging="357"/>
        <w:rPr>
          <w:color w:val="00577E" w:themeColor="accent1"/>
          <w:lang w:val="fr-FR"/>
        </w:rPr>
      </w:pPr>
      <w:r>
        <w:rPr>
          <w:color w:val="00577E" w:themeColor="accent1"/>
          <w:lang w:val="fr-FR"/>
        </w:rPr>
        <w:t>La restauration est-elle réalisable</w:t>
      </w:r>
      <w:r w:rsidR="00197506">
        <w:rPr>
          <w:color w:val="00577E" w:themeColor="accent1"/>
          <w:lang w:val="fr-FR"/>
        </w:rPr>
        <w:t> </w:t>
      </w:r>
      <w:r>
        <w:rPr>
          <w:color w:val="00577E" w:themeColor="accent1"/>
          <w:lang w:val="fr-FR"/>
        </w:rPr>
        <w:t>?</w:t>
      </w:r>
    </w:p>
    <w:p w14:paraId="134FA83E" w14:textId="1A06C04C" w:rsidR="00134B80" w:rsidRPr="00994B77" w:rsidRDefault="007D29EF" w:rsidP="00134B80">
      <w:pPr>
        <w:pStyle w:val="BodyText"/>
        <w:spacing w:after="120"/>
        <w:rPr>
          <w:color w:val="00577E" w:themeColor="accent1"/>
          <w:lang w:val="fr-FR"/>
        </w:rPr>
      </w:pPr>
      <w:r>
        <w:rPr>
          <w:color w:val="00577E" w:themeColor="accent1"/>
          <w:lang w:val="fr-FR"/>
        </w:rPr>
        <w:t xml:space="preserve">Dans le prolongement des solutions fondées sur la nature, la </w:t>
      </w:r>
      <w:r>
        <w:rPr>
          <w:b/>
          <w:bCs/>
          <w:color w:val="00577E" w:themeColor="accent1"/>
          <w:lang w:val="fr-FR"/>
        </w:rPr>
        <w:t>gestion fondée sur les écosystèmes</w:t>
      </w:r>
      <w:r>
        <w:rPr>
          <w:color w:val="00577E" w:themeColor="accent1"/>
          <w:lang w:val="fr-FR"/>
        </w:rPr>
        <w:t xml:space="preserve"> est une approche intégrée « du massif au récif » ou « approche globale de l'île » permettant d'atteindre des objectifs environnementaux, sociaux et économiques. Elle allie l'utilisation du sol et la planification des aménagements aux besoins de protection de l’environnement et de production. Une gestion fondée sur les écosystèmes peut être d'une utilité particulière pour orienter le développement côtier dans les îles du Pacifique, car elle reconnaît les liens entre la terre et la mer, elle encourage l'utilisation des connaissances scientifiques en association avec le savoir coutumier et local, elle encourage la coordination entre </w:t>
      </w:r>
      <w:r w:rsidR="000834C3" w:rsidRPr="000834C3">
        <w:rPr>
          <w:color w:val="00577E" w:themeColor="accent1"/>
          <w:lang w:val="fr-FR"/>
        </w:rPr>
        <w:t xml:space="preserve">l’ensemble des </w:t>
      </w:r>
      <w:r>
        <w:rPr>
          <w:color w:val="00577E" w:themeColor="accent1"/>
          <w:lang w:val="fr-FR"/>
        </w:rPr>
        <w:t xml:space="preserve">organismes publics et non gouvernementaux chargés de gérer différents aspects du littoral, et appelle à l'utilisation d'approches participatives avec les parties prenantes locales afin de renforcer la résilience climatique, la santé des écosystèmes, la gestion des ressources naturelles et les moyens de subsistance. </w:t>
      </w:r>
    </w:p>
    <w:p w14:paraId="71F61608" w14:textId="77777777" w:rsidR="00195663" w:rsidRPr="00994B77" w:rsidRDefault="007D29EF" w:rsidP="00195663">
      <w:pPr>
        <w:pStyle w:val="Heading3"/>
        <w:rPr>
          <w:lang w:val="fr-FR"/>
        </w:rPr>
      </w:pPr>
      <w:bookmarkStart w:id="61" w:name="_Toc102663028"/>
      <w:bookmarkStart w:id="62" w:name="_Toc116509490"/>
      <w:bookmarkStart w:id="63" w:name="_Toc116511372"/>
      <w:r>
        <w:rPr>
          <w:lang w:val="fr-FR"/>
        </w:rPr>
        <w:t>Émissaires, structures amarrées et liaisons avec le rivage</w:t>
      </w:r>
      <w:bookmarkEnd w:id="61"/>
      <w:bookmarkEnd w:id="62"/>
      <w:bookmarkEnd w:id="63"/>
    </w:p>
    <w:p w14:paraId="08B82400" w14:textId="77777777" w:rsidR="00195663" w:rsidRPr="00994B77" w:rsidRDefault="007D29EF" w:rsidP="00195663">
      <w:pPr>
        <w:pStyle w:val="BodyText"/>
        <w:spacing w:after="120"/>
        <w:rPr>
          <w:lang w:val="fr-FR"/>
        </w:rPr>
      </w:pPr>
      <w:r w:rsidRPr="006F56A3">
        <w:rPr>
          <w:lang w:val="fr-FR"/>
        </w:rPr>
        <w:t xml:space="preserve">Les </w:t>
      </w:r>
      <w:r w:rsidRPr="006F56A3">
        <w:rPr>
          <w:b/>
          <w:bCs/>
          <w:lang w:val="fr-FR"/>
        </w:rPr>
        <w:t xml:space="preserve">émissaires </w:t>
      </w:r>
      <w:r w:rsidRPr="006F56A3">
        <w:rPr>
          <w:lang w:val="fr-FR"/>
        </w:rPr>
        <w:t>ou points de rejet sont utilisés pour déverser les eaux usées dans un plan d'eau. Ils sont un élément nécessaire de la gestion des eaux usées et de la prévention des maladies. Un émissaire correctement conçu et exploité dilue efficacement les eaux usées rejetées, ce qui entraîne une réduction de la concentration des contaminants (Tate, Scaturro et Cathers 2016). Des émissaires mal conçus et mal situés peuvent provoquer l'érosion des plages ou des berges et réduire la qualité de l'eau du fait d'une dilution ou d'une recirculation inefficace.</w:t>
      </w:r>
    </w:p>
    <w:p w14:paraId="1B49C77A" w14:textId="3D11ADC8" w:rsidR="00195663" w:rsidRPr="00994B77" w:rsidRDefault="007D29EF" w:rsidP="00195663">
      <w:pPr>
        <w:pStyle w:val="BodyText"/>
        <w:spacing w:after="120"/>
        <w:rPr>
          <w:lang w:val="fr-FR"/>
        </w:rPr>
      </w:pPr>
      <w:r w:rsidRPr="006F56A3">
        <w:rPr>
          <w:lang w:val="fr-FR"/>
        </w:rPr>
        <w:lastRenderedPageBreak/>
        <w:t xml:space="preserve">Les </w:t>
      </w:r>
      <w:r w:rsidRPr="006F56A3">
        <w:rPr>
          <w:b/>
          <w:bCs/>
          <w:lang w:val="fr-FR"/>
        </w:rPr>
        <w:t>structures amarrées</w:t>
      </w:r>
      <w:r w:rsidRPr="006F56A3">
        <w:rPr>
          <w:lang w:val="fr-FR"/>
        </w:rPr>
        <w:t xml:space="preserve"> sont généralement des structures flottantes (telles que les plates-formes offshore) fixées au fond de la mer par des câbles et des ancres. Les câbles doivent avoir une longueur suffisante pour que la structure puisse se déplacer avec la marée et les courants du site. On entend par structures amarrées les aides à la navigation et les bouées d'amarrage, mais aussi les </w:t>
      </w:r>
      <w:r w:rsidR="005214E3">
        <w:rPr>
          <w:lang w:val="fr-FR"/>
        </w:rPr>
        <w:t>plates-formes</w:t>
      </w:r>
      <w:r w:rsidRPr="006F56A3">
        <w:rPr>
          <w:lang w:val="fr-FR"/>
        </w:rPr>
        <w:t xml:space="preserve"> de navires, les stations de ravitaillement et les éoliennes. Ces structures sont (par exemple) essentielles à la sécurité de la navigation, mais si les ancres ne sont pas mises en place avec soin ou si les câbles sont trop longs, elles peuvent endommager les habitats marins et les coraux.</w:t>
      </w:r>
    </w:p>
    <w:p w14:paraId="787664FD" w14:textId="77777777" w:rsidR="00195663" w:rsidRPr="00994B77" w:rsidRDefault="007D29EF" w:rsidP="00195663">
      <w:pPr>
        <w:pStyle w:val="BodyText"/>
        <w:rPr>
          <w:lang w:val="fr-FR"/>
        </w:rPr>
      </w:pPr>
      <w:r>
        <w:rPr>
          <w:lang w:val="fr-FR"/>
        </w:rPr>
        <w:t xml:space="preserve">Les activités maritimes nécessitent souvent un lien avec le littoral, que ce soit pour amarrer un navire ou un pipeline pour transférer du carburant, des matériaux de dragage ou de l'eau et des eaux usées de la terre vers les navires ou des navires vers la terre. Là encore, ces structures peuvent endommager les habitats marins si leur implantation est mal choisie. </w:t>
      </w:r>
    </w:p>
    <w:p w14:paraId="710D3DA9" w14:textId="77777777" w:rsidR="00195663" w:rsidRDefault="007D29EF" w:rsidP="00195663">
      <w:pPr>
        <w:pStyle w:val="Heading3"/>
      </w:pPr>
      <w:bookmarkStart w:id="64" w:name="_Toc102663029"/>
      <w:bookmarkStart w:id="65" w:name="_Toc116509491"/>
      <w:bookmarkStart w:id="66" w:name="_Toc116511373"/>
      <w:r>
        <w:rPr>
          <w:lang w:val="fr-FR"/>
        </w:rPr>
        <w:t>Aquaculture</w:t>
      </w:r>
      <w:bookmarkEnd w:id="64"/>
      <w:bookmarkEnd w:id="65"/>
      <w:bookmarkEnd w:id="66"/>
    </w:p>
    <w:p w14:paraId="2403710F" w14:textId="30E06BB2" w:rsidR="00195663" w:rsidRDefault="007D29EF" w:rsidP="00195663">
      <w:pPr>
        <w:pStyle w:val="BodyText"/>
        <w:spacing w:after="120"/>
        <w:rPr>
          <w:color w:val="000000"/>
          <w:shd w:val="clear" w:color="auto" w:fill="FFFFFF"/>
        </w:rPr>
      </w:pPr>
      <w:r w:rsidRPr="00ED3E5A">
        <w:rPr>
          <w:lang w:val="fr-FR"/>
        </w:rPr>
        <w:t xml:space="preserve">L'aquaculture est l'élevage d'organismes aquatiques tels que </w:t>
      </w:r>
      <w:r w:rsidR="00AC71CA" w:rsidRPr="00AC71CA">
        <w:rPr>
          <w:lang w:val="fr-FR"/>
        </w:rPr>
        <w:t xml:space="preserve">les poissons, les crustacés et les </w:t>
      </w:r>
      <w:r w:rsidRPr="00ED3E5A">
        <w:rPr>
          <w:lang w:val="fr-FR"/>
        </w:rPr>
        <w:t>plantes (</w:t>
      </w:r>
      <w:r w:rsidR="00591883" w:rsidRPr="00ED3E5A">
        <w:rPr>
          <w:lang w:val="fr-FR"/>
        </w:rPr>
        <w:t>p.</w:t>
      </w:r>
      <w:r w:rsidR="00D5181F">
        <w:rPr>
          <w:lang w:val="fr-FR"/>
        </w:rPr>
        <w:t xml:space="preserve"> </w:t>
      </w:r>
      <w:r w:rsidR="00591883" w:rsidRPr="00ED3E5A">
        <w:rPr>
          <w:lang w:val="fr-FR"/>
        </w:rPr>
        <w:t>ex.</w:t>
      </w:r>
      <w:r w:rsidRPr="00ED3E5A">
        <w:rPr>
          <w:lang w:val="fr-FR"/>
        </w:rPr>
        <w:t>.</w:t>
      </w:r>
      <w:r w:rsidR="00197506">
        <w:rPr>
          <w:lang w:val="fr-FR"/>
        </w:rPr>
        <w:t xml:space="preserve"> </w:t>
      </w:r>
      <w:r w:rsidRPr="00ED3E5A">
        <w:rPr>
          <w:lang w:val="fr-FR"/>
        </w:rPr>
        <w:t>, des algues). Le terme aquaculture désigne la culture d'espèces tant d'eau de mer que d'eau douce et peut concerner aussi bien la production sur terre qu'en pleine mer. Les trois principaux modes d'aquaculture sont</w:t>
      </w:r>
      <w:r w:rsidR="00197506">
        <w:rPr>
          <w:lang w:val="fr-FR"/>
        </w:rPr>
        <w:t> </w:t>
      </w:r>
      <w:r w:rsidRPr="00ED3E5A">
        <w:rPr>
          <w:lang w:val="fr-FR"/>
        </w:rPr>
        <w:t xml:space="preserve">: </w:t>
      </w:r>
    </w:p>
    <w:p w14:paraId="33151F3F" w14:textId="32C4CCFD" w:rsidR="00195663" w:rsidRPr="00994B77" w:rsidRDefault="007D29EF" w:rsidP="00C51674">
      <w:pPr>
        <w:pStyle w:val="BodyText"/>
        <w:numPr>
          <w:ilvl w:val="0"/>
          <w:numId w:val="39"/>
        </w:numPr>
        <w:spacing w:after="120"/>
        <w:ind w:left="851" w:hanging="425"/>
        <w:rPr>
          <w:lang w:val="fr-FR"/>
        </w:rPr>
      </w:pPr>
      <w:r>
        <w:rPr>
          <w:lang w:val="fr-FR"/>
        </w:rPr>
        <w:t xml:space="preserve">Les systèmes de bassins terrestres </w:t>
      </w:r>
      <w:r w:rsidR="00197506">
        <w:rPr>
          <w:lang w:val="fr-FR"/>
        </w:rPr>
        <w:t>—</w:t>
      </w:r>
      <w:r>
        <w:rPr>
          <w:lang w:val="fr-FR"/>
        </w:rPr>
        <w:t xml:space="preserve"> où l'élevage est confiné dans une série de bassins terrestres interconnectés, les eaux usées étant échangées entre les bassins par pompage</w:t>
      </w:r>
      <w:r w:rsidR="00B651A3">
        <w:rPr>
          <w:lang w:val="fr-FR"/>
        </w:rPr>
        <w:t> </w:t>
      </w:r>
      <w:r>
        <w:rPr>
          <w:lang w:val="fr-FR"/>
        </w:rPr>
        <w:t>;</w:t>
      </w:r>
    </w:p>
    <w:p w14:paraId="4C5C82B6" w14:textId="42F8D2B6" w:rsidR="00195663" w:rsidRPr="00994B77" w:rsidRDefault="007D29EF" w:rsidP="00C51674">
      <w:pPr>
        <w:pStyle w:val="BodyText"/>
        <w:numPr>
          <w:ilvl w:val="0"/>
          <w:numId w:val="39"/>
        </w:numPr>
        <w:spacing w:after="120"/>
        <w:ind w:left="851" w:hanging="425"/>
        <w:rPr>
          <w:lang w:val="fr-FR"/>
        </w:rPr>
      </w:pPr>
      <w:r>
        <w:rPr>
          <w:lang w:val="fr-FR"/>
        </w:rPr>
        <w:t xml:space="preserve">Les enclos à filets ouverts </w:t>
      </w:r>
      <w:r w:rsidR="00197506">
        <w:rPr>
          <w:lang w:val="fr-FR"/>
        </w:rPr>
        <w:t>—</w:t>
      </w:r>
      <w:r>
        <w:rPr>
          <w:lang w:val="fr-FR"/>
        </w:rPr>
        <w:t xml:space="preserve"> où l'élevage est confiné dans des filets flottants à ciel ouvert ancrés dans des espaces d'eau naturels et où les eaux usées sont évacuées librement à travers le filet</w:t>
      </w:r>
      <w:r w:rsidR="00B651A3">
        <w:rPr>
          <w:lang w:val="fr-FR"/>
        </w:rPr>
        <w:t> </w:t>
      </w:r>
      <w:r>
        <w:rPr>
          <w:lang w:val="fr-FR"/>
        </w:rPr>
        <w:t>;</w:t>
      </w:r>
    </w:p>
    <w:p w14:paraId="140F5D42" w14:textId="77777777" w:rsidR="00195663" w:rsidRPr="00994B77" w:rsidRDefault="007D29EF" w:rsidP="00C51674">
      <w:pPr>
        <w:pStyle w:val="BodyText"/>
        <w:numPr>
          <w:ilvl w:val="0"/>
          <w:numId w:val="39"/>
        </w:numPr>
        <w:spacing w:after="120"/>
        <w:ind w:left="851" w:hanging="425"/>
        <w:rPr>
          <w:lang w:val="fr-FR"/>
        </w:rPr>
      </w:pPr>
      <w:r>
        <w:rPr>
          <w:lang w:val="fr-FR"/>
        </w:rPr>
        <w:t xml:space="preserve">Les systèmes à recirculation d'eau - où le l'élevage est confiné dans des étangs ou des citernes, souvent à l'intérieur, où l'échange d'eau est strictement contrôlé par pompage. </w:t>
      </w:r>
    </w:p>
    <w:p w14:paraId="2C7957FD" w14:textId="5EB870EC" w:rsidR="00047851" w:rsidRPr="00994B77" w:rsidRDefault="007D29EF" w:rsidP="00BC5C8A">
      <w:pPr>
        <w:spacing w:after="120"/>
        <w:rPr>
          <w:color w:val="00577E" w:themeColor="accent1"/>
          <w:lang w:val="fr-FR"/>
        </w:rPr>
      </w:pPr>
      <w:r>
        <w:rPr>
          <w:color w:val="00577E" w:themeColor="accent1"/>
          <w:lang w:val="fr-FR"/>
        </w:rPr>
        <w:t>À l'heure actuelle, l'aquaculture dans le Pacifique se pratique principalement en bassins, avec des poissons tels que le tilapia, la carpe et le chanos, cultivés dans des bassins à Fidji, Kiribati</w:t>
      </w:r>
      <w:r w:rsidRPr="00470712">
        <w:rPr>
          <w:color w:val="00577E" w:themeColor="accent1"/>
          <w:highlight w:val="yellow"/>
          <w:lang w:val="fr-FR"/>
        </w:rPr>
        <w:t xml:space="preserve"> et Nauru</w:t>
      </w:r>
      <w:r>
        <w:rPr>
          <w:color w:val="00577E" w:themeColor="accent1"/>
          <w:lang w:val="fr-FR"/>
        </w:rPr>
        <w:t>. L'aquaculture en enclos à filets à ciel ouvert est moins courante</w:t>
      </w:r>
      <w:r w:rsidR="00B651A3">
        <w:rPr>
          <w:color w:val="00577E" w:themeColor="accent1"/>
          <w:lang w:val="fr-FR"/>
        </w:rPr>
        <w:t> </w:t>
      </w:r>
      <w:r>
        <w:rPr>
          <w:color w:val="00577E" w:themeColor="accent1"/>
          <w:lang w:val="fr-FR"/>
        </w:rPr>
        <w:t>; elle est cependant pratiquée dans la République des Îles Marshall (RMI), où des palourdes géantes, des algues et des huîtres perlières sont cultivées de cette manière, et les concombres de mer sont produits à Fidji dans des cages ouvertes. Il existe enfin des écloseries de crevettes à Fidji, de palourdes géantes dans les Îles Cook et une écloserie de truites en Papouasie</w:t>
      </w:r>
      <w:r w:rsidR="00197506">
        <w:rPr>
          <w:color w:val="00577E" w:themeColor="accent1"/>
          <w:lang w:val="fr-FR"/>
        </w:rPr>
        <w:t>–</w:t>
      </w:r>
      <w:r>
        <w:rPr>
          <w:color w:val="00577E" w:themeColor="accent1"/>
          <w:lang w:val="fr-FR"/>
        </w:rPr>
        <w:t>Nouvelle-Guinée qui utilisent les systèmes à recirculation (Subasinghe 2017).</w:t>
      </w:r>
    </w:p>
    <w:p w14:paraId="4631426D" w14:textId="0FAFD10C" w:rsidR="00BC5C8A" w:rsidRPr="00994B77" w:rsidRDefault="007D29EF" w:rsidP="00BC5C8A">
      <w:pPr>
        <w:spacing w:after="120"/>
        <w:rPr>
          <w:color w:val="00577E" w:themeColor="accent1"/>
          <w:lang w:val="fr-FR"/>
        </w:rPr>
      </w:pPr>
      <w:r>
        <w:rPr>
          <w:color w:val="00577E" w:themeColor="accent1"/>
          <w:lang w:val="fr-FR"/>
        </w:rPr>
        <w:t xml:space="preserve">L'aquaculture peut constituer une source intéressante de revenus et de nourriture, mais la qualité de l'eau peut poser </w:t>
      </w:r>
      <w:r w:rsidR="0005059E">
        <w:rPr>
          <w:color w:val="00577E" w:themeColor="accent1"/>
          <w:lang w:val="fr-FR"/>
        </w:rPr>
        <w:t>un problème</w:t>
      </w:r>
      <w:r>
        <w:rPr>
          <w:color w:val="00577E" w:themeColor="accent1"/>
          <w:lang w:val="fr-FR"/>
        </w:rPr>
        <w:t xml:space="preserve"> si les exploitations ne sont pas situées dans des environnements bien drainés et si le renouvellement d'eau n'est pas assuré. Par ailleurs, les espèces élevées ne peuvent être que des espèces endémiques.</w:t>
      </w:r>
    </w:p>
    <w:p w14:paraId="6ACE2E4E" w14:textId="77777777" w:rsidR="008A50A1" w:rsidRPr="0025549D" w:rsidRDefault="007D29EF" w:rsidP="00E80138">
      <w:pPr>
        <w:pStyle w:val="Heading1"/>
      </w:pPr>
      <w:bookmarkStart w:id="67" w:name="_Ref102482752"/>
      <w:bookmarkStart w:id="68" w:name="_Ref102482764"/>
      <w:bookmarkStart w:id="69" w:name="_Toc102663030"/>
      <w:bookmarkStart w:id="70" w:name="_Toc116509492"/>
      <w:bookmarkStart w:id="71" w:name="_Toc116511374"/>
      <w:r w:rsidRPr="0025549D">
        <w:rPr>
          <w:lang w:val="fr-FR"/>
        </w:rPr>
        <w:t>Études de soutien</w:t>
      </w:r>
      <w:bookmarkEnd w:id="67"/>
      <w:bookmarkEnd w:id="68"/>
      <w:bookmarkEnd w:id="69"/>
      <w:bookmarkEnd w:id="70"/>
      <w:bookmarkEnd w:id="71"/>
    </w:p>
    <w:p w14:paraId="02D356F5" w14:textId="77777777" w:rsidR="00CF02DA" w:rsidRDefault="007D29EF" w:rsidP="00CF02DA">
      <w:pPr>
        <w:pStyle w:val="Heading2"/>
        <w:keepNext w:val="0"/>
        <w:keepLines w:val="0"/>
        <w:ind w:left="851"/>
      </w:pPr>
      <w:bookmarkStart w:id="72" w:name="_Toc102663031"/>
      <w:bookmarkStart w:id="73" w:name="_Toc116509493"/>
      <w:bookmarkStart w:id="74" w:name="_Toc116511375"/>
      <w:r>
        <w:rPr>
          <w:lang w:val="fr-FR"/>
        </w:rPr>
        <w:t>Introduction</w:t>
      </w:r>
      <w:bookmarkEnd w:id="72"/>
      <w:bookmarkEnd w:id="73"/>
      <w:bookmarkEnd w:id="74"/>
    </w:p>
    <w:p w14:paraId="00BBA8C9" w14:textId="77777777" w:rsidR="00984F34" w:rsidRPr="00994B77" w:rsidRDefault="007D29EF" w:rsidP="00984F34">
      <w:pPr>
        <w:pStyle w:val="BodyText"/>
        <w:spacing w:after="120"/>
        <w:rPr>
          <w:lang w:val="fr-FR"/>
        </w:rPr>
      </w:pPr>
      <w:r>
        <w:rPr>
          <w:lang w:val="fr-FR"/>
        </w:rPr>
        <w:t xml:space="preserve">Pour évaluer les effets des projets d'ingénierie côtière sur l'environnement, il est nécessaire de réaliser des enquêtes ou des études sur site afin de définir l'environnement physique, d'identifier les récepteurs sensibles et de quantifier les impacts potentiels. Les études typiquement requises pour l'évaluation des changements prévisibles de l'environnement côtier sont présentées ci-dessous. </w:t>
      </w:r>
    </w:p>
    <w:p w14:paraId="3A46C7D7" w14:textId="00FEE765" w:rsidR="000F3355" w:rsidRPr="00994B77" w:rsidRDefault="007D29EF" w:rsidP="008D3079">
      <w:pPr>
        <w:pStyle w:val="BodyText"/>
        <w:rPr>
          <w:lang w:val="fr-FR"/>
        </w:rPr>
      </w:pPr>
      <w:r>
        <w:rPr>
          <w:lang w:val="fr-FR"/>
        </w:rPr>
        <w:t>Un guide tel que celui-ci ne peut pas détailler de manière spécifique le niveau de recherche ou de précision requis pour un projet particulier. Il est toutefois important de faire preuve de mesure au moment de définir les exigences de l'étude. Ainsi, si l'on anticipe un effet limité, les études commandées peuvent être de haut niveau, mais si l'on prévoit un effet important, une modélisation détaillée (p.</w:t>
      </w:r>
      <w:r w:rsidR="00D5181F">
        <w:rPr>
          <w:lang w:val="fr-FR"/>
        </w:rPr>
        <w:t xml:space="preserve"> </w:t>
      </w:r>
      <w:r>
        <w:rPr>
          <w:lang w:val="fr-FR"/>
        </w:rPr>
        <w:t xml:space="preserve">ex., une modélisation du panache de dragage) peut être requise. La </w:t>
      </w:r>
      <w:r>
        <w:rPr>
          <w:b/>
          <w:bCs/>
          <w:lang w:val="fr-FR"/>
        </w:rPr>
        <w:t>Section 5.2</w:t>
      </w:r>
      <w:r>
        <w:rPr>
          <w:lang w:val="fr-FR"/>
        </w:rPr>
        <w:t xml:space="preserve"> sur l'Étude de champ fournit de </w:t>
      </w:r>
      <w:r>
        <w:rPr>
          <w:lang w:val="fr-FR"/>
        </w:rPr>
        <w:lastRenderedPageBreak/>
        <w:t xml:space="preserve">plus amples détails sur le choix des types d'enquêtes à réaliser. Une </w:t>
      </w:r>
      <w:r w:rsidR="00A5185F" w:rsidRPr="00A5185F">
        <w:rPr>
          <w:lang w:val="fr-FR"/>
        </w:rPr>
        <w:t xml:space="preserve">première étape recommandée </w:t>
      </w:r>
      <w:r>
        <w:rPr>
          <w:lang w:val="fr-FR"/>
        </w:rPr>
        <w:t xml:space="preserve">consiste en une étude de synthèse des données disponibles pour déterminer les besoins (ou non) d'enquêtes supplémentaires, appuyée par une consultation des parties prenantes locales. Les connaissances coutumières et locales peuvent être particulièrement importantes dans le Pacifique, </w:t>
      </w:r>
      <w:r w:rsidR="00687559" w:rsidRPr="00687559">
        <w:rPr>
          <w:lang w:val="fr-FR"/>
        </w:rPr>
        <w:t>bien que</w:t>
      </w:r>
      <w:r>
        <w:rPr>
          <w:lang w:val="fr-FR"/>
        </w:rPr>
        <w:t xml:space="preserve"> la disponibilité de données enregistrées peut-être limitée.</w:t>
      </w:r>
    </w:p>
    <w:p w14:paraId="486D6302" w14:textId="77777777" w:rsidR="00AC1860" w:rsidRPr="00994B77" w:rsidRDefault="00AC1860" w:rsidP="008D3079">
      <w:pPr>
        <w:pStyle w:val="Caption"/>
        <w:spacing w:before="0"/>
        <w:rPr>
          <w:sz w:val="18"/>
          <w:lang w:val="fr-FR"/>
        </w:rPr>
      </w:pPr>
    </w:p>
    <w:tbl>
      <w:tblPr>
        <w:tblStyle w:val="RHDHVTable"/>
        <w:tblW w:w="0" w:type="auto"/>
        <w:tblLook w:val="04A0" w:firstRow="1" w:lastRow="0" w:firstColumn="1" w:lastColumn="0" w:noHBand="0" w:noVBand="1"/>
      </w:tblPr>
      <w:tblGrid>
        <w:gridCol w:w="9413"/>
      </w:tblGrid>
      <w:tr w:rsidR="00C67B9D" w:rsidRPr="008B12A0" w14:paraId="4D421CDB" w14:textId="77777777" w:rsidTr="00C67B9D">
        <w:trPr>
          <w:cnfStyle w:val="100000000000" w:firstRow="1" w:lastRow="0" w:firstColumn="0" w:lastColumn="0" w:oddVBand="0" w:evenVBand="0" w:oddHBand="0" w:evenHBand="0" w:firstRowFirstColumn="0" w:firstRowLastColumn="0" w:lastRowFirstColumn="0" w:lastRowLastColumn="0"/>
        </w:trPr>
        <w:tc>
          <w:tcPr>
            <w:tcW w:w="9413" w:type="dxa"/>
            <w:shd w:val="clear" w:color="auto" w:fill="B2E7FF" w:themeFill="accent1" w:themeFillTint="33"/>
          </w:tcPr>
          <w:p w14:paraId="277C1DA4" w14:textId="52F709CC" w:rsidR="00B229A6" w:rsidRPr="00994B77" w:rsidRDefault="007D29EF" w:rsidP="00B229A6">
            <w:pPr>
              <w:pStyle w:val="NoSpacing"/>
              <w:shd w:val="clear" w:color="auto" w:fill="B2E7FF" w:themeFill="text1" w:themeFillTint="33"/>
              <w:spacing w:after="120"/>
              <w:rPr>
                <w:rFonts w:eastAsiaTheme="majorEastAsia" w:cstheme="majorBidi"/>
                <w:bCs/>
                <w:color w:val="00577E" w:themeColor="accent1"/>
                <w:sz w:val="22"/>
                <w:szCs w:val="22"/>
                <w:lang w:val="fr-FR"/>
              </w:rPr>
            </w:pPr>
            <w:r>
              <w:rPr>
                <w:rFonts w:eastAsiaTheme="majorEastAsia" w:cstheme="majorBidi"/>
                <w:bCs/>
                <w:color w:val="00577E" w:themeColor="accent1"/>
                <w:sz w:val="22"/>
                <w:szCs w:val="22"/>
                <w:lang w:val="fr-FR"/>
              </w:rPr>
              <w:t xml:space="preserve">Exemple </w:t>
            </w:r>
            <w:r w:rsidR="00197506">
              <w:rPr>
                <w:rFonts w:eastAsiaTheme="majorEastAsia" w:cstheme="majorBidi"/>
                <w:bCs/>
                <w:color w:val="00577E" w:themeColor="accent1"/>
                <w:sz w:val="22"/>
                <w:szCs w:val="22"/>
                <w:lang w:val="fr-FR"/>
              </w:rPr>
              <w:t>—</w:t>
            </w:r>
            <w:r>
              <w:rPr>
                <w:rFonts w:eastAsiaTheme="majorEastAsia" w:cstheme="majorBidi"/>
                <w:bCs/>
                <w:color w:val="00577E" w:themeColor="accent1"/>
                <w:sz w:val="22"/>
                <w:szCs w:val="22"/>
                <w:lang w:val="fr-FR"/>
              </w:rPr>
              <w:t xml:space="preserve"> Digue de </w:t>
            </w:r>
            <w:proofErr w:type="spellStart"/>
            <w:r>
              <w:rPr>
                <w:rFonts w:eastAsiaTheme="majorEastAsia" w:cstheme="majorBidi"/>
                <w:bCs/>
                <w:color w:val="00577E" w:themeColor="accent1"/>
                <w:sz w:val="22"/>
                <w:szCs w:val="22"/>
                <w:lang w:val="fr-FR"/>
              </w:rPr>
              <w:t>Ebeye</w:t>
            </w:r>
            <w:proofErr w:type="spellEnd"/>
            <w:r>
              <w:rPr>
                <w:rFonts w:eastAsiaTheme="majorEastAsia" w:cstheme="majorBidi"/>
                <w:b w:val="0"/>
                <w:bCs/>
                <w:color w:val="00577E" w:themeColor="accent1"/>
                <w:sz w:val="22"/>
                <w:szCs w:val="22"/>
                <w:lang w:val="fr-FR"/>
              </w:rPr>
              <w:t xml:space="preserve"> </w:t>
            </w:r>
          </w:p>
          <w:p w14:paraId="5F89F537" w14:textId="77777777" w:rsidR="00EB6C9F" w:rsidRPr="00994B77" w:rsidRDefault="007D29EF" w:rsidP="00EB6C9F">
            <w:pPr>
              <w:pStyle w:val="BodyText"/>
              <w:rPr>
                <w:rFonts w:ascii="Arial" w:hAnsi="Arial"/>
                <w:lang w:val="fr-FR"/>
              </w:rPr>
            </w:pPr>
            <w:r w:rsidRPr="00B229A6">
              <w:rPr>
                <w:rFonts w:ascii="Arial" w:hAnsi="Arial"/>
                <w:b w:val="0"/>
                <w:color w:val="00577E" w:themeColor="text1"/>
                <w:lang w:val="fr-FR"/>
              </w:rPr>
              <w:t xml:space="preserve">Le tableau ci-dessous donne un exemple des types d'informations requises et de leurs sources pour un projet de digue à Ebeye (RMI). Bien que ce tableau ne soit pas une liste exhaustive, il donne une bonne indication des types d'informations requises pour un projet de cette nature. Ce tableau ne peut pas être utilisé comme liste de contrôle pour d'autres projets, qui auront chacun leurs propres exigences. </w:t>
            </w:r>
          </w:p>
          <w:p w14:paraId="4A913A9D" w14:textId="77777777" w:rsidR="00B229A6" w:rsidRPr="00994B77" w:rsidRDefault="00B229A6" w:rsidP="00EB6C9F">
            <w:pPr>
              <w:pStyle w:val="BodyText"/>
              <w:rPr>
                <w:lang w:val="fr-FR"/>
              </w:rPr>
            </w:pPr>
          </w:p>
          <w:p w14:paraId="408267A3" w14:textId="77777777" w:rsidR="00EB6C9F" w:rsidRPr="00994B77" w:rsidRDefault="007D29EF" w:rsidP="00EB6C9F">
            <w:pPr>
              <w:pStyle w:val="BodyText"/>
              <w:rPr>
                <w:sz w:val="16"/>
                <w:szCs w:val="16"/>
                <w:lang w:val="fr-FR"/>
              </w:rPr>
            </w:pPr>
            <w:bookmarkStart w:id="75" w:name="_Toc116509567"/>
            <w:r w:rsidRPr="00B229A6">
              <w:rPr>
                <w:b w:val="0"/>
                <w:color w:val="00577E" w:themeColor="text1"/>
                <w:sz w:val="16"/>
                <w:szCs w:val="16"/>
                <w:lang w:val="fr-FR"/>
              </w:rPr>
              <w:t>Tableau </w:t>
            </w:r>
            <w:r w:rsidRPr="00B229A6">
              <w:rPr>
                <w:sz w:val="16"/>
                <w:szCs w:val="16"/>
              </w:rPr>
              <w:fldChar w:fldCharType="begin"/>
            </w:r>
            <w:r w:rsidRPr="00994B77">
              <w:rPr>
                <w:b w:val="0"/>
                <w:color w:val="00577E" w:themeColor="text1"/>
                <w:sz w:val="16"/>
                <w:szCs w:val="16"/>
                <w:lang w:val="fr-FR"/>
              </w:rPr>
              <w:instrText xml:space="preserve"> SEQ Table \* ARABIC </w:instrText>
            </w:r>
            <w:r w:rsidRPr="00B229A6">
              <w:rPr>
                <w:sz w:val="16"/>
                <w:szCs w:val="16"/>
              </w:rPr>
              <w:fldChar w:fldCharType="separate"/>
            </w:r>
            <w:r w:rsidRPr="00994B77">
              <w:rPr>
                <w:b w:val="0"/>
                <w:color w:val="00577E" w:themeColor="text1"/>
                <w:sz w:val="16"/>
                <w:szCs w:val="16"/>
                <w:lang w:val="fr-FR"/>
              </w:rPr>
              <w:t>1</w:t>
            </w:r>
            <w:r w:rsidRPr="00B229A6">
              <w:rPr>
                <w:sz w:val="16"/>
                <w:szCs w:val="16"/>
              </w:rPr>
              <w:fldChar w:fldCharType="end"/>
            </w:r>
            <w:r w:rsidRPr="00B229A6">
              <w:rPr>
                <w:b w:val="0"/>
                <w:color w:val="00577E" w:themeColor="text1"/>
                <w:sz w:val="16"/>
                <w:szCs w:val="16"/>
                <w:lang w:val="fr-FR"/>
              </w:rPr>
              <w:t> : Paramètres et sources de données de l'ÉIE pour la digue d'Ebeye, RMI</w:t>
            </w:r>
            <w:bookmarkEnd w:id="75"/>
          </w:p>
          <w:tbl>
            <w:tblPr>
              <w:tblStyle w:val="RHDHVTable"/>
              <w:tblW w:w="0" w:type="auto"/>
              <w:tblLook w:val="04A0" w:firstRow="1" w:lastRow="0" w:firstColumn="1" w:lastColumn="0" w:noHBand="0" w:noVBand="1"/>
            </w:tblPr>
            <w:tblGrid>
              <w:gridCol w:w="4583"/>
              <w:gridCol w:w="4604"/>
            </w:tblGrid>
            <w:tr w:rsidR="00C67B9D" w14:paraId="42617B8F" w14:textId="77777777" w:rsidTr="00C67B9D">
              <w:trPr>
                <w:cnfStyle w:val="100000000000" w:firstRow="1" w:lastRow="0" w:firstColumn="0" w:lastColumn="0" w:oddVBand="0" w:evenVBand="0" w:oddHBand="0" w:evenHBand="0" w:firstRowFirstColumn="0" w:firstRowLastColumn="0" w:lastRowFirstColumn="0" w:lastRowLastColumn="0"/>
                <w:tblHeader/>
              </w:trPr>
              <w:tc>
                <w:tcPr>
                  <w:tcW w:w="4678" w:type="dxa"/>
                </w:tcPr>
                <w:p w14:paraId="65CEA072" w14:textId="77777777" w:rsidR="00EB6C9F" w:rsidRPr="00122F06" w:rsidRDefault="007D29EF" w:rsidP="00EB6C9F">
                  <w:pPr>
                    <w:pStyle w:val="BodyText"/>
                    <w:rPr>
                      <w:sz w:val="16"/>
                      <w:szCs w:val="16"/>
                    </w:rPr>
                  </w:pPr>
                  <w:r w:rsidRPr="00122F06">
                    <w:rPr>
                      <w:bCs/>
                      <w:sz w:val="16"/>
                      <w:szCs w:val="16"/>
                      <w:lang w:val="fr-FR"/>
                    </w:rPr>
                    <w:t>Paramètre de l'ÉIE (sujet)</w:t>
                  </w:r>
                </w:p>
              </w:tc>
              <w:tc>
                <w:tcPr>
                  <w:tcW w:w="4735" w:type="dxa"/>
                </w:tcPr>
                <w:p w14:paraId="42EE1326" w14:textId="77777777" w:rsidR="00EB6C9F" w:rsidRPr="00122F06" w:rsidRDefault="007D29EF" w:rsidP="00EB6C9F">
                  <w:pPr>
                    <w:pStyle w:val="BodyText"/>
                    <w:rPr>
                      <w:sz w:val="16"/>
                      <w:szCs w:val="16"/>
                    </w:rPr>
                  </w:pPr>
                  <w:r w:rsidRPr="00122F06">
                    <w:rPr>
                      <w:bCs/>
                      <w:sz w:val="16"/>
                      <w:szCs w:val="16"/>
                      <w:lang w:val="fr-FR"/>
                    </w:rPr>
                    <w:t>Source d'informations</w:t>
                  </w:r>
                </w:p>
              </w:tc>
            </w:tr>
            <w:tr w:rsidR="00C67B9D" w14:paraId="6AD19A69" w14:textId="77777777" w:rsidTr="00C67B9D">
              <w:tc>
                <w:tcPr>
                  <w:tcW w:w="9413" w:type="dxa"/>
                  <w:gridSpan w:val="2"/>
                  <w:shd w:val="clear" w:color="auto" w:fill="BFBFBF" w:themeFill="background2" w:themeFillShade="BF"/>
                </w:tcPr>
                <w:p w14:paraId="30CE063A" w14:textId="77777777" w:rsidR="00EB6C9F" w:rsidRPr="00122F06" w:rsidRDefault="007D29EF" w:rsidP="00EB6C9F">
                  <w:pPr>
                    <w:pStyle w:val="BodyText"/>
                    <w:rPr>
                      <w:sz w:val="16"/>
                      <w:szCs w:val="16"/>
                    </w:rPr>
                  </w:pPr>
                  <w:r w:rsidRPr="00122F06">
                    <w:rPr>
                      <w:sz w:val="16"/>
                      <w:szCs w:val="16"/>
                      <w:lang w:val="fr-FR"/>
                    </w:rPr>
                    <w:t xml:space="preserve">Environnement physique </w:t>
                  </w:r>
                </w:p>
              </w:tc>
            </w:tr>
            <w:tr w:rsidR="00C67B9D" w:rsidRPr="008B12A0" w14:paraId="5A763D7F" w14:textId="77777777" w:rsidTr="00C67B9D">
              <w:tc>
                <w:tcPr>
                  <w:tcW w:w="4678" w:type="dxa"/>
                </w:tcPr>
                <w:p w14:paraId="061DA8F5" w14:textId="28013120" w:rsidR="00EB6C9F" w:rsidRPr="00994B77" w:rsidRDefault="007D29EF" w:rsidP="00EB6C9F">
                  <w:pPr>
                    <w:pStyle w:val="BodyText"/>
                    <w:rPr>
                      <w:sz w:val="16"/>
                      <w:szCs w:val="16"/>
                      <w:lang w:val="fr-FR"/>
                    </w:rPr>
                  </w:pPr>
                  <w:r>
                    <w:rPr>
                      <w:sz w:val="16"/>
                      <w:szCs w:val="16"/>
                      <w:lang w:val="fr-FR"/>
                    </w:rPr>
                    <w:t xml:space="preserve">Ressources géologiques </w:t>
                  </w:r>
                  <w:r w:rsidR="00197506">
                    <w:rPr>
                      <w:sz w:val="16"/>
                      <w:szCs w:val="16"/>
                      <w:lang w:val="fr-FR"/>
                    </w:rPr>
                    <w:t>—</w:t>
                  </w:r>
                  <w:r>
                    <w:rPr>
                      <w:sz w:val="16"/>
                      <w:szCs w:val="16"/>
                      <w:lang w:val="fr-FR"/>
                    </w:rPr>
                    <w:t xml:space="preserve"> sols, sables, platier récifal, lentilles d'eau douce.</w:t>
                  </w:r>
                </w:p>
              </w:tc>
              <w:tc>
                <w:tcPr>
                  <w:tcW w:w="4735" w:type="dxa"/>
                </w:tcPr>
                <w:p w14:paraId="3AE76764" w14:textId="41391712" w:rsidR="00EB6C9F" w:rsidRPr="00994B77" w:rsidRDefault="007D29EF" w:rsidP="00EB6C9F">
                  <w:pPr>
                    <w:pStyle w:val="BodyText"/>
                    <w:rPr>
                      <w:sz w:val="16"/>
                      <w:szCs w:val="16"/>
                      <w:lang w:val="fr-FR"/>
                    </w:rPr>
                  </w:pPr>
                  <w:r>
                    <w:rPr>
                      <w:sz w:val="16"/>
                      <w:szCs w:val="16"/>
                      <w:lang w:val="fr-FR"/>
                    </w:rPr>
                    <w:t>Études de terrain (étude géotechnique)</w:t>
                  </w:r>
                  <w:r w:rsidR="00B651A3">
                    <w:rPr>
                      <w:sz w:val="16"/>
                      <w:szCs w:val="16"/>
                      <w:lang w:val="fr-FR"/>
                    </w:rPr>
                    <w:t> </w:t>
                  </w:r>
                  <w:r>
                    <w:rPr>
                      <w:sz w:val="16"/>
                      <w:szCs w:val="16"/>
                      <w:lang w:val="fr-FR"/>
                    </w:rPr>
                    <w:t>; données publiées sur les "bancs d'emprunt" (sites d'extraction de granulats)</w:t>
                  </w:r>
                </w:p>
              </w:tc>
            </w:tr>
            <w:tr w:rsidR="00C67B9D" w:rsidRPr="008B12A0" w14:paraId="163BBF82" w14:textId="77777777" w:rsidTr="00C67B9D">
              <w:tc>
                <w:tcPr>
                  <w:tcW w:w="4678" w:type="dxa"/>
                </w:tcPr>
                <w:p w14:paraId="052206A2" w14:textId="6406003C" w:rsidR="00EB6C9F" w:rsidRPr="00994B77" w:rsidRDefault="007D29EF" w:rsidP="00EB6C9F">
                  <w:pPr>
                    <w:pStyle w:val="BodyText"/>
                    <w:rPr>
                      <w:sz w:val="16"/>
                      <w:szCs w:val="16"/>
                      <w:lang w:val="fr-FR"/>
                    </w:rPr>
                  </w:pPr>
                  <w:r>
                    <w:rPr>
                      <w:sz w:val="16"/>
                      <w:szCs w:val="16"/>
                      <w:lang w:val="fr-FR"/>
                    </w:rPr>
                    <w:t xml:space="preserve">Processus côtiers </w:t>
                  </w:r>
                  <w:r w:rsidR="00197506">
                    <w:rPr>
                      <w:sz w:val="16"/>
                      <w:szCs w:val="16"/>
                      <w:lang w:val="fr-FR"/>
                    </w:rPr>
                    <w:t>—</w:t>
                  </w:r>
                  <w:r>
                    <w:rPr>
                      <w:sz w:val="16"/>
                      <w:szCs w:val="16"/>
                      <w:lang w:val="fr-FR"/>
                    </w:rPr>
                    <w:t xml:space="preserve"> vagues, niveaux de l'eau, marées et érosion/transport de sédiments</w:t>
                  </w:r>
                </w:p>
              </w:tc>
              <w:tc>
                <w:tcPr>
                  <w:tcW w:w="4735" w:type="dxa"/>
                </w:tcPr>
                <w:p w14:paraId="056531FF" w14:textId="4112A009" w:rsidR="00EB6C9F" w:rsidRPr="00994B77" w:rsidRDefault="007D29EF" w:rsidP="00EB6C9F">
                  <w:pPr>
                    <w:pStyle w:val="BodyText"/>
                    <w:rPr>
                      <w:sz w:val="16"/>
                      <w:szCs w:val="16"/>
                      <w:lang w:val="fr-FR"/>
                    </w:rPr>
                  </w:pPr>
                  <w:r>
                    <w:rPr>
                      <w:sz w:val="16"/>
                      <w:szCs w:val="16"/>
                      <w:lang w:val="fr-FR"/>
                    </w:rPr>
                    <w:t>Études de synthèse</w:t>
                  </w:r>
                  <w:r w:rsidR="00B651A3">
                    <w:rPr>
                      <w:sz w:val="16"/>
                      <w:szCs w:val="16"/>
                      <w:lang w:val="fr-FR"/>
                    </w:rPr>
                    <w:t> </w:t>
                  </w:r>
                  <w:r>
                    <w:rPr>
                      <w:sz w:val="16"/>
                      <w:szCs w:val="16"/>
                      <w:lang w:val="fr-FR"/>
                    </w:rPr>
                    <w:t>; observations de terrain</w:t>
                  </w:r>
                  <w:r w:rsidR="00B651A3">
                    <w:rPr>
                      <w:sz w:val="16"/>
                      <w:szCs w:val="16"/>
                      <w:lang w:val="fr-FR"/>
                    </w:rPr>
                    <w:t> </w:t>
                  </w:r>
                  <w:r>
                    <w:rPr>
                      <w:sz w:val="16"/>
                      <w:szCs w:val="16"/>
                      <w:lang w:val="fr-FR"/>
                    </w:rPr>
                    <w:t>; modélisation numérique</w:t>
                  </w:r>
                </w:p>
              </w:tc>
            </w:tr>
            <w:tr w:rsidR="00C67B9D" w:rsidRPr="008B12A0" w14:paraId="26B08DE1" w14:textId="77777777" w:rsidTr="00C67B9D">
              <w:tc>
                <w:tcPr>
                  <w:tcW w:w="4678" w:type="dxa"/>
                </w:tcPr>
                <w:p w14:paraId="0D2E96BA" w14:textId="77777777" w:rsidR="00EB6C9F" w:rsidRPr="00994B77" w:rsidRDefault="007D29EF" w:rsidP="00EB6C9F">
                  <w:pPr>
                    <w:pStyle w:val="BodyText"/>
                    <w:rPr>
                      <w:sz w:val="16"/>
                      <w:szCs w:val="16"/>
                      <w:lang w:val="fr-FR"/>
                    </w:rPr>
                  </w:pPr>
                  <w:r>
                    <w:rPr>
                      <w:sz w:val="16"/>
                      <w:szCs w:val="16"/>
                      <w:lang w:val="fr-FR"/>
                    </w:rPr>
                    <w:t>Bathymétrie (fonds marins) et Topographie (sur terre)</w:t>
                  </w:r>
                </w:p>
              </w:tc>
              <w:tc>
                <w:tcPr>
                  <w:tcW w:w="4735" w:type="dxa"/>
                </w:tcPr>
                <w:p w14:paraId="4F590F66" w14:textId="40BF3F89" w:rsidR="00EB6C9F" w:rsidRPr="00994B77" w:rsidRDefault="007D29EF" w:rsidP="00EB6C9F">
                  <w:pPr>
                    <w:pStyle w:val="BodyText"/>
                    <w:rPr>
                      <w:sz w:val="16"/>
                      <w:szCs w:val="16"/>
                      <w:lang w:val="fr-FR"/>
                    </w:rPr>
                  </w:pPr>
                  <w:r>
                    <w:rPr>
                      <w:sz w:val="16"/>
                      <w:szCs w:val="16"/>
                      <w:lang w:val="fr-FR"/>
                    </w:rPr>
                    <w:t>Étude hydrographique de terrain (fond marin)</w:t>
                  </w:r>
                  <w:r w:rsidR="00B651A3">
                    <w:rPr>
                      <w:sz w:val="16"/>
                      <w:szCs w:val="16"/>
                      <w:lang w:val="fr-FR"/>
                    </w:rPr>
                    <w:t> </w:t>
                  </w:r>
                  <w:r>
                    <w:rPr>
                      <w:sz w:val="16"/>
                      <w:szCs w:val="16"/>
                      <w:lang w:val="fr-FR"/>
                    </w:rPr>
                    <w:t xml:space="preserve">; Données </w:t>
                  </w:r>
                  <w:proofErr w:type="spellStart"/>
                  <w:r>
                    <w:rPr>
                      <w:sz w:val="16"/>
                      <w:szCs w:val="16"/>
                      <w:lang w:val="fr-FR"/>
                    </w:rPr>
                    <w:t>LiDAR</w:t>
                  </w:r>
                  <w:proofErr w:type="spellEnd"/>
                  <w:r>
                    <w:rPr>
                      <w:sz w:val="16"/>
                      <w:szCs w:val="16"/>
                      <w:lang w:val="fr-FR"/>
                    </w:rPr>
                    <w:t xml:space="preserve"> (terre)</w:t>
                  </w:r>
                </w:p>
              </w:tc>
            </w:tr>
            <w:tr w:rsidR="00C67B9D" w:rsidRPr="008B12A0" w14:paraId="73948B60" w14:textId="77777777" w:rsidTr="00C67B9D">
              <w:tc>
                <w:tcPr>
                  <w:tcW w:w="4678" w:type="dxa"/>
                </w:tcPr>
                <w:p w14:paraId="5E3FB1B3" w14:textId="77777777" w:rsidR="00EB6C9F" w:rsidRPr="00122F06" w:rsidRDefault="007D29EF" w:rsidP="00EB6C9F">
                  <w:pPr>
                    <w:pStyle w:val="BodyText"/>
                    <w:rPr>
                      <w:sz w:val="16"/>
                      <w:szCs w:val="16"/>
                    </w:rPr>
                  </w:pPr>
                  <w:r>
                    <w:rPr>
                      <w:sz w:val="16"/>
                      <w:szCs w:val="16"/>
                      <w:lang w:val="fr-FR"/>
                    </w:rPr>
                    <w:t>Vent et température</w:t>
                  </w:r>
                </w:p>
              </w:tc>
              <w:tc>
                <w:tcPr>
                  <w:tcW w:w="4735" w:type="dxa"/>
                </w:tcPr>
                <w:p w14:paraId="4C910C60" w14:textId="77777777" w:rsidR="00EB6C9F" w:rsidRPr="00994B77" w:rsidRDefault="007D29EF" w:rsidP="00EB6C9F">
                  <w:pPr>
                    <w:pStyle w:val="BodyText"/>
                    <w:rPr>
                      <w:sz w:val="16"/>
                      <w:szCs w:val="16"/>
                      <w:lang w:val="fr-FR"/>
                    </w:rPr>
                  </w:pPr>
                  <w:r>
                    <w:rPr>
                      <w:sz w:val="16"/>
                      <w:szCs w:val="16"/>
                      <w:lang w:val="fr-FR"/>
                    </w:rPr>
                    <w:t>Provenant de la station météorologique la plus proche</w:t>
                  </w:r>
                </w:p>
              </w:tc>
            </w:tr>
            <w:tr w:rsidR="00C67B9D" w14:paraId="57286B15" w14:textId="77777777" w:rsidTr="00C67B9D">
              <w:tc>
                <w:tcPr>
                  <w:tcW w:w="4678" w:type="dxa"/>
                </w:tcPr>
                <w:p w14:paraId="24B3CD2D" w14:textId="2874C5B7" w:rsidR="00EB6C9F" w:rsidRPr="00994B77" w:rsidRDefault="007D29EF" w:rsidP="00EB6C9F">
                  <w:pPr>
                    <w:pStyle w:val="BodyText"/>
                    <w:rPr>
                      <w:sz w:val="16"/>
                      <w:szCs w:val="16"/>
                      <w:lang w:val="fr-FR"/>
                    </w:rPr>
                  </w:pPr>
                  <w:r>
                    <w:rPr>
                      <w:sz w:val="16"/>
                      <w:szCs w:val="16"/>
                      <w:lang w:val="fr-FR"/>
                    </w:rPr>
                    <w:t xml:space="preserve">Risques naturels </w:t>
                  </w:r>
                  <w:r w:rsidR="00197506">
                    <w:rPr>
                      <w:sz w:val="16"/>
                      <w:szCs w:val="16"/>
                      <w:lang w:val="fr-FR"/>
                    </w:rPr>
                    <w:t>—</w:t>
                  </w:r>
                  <w:r>
                    <w:rPr>
                      <w:sz w:val="16"/>
                      <w:szCs w:val="16"/>
                      <w:lang w:val="fr-FR"/>
                    </w:rPr>
                    <w:t xml:space="preserve"> cyclones, tsunamis, activité volcanique et tremblements de terre</w:t>
                  </w:r>
                </w:p>
              </w:tc>
              <w:tc>
                <w:tcPr>
                  <w:tcW w:w="4735" w:type="dxa"/>
                </w:tcPr>
                <w:p w14:paraId="20D2EF06" w14:textId="77777777" w:rsidR="00EB6C9F" w:rsidRPr="00122F06" w:rsidRDefault="007D29EF" w:rsidP="00EB6C9F">
                  <w:pPr>
                    <w:pStyle w:val="BodyText"/>
                    <w:rPr>
                      <w:sz w:val="16"/>
                      <w:szCs w:val="16"/>
                    </w:rPr>
                  </w:pPr>
                  <w:r>
                    <w:rPr>
                      <w:sz w:val="16"/>
                      <w:szCs w:val="16"/>
                      <w:lang w:val="fr-FR"/>
                    </w:rPr>
                    <w:t>Études de synthèse</w:t>
                  </w:r>
                </w:p>
              </w:tc>
            </w:tr>
            <w:tr w:rsidR="00C67B9D" w:rsidRPr="008B12A0" w14:paraId="481006A0" w14:textId="77777777" w:rsidTr="00C67B9D">
              <w:tc>
                <w:tcPr>
                  <w:tcW w:w="4678" w:type="dxa"/>
                </w:tcPr>
                <w:p w14:paraId="44A0DD6B" w14:textId="62D1A96A" w:rsidR="00EB6C9F" w:rsidRPr="00994B77" w:rsidRDefault="007D29EF" w:rsidP="00EB6C9F">
                  <w:pPr>
                    <w:pStyle w:val="BodyText"/>
                    <w:rPr>
                      <w:sz w:val="16"/>
                      <w:szCs w:val="16"/>
                      <w:lang w:val="fr-FR"/>
                    </w:rPr>
                  </w:pPr>
                  <w:r>
                    <w:rPr>
                      <w:sz w:val="16"/>
                      <w:szCs w:val="16"/>
                      <w:lang w:val="fr-FR"/>
                    </w:rPr>
                    <w:t xml:space="preserve">Changement climatique </w:t>
                  </w:r>
                  <w:r w:rsidR="00197506">
                    <w:rPr>
                      <w:sz w:val="16"/>
                      <w:szCs w:val="16"/>
                      <w:lang w:val="fr-FR"/>
                    </w:rPr>
                    <w:t>—</w:t>
                  </w:r>
                  <w:r>
                    <w:rPr>
                      <w:sz w:val="16"/>
                      <w:szCs w:val="16"/>
                      <w:lang w:val="fr-FR"/>
                    </w:rPr>
                    <w:t xml:space="preserve"> élévation du niveau de la mer, précipitations, intensité des cyclones</w:t>
                  </w:r>
                </w:p>
              </w:tc>
              <w:tc>
                <w:tcPr>
                  <w:tcW w:w="4735" w:type="dxa"/>
                </w:tcPr>
                <w:p w14:paraId="6A5B3513" w14:textId="03F54B5C" w:rsidR="00EB6C9F" w:rsidRPr="00994B77" w:rsidRDefault="007D29EF" w:rsidP="00EB6C9F">
                  <w:pPr>
                    <w:pStyle w:val="BodyText"/>
                    <w:rPr>
                      <w:sz w:val="16"/>
                      <w:szCs w:val="16"/>
                      <w:lang w:val="fr-FR"/>
                    </w:rPr>
                  </w:pPr>
                  <w:r>
                    <w:rPr>
                      <w:sz w:val="16"/>
                      <w:szCs w:val="16"/>
                      <w:lang w:val="fr-FR"/>
                    </w:rPr>
                    <w:t>Études de synthèse</w:t>
                  </w:r>
                  <w:r w:rsidR="00B651A3">
                    <w:rPr>
                      <w:sz w:val="16"/>
                      <w:szCs w:val="16"/>
                      <w:lang w:val="fr-FR"/>
                    </w:rPr>
                    <w:t> </w:t>
                  </w:r>
                  <w:r>
                    <w:rPr>
                      <w:sz w:val="16"/>
                      <w:szCs w:val="16"/>
                      <w:lang w:val="fr-FR"/>
                    </w:rPr>
                    <w:t xml:space="preserve">; </w:t>
                  </w:r>
                  <w:r w:rsidRPr="00591883">
                    <w:rPr>
                      <w:i/>
                      <w:iCs/>
                      <w:sz w:val="16"/>
                      <w:szCs w:val="16"/>
                      <w:lang w:val="fr-FR"/>
                    </w:rPr>
                    <w:t xml:space="preserve">Pacific </w:t>
                  </w:r>
                  <w:proofErr w:type="spellStart"/>
                  <w:r w:rsidRPr="00591883">
                    <w:rPr>
                      <w:i/>
                      <w:iCs/>
                      <w:sz w:val="16"/>
                      <w:szCs w:val="16"/>
                      <w:lang w:val="fr-FR"/>
                    </w:rPr>
                    <w:t>Climate</w:t>
                  </w:r>
                  <w:proofErr w:type="spellEnd"/>
                  <w:r w:rsidRPr="00591883">
                    <w:rPr>
                      <w:i/>
                      <w:iCs/>
                      <w:sz w:val="16"/>
                      <w:szCs w:val="16"/>
                      <w:lang w:val="fr-FR"/>
                    </w:rPr>
                    <w:t xml:space="preserve"> Change Science Program of Australia</w:t>
                  </w:r>
                  <w:r>
                    <w:rPr>
                      <w:sz w:val="16"/>
                      <w:szCs w:val="16"/>
                      <w:lang w:val="fr-FR"/>
                    </w:rPr>
                    <w:t xml:space="preserve"> – République des îles Marshall</w:t>
                  </w:r>
                </w:p>
              </w:tc>
            </w:tr>
            <w:tr w:rsidR="00C67B9D" w:rsidRPr="008B12A0" w14:paraId="41A26169" w14:textId="77777777" w:rsidTr="00C67B9D">
              <w:tc>
                <w:tcPr>
                  <w:tcW w:w="4678" w:type="dxa"/>
                </w:tcPr>
                <w:p w14:paraId="29DAF11B" w14:textId="77777777" w:rsidR="00EB6C9F" w:rsidRPr="00122F06" w:rsidRDefault="007D29EF" w:rsidP="00EB6C9F">
                  <w:pPr>
                    <w:pStyle w:val="BodyText"/>
                    <w:rPr>
                      <w:sz w:val="16"/>
                      <w:szCs w:val="16"/>
                    </w:rPr>
                  </w:pPr>
                  <w:r>
                    <w:rPr>
                      <w:sz w:val="16"/>
                      <w:szCs w:val="16"/>
                      <w:lang w:val="fr-FR"/>
                    </w:rPr>
                    <w:t>Pollution sonore</w:t>
                  </w:r>
                </w:p>
              </w:tc>
              <w:tc>
                <w:tcPr>
                  <w:tcW w:w="4735" w:type="dxa"/>
                </w:tcPr>
                <w:p w14:paraId="4F606F80" w14:textId="77777777" w:rsidR="00EB6C9F" w:rsidRPr="00994B77" w:rsidRDefault="007D29EF" w:rsidP="00EB6C9F">
                  <w:pPr>
                    <w:pStyle w:val="BodyText"/>
                    <w:rPr>
                      <w:sz w:val="16"/>
                      <w:szCs w:val="16"/>
                      <w:lang w:val="fr-FR"/>
                    </w:rPr>
                  </w:pPr>
                  <w:r>
                    <w:rPr>
                      <w:sz w:val="16"/>
                      <w:szCs w:val="16"/>
                      <w:lang w:val="fr-FR"/>
                    </w:rPr>
                    <w:t>Échantillonnage de référence de la pollution sonore lors des enquêtes sur site</w:t>
                  </w:r>
                </w:p>
              </w:tc>
            </w:tr>
            <w:tr w:rsidR="00C67B9D" w:rsidRPr="008B12A0" w14:paraId="5D8F5CB9" w14:textId="77777777" w:rsidTr="00C67B9D">
              <w:tc>
                <w:tcPr>
                  <w:tcW w:w="4678" w:type="dxa"/>
                </w:tcPr>
                <w:p w14:paraId="0D7FBFCE" w14:textId="77777777" w:rsidR="00EB6C9F" w:rsidRPr="00122F06" w:rsidRDefault="007D29EF" w:rsidP="00EB6C9F">
                  <w:pPr>
                    <w:pStyle w:val="BodyText"/>
                    <w:rPr>
                      <w:sz w:val="16"/>
                      <w:szCs w:val="16"/>
                    </w:rPr>
                  </w:pPr>
                  <w:r>
                    <w:rPr>
                      <w:sz w:val="16"/>
                      <w:szCs w:val="16"/>
                      <w:lang w:val="fr-FR"/>
                    </w:rPr>
                    <w:t>Qualité de l'air (poussière)</w:t>
                  </w:r>
                </w:p>
              </w:tc>
              <w:tc>
                <w:tcPr>
                  <w:tcW w:w="4735" w:type="dxa"/>
                </w:tcPr>
                <w:p w14:paraId="78EE0053" w14:textId="77777777" w:rsidR="00EB6C9F" w:rsidRPr="00994B77" w:rsidRDefault="007D29EF" w:rsidP="00EB6C9F">
                  <w:pPr>
                    <w:pStyle w:val="BodyText"/>
                    <w:rPr>
                      <w:sz w:val="16"/>
                      <w:szCs w:val="16"/>
                      <w:lang w:val="fr-FR"/>
                    </w:rPr>
                  </w:pPr>
                  <w:r>
                    <w:rPr>
                      <w:sz w:val="16"/>
                      <w:szCs w:val="16"/>
                      <w:lang w:val="fr-FR"/>
                    </w:rPr>
                    <w:t>Échantillonnage de référence de la poussière lors des enquêtes sur site</w:t>
                  </w:r>
                </w:p>
              </w:tc>
            </w:tr>
            <w:tr w:rsidR="00C67B9D" w14:paraId="703E73D6" w14:textId="77777777" w:rsidTr="00C67B9D">
              <w:tc>
                <w:tcPr>
                  <w:tcW w:w="9413" w:type="dxa"/>
                  <w:gridSpan w:val="2"/>
                  <w:shd w:val="clear" w:color="auto" w:fill="BFBFBF" w:themeFill="background2" w:themeFillShade="BF"/>
                </w:tcPr>
                <w:p w14:paraId="5FE506B0" w14:textId="77777777" w:rsidR="00EB6C9F" w:rsidRPr="00122F06" w:rsidRDefault="007D29EF" w:rsidP="00EB6C9F">
                  <w:pPr>
                    <w:pStyle w:val="BodyText"/>
                    <w:rPr>
                      <w:sz w:val="16"/>
                      <w:szCs w:val="16"/>
                    </w:rPr>
                  </w:pPr>
                  <w:r>
                    <w:rPr>
                      <w:sz w:val="16"/>
                      <w:szCs w:val="16"/>
                      <w:lang w:val="fr-FR"/>
                    </w:rPr>
                    <w:t xml:space="preserve">Environnement biologique </w:t>
                  </w:r>
                </w:p>
              </w:tc>
            </w:tr>
            <w:tr w:rsidR="00C67B9D" w:rsidRPr="008B12A0" w14:paraId="387F0B01" w14:textId="77777777" w:rsidTr="00C67B9D">
              <w:tc>
                <w:tcPr>
                  <w:tcW w:w="4678" w:type="dxa"/>
                </w:tcPr>
                <w:p w14:paraId="26EEDA25" w14:textId="31A11050" w:rsidR="00EB6C9F" w:rsidRPr="00994B77" w:rsidRDefault="007D29EF" w:rsidP="00EB6C9F">
                  <w:pPr>
                    <w:pStyle w:val="BodyText"/>
                    <w:rPr>
                      <w:sz w:val="16"/>
                      <w:szCs w:val="16"/>
                      <w:lang w:val="fr-FR"/>
                    </w:rPr>
                  </w:pPr>
                  <w:r>
                    <w:rPr>
                      <w:sz w:val="16"/>
                      <w:szCs w:val="16"/>
                      <w:lang w:val="fr-FR"/>
                    </w:rPr>
                    <w:t xml:space="preserve">Écologie terrestre </w:t>
                  </w:r>
                  <w:r w:rsidR="00197506">
                    <w:rPr>
                      <w:sz w:val="16"/>
                      <w:szCs w:val="16"/>
                      <w:lang w:val="fr-FR"/>
                    </w:rPr>
                    <w:t>—</w:t>
                  </w:r>
                  <w:r>
                    <w:rPr>
                      <w:sz w:val="16"/>
                      <w:szCs w:val="16"/>
                      <w:lang w:val="fr-FR"/>
                    </w:rPr>
                    <w:t xml:space="preserve"> flore, faune et utilisation du sol</w:t>
                  </w:r>
                </w:p>
              </w:tc>
              <w:tc>
                <w:tcPr>
                  <w:tcW w:w="4735" w:type="dxa"/>
                </w:tcPr>
                <w:p w14:paraId="34338B98" w14:textId="4B6AA17B" w:rsidR="00EB6C9F" w:rsidRPr="00994B77" w:rsidRDefault="007D29EF" w:rsidP="00EB6C9F">
                  <w:pPr>
                    <w:pStyle w:val="BodyText"/>
                    <w:rPr>
                      <w:sz w:val="16"/>
                      <w:szCs w:val="16"/>
                      <w:lang w:val="fr-FR"/>
                    </w:rPr>
                  </w:pPr>
                  <w:r>
                    <w:rPr>
                      <w:sz w:val="16"/>
                      <w:szCs w:val="16"/>
                      <w:lang w:val="fr-FR"/>
                    </w:rPr>
                    <w:t>Imagerie aérienne</w:t>
                  </w:r>
                  <w:r w:rsidR="00B651A3">
                    <w:rPr>
                      <w:sz w:val="16"/>
                      <w:szCs w:val="16"/>
                      <w:lang w:val="fr-FR"/>
                    </w:rPr>
                    <w:t> </w:t>
                  </w:r>
                  <w:r>
                    <w:rPr>
                      <w:sz w:val="16"/>
                      <w:szCs w:val="16"/>
                      <w:lang w:val="fr-FR"/>
                    </w:rPr>
                    <w:t>; Rapports de la CBD (RMIEPA)</w:t>
                  </w:r>
                  <w:r w:rsidR="00B651A3">
                    <w:rPr>
                      <w:sz w:val="16"/>
                      <w:szCs w:val="16"/>
                      <w:lang w:val="fr-FR"/>
                    </w:rPr>
                    <w:t> </w:t>
                  </w:r>
                  <w:r>
                    <w:rPr>
                      <w:sz w:val="16"/>
                      <w:szCs w:val="16"/>
                      <w:lang w:val="fr-FR"/>
                    </w:rPr>
                    <w:t>; étude écologique</w:t>
                  </w:r>
                </w:p>
              </w:tc>
            </w:tr>
            <w:tr w:rsidR="00C67B9D" w:rsidRPr="008B12A0" w14:paraId="434D8AEA" w14:textId="77777777" w:rsidTr="00C67B9D">
              <w:tc>
                <w:tcPr>
                  <w:tcW w:w="4678" w:type="dxa"/>
                </w:tcPr>
                <w:p w14:paraId="7CD5F575" w14:textId="72198AC7" w:rsidR="00EB6C9F" w:rsidRPr="00994B77" w:rsidRDefault="007D29EF" w:rsidP="00EB6C9F">
                  <w:pPr>
                    <w:pStyle w:val="BodyText"/>
                    <w:rPr>
                      <w:sz w:val="16"/>
                      <w:szCs w:val="16"/>
                      <w:lang w:val="fr-FR"/>
                    </w:rPr>
                  </w:pPr>
                  <w:r>
                    <w:rPr>
                      <w:sz w:val="16"/>
                      <w:szCs w:val="16"/>
                      <w:lang w:val="fr-FR"/>
                    </w:rPr>
                    <w:t xml:space="preserve">Écologie marine </w:t>
                  </w:r>
                  <w:r w:rsidR="00197506">
                    <w:rPr>
                      <w:sz w:val="16"/>
                      <w:szCs w:val="16"/>
                      <w:lang w:val="fr-FR"/>
                    </w:rPr>
                    <w:t>—</w:t>
                  </w:r>
                  <w:r>
                    <w:rPr>
                      <w:sz w:val="16"/>
                      <w:szCs w:val="16"/>
                      <w:lang w:val="fr-FR"/>
                    </w:rPr>
                    <w:t xml:space="preserve"> santé des récifs coralliens, ensembles de poissons/reptiles/mammifères, plaine récifale intertidale, services écosystémiques marins.</w:t>
                  </w:r>
                </w:p>
              </w:tc>
              <w:tc>
                <w:tcPr>
                  <w:tcW w:w="4735" w:type="dxa"/>
                </w:tcPr>
                <w:p w14:paraId="37369060" w14:textId="6A17E610" w:rsidR="00EB6C9F" w:rsidRPr="00994B77" w:rsidRDefault="007D29EF" w:rsidP="00EB6C9F">
                  <w:pPr>
                    <w:pStyle w:val="BodyText"/>
                    <w:rPr>
                      <w:sz w:val="16"/>
                      <w:szCs w:val="16"/>
                      <w:lang w:val="fr-FR"/>
                    </w:rPr>
                  </w:pPr>
                  <w:r>
                    <w:rPr>
                      <w:sz w:val="16"/>
                      <w:szCs w:val="16"/>
                      <w:lang w:val="fr-FR"/>
                    </w:rPr>
                    <w:t xml:space="preserve">Imagerie </w:t>
                  </w:r>
                  <w:proofErr w:type="spellStart"/>
                  <w:r>
                    <w:rPr>
                      <w:sz w:val="16"/>
                      <w:szCs w:val="16"/>
                      <w:lang w:val="fr-FR"/>
                    </w:rPr>
                    <w:t>LiDAR</w:t>
                  </w:r>
                  <w:proofErr w:type="spellEnd"/>
                  <w:r w:rsidR="00B651A3">
                    <w:rPr>
                      <w:sz w:val="16"/>
                      <w:szCs w:val="16"/>
                      <w:lang w:val="fr-FR"/>
                    </w:rPr>
                    <w:t> </w:t>
                  </w:r>
                  <w:r>
                    <w:rPr>
                      <w:sz w:val="16"/>
                      <w:szCs w:val="16"/>
                      <w:lang w:val="fr-FR"/>
                    </w:rPr>
                    <w:t>; étude écologique</w:t>
                  </w:r>
                  <w:r w:rsidR="00B651A3">
                    <w:rPr>
                      <w:sz w:val="16"/>
                      <w:szCs w:val="16"/>
                      <w:lang w:val="fr-FR"/>
                    </w:rPr>
                    <w:t> </w:t>
                  </w:r>
                  <w:r>
                    <w:rPr>
                      <w:sz w:val="16"/>
                      <w:szCs w:val="16"/>
                      <w:lang w:val="fr-FR"/>
                    </w:rPr>
                    <w:t>; cartographie des récifs coralliens</w:t>
                  </w:r>
                  <w:r w:rsidR="00B651A3">
                    <w:rPr>
                      <w:sz w:val="16"/>
                      <w:szCs w:val="16"/>
                      <w:lang w:val="fr-FR"/>
                    </w:rPr>
                    <w:t> </w:t>
                  </w:r>
                  <w:r>
                    <w:rPr>
                      <w:sz w:val="16"/>
                      <w:szCs w:val="16"/>
                      <w:lang w:val="fr-FR"/>
                    </w:rPr>
                    <w:t>; Rapport sur l'état de l'environnement (PROE)</w:t>
                  </w:r>
                </w:p>
              </w:tc>
            </w:tr>
            <w:tr w:rsidR="00C67B9D" w:rsidRPr="008B12A0" w14:paraId="7C4D6E4E" w14:textId="77777777" w:rsidTr="00C67B9D">
              <w:tc>
                <w:tcPr>
                  <w:tcW w:w="4678" w:type="dxa"/>
                </w:tcPr>
                <w:p w14:paraId="10D71D42" w14:textId="3B790181" w:rsidR="00EB6C9F" w:rsidRPr="00994B77" w:rsidRDefault="007D29EF" w:rsidP="00EB6C9F">
                  <w:pPr>
                    <w:pStyle w:val="BodyText"/>
                    <w:rPr>
                      <w:sz w:val="16"/>
                      <w:szCs w:val="16"/>
                      <w:lang w:val="fr-FR"/>
                    </w:rPr>
                  </w:pPr>
                  <w:r>
                    <w:rPr>
                      <w:sz w:val="16"/>
                      <w:szCs w:val="16"/>
                      <w:lang w:val="fr-FR"/>
                    </w:rPr>
                    <w:t xml:space="preserve">Zones protégées </w:t>
                  </w:r>
                  <w:r w:rsidR="00197506">
                    <w:rPr>
                      <w:sz w:val="16"/>
                      <w:szCs w:val="16"/>
                      <w:lang w:val="fr-FR"/>
                    </w:rPr>
                    <w:t>—</w:t>
                  </w:r>
                  <w:r>
                    <w:rPr>
                      <w:sz w:val="16"/>
                      <w:szCs w:val="16"/>
                      <w:lang w:val="fr-FR"/>
                    </w:rPr>
                    <w:t xml:space="preserve"> protection à l'échelle nationale, gestion et utilisation des zones par les communautés.</w:t>
                  </w:r>
                </w:p>
              </w:tc>
              <w:tc>
                <w:tcPr>
                  <w:tcW w:w="4735" w:type="dxa"/>
                </w:tcPr>
                <w:p w14:paraId="278A362F" w14:textId="40AC398B" w:rsidR="00EB6C9F" w:rsidRPr="00994B77" w:rsidRDefault="007D29EF" w:rsidP="00EB6C9F">
                  <w:pPr>
                    <w:pStyle w:val="BodyText"/>
                    <w:rPr>
                      <w:sz w:val="16"/>
                      <w:szCs w:val="16"/>
                      <w:lang w:val="fr-FR"/>
                    </w:rPr>
                  </w:pPr>
                  <w:r>
                    <w:rPr>
                      <w:sz w:val="16"/>
                      <w:szCs w:val="16"/>
                      <w:lang w:val="fr-FR"/>
                    </w:rPr>
                    <w:t xml:space="preserve">Portail des zones protégées des îles du Pacifique </w:t>
                  </w:r>
                  <w:r w:rsidR="00197506">
                    <w:rPr>
                      <w:sz w:val="16"/>
                      <w:szCs w:val="16"/>
                      <w:lang w:val="fr-FR"/>
                    </w:rPr>
                    <w:t>—</w:t>
                  </w:r>
                  <w:r>
                    <w:rPr>
                      <w:sz w:val="16"/>
                      <w:szCs w:val="16"/>
                      <w:lang w:val="fr-FR"/>
                    </w:rPr>
                    <w:t xml:space="preserve"> PROE</w:t>
                  </w:r>
                  <w:r w:rsidR="00B651A3">
                    <w:rPr>
                      <w:sz w:val="16"/>
                      <w:szCs w:val="16"/>
                      <w:lang w:val="fr-FR"/>
                    </w:rPr>
                    <w:t> </w:t>
                  </w:r>
                  <w:r>
                    <w:rPr>
                      <w:sz w:val="16"/>
                      <w:szCs w:val="16"/>
                      <w:lang w:val="fr-FR"/>
                    </w:rPr>
                    <w:t>; bases de données des gouvernements locaux</w:t>
                  </w:r>
                </w:p>
              </w:tc>
            </w:tr>
            <w:tr w:rsidR="00C67B9D" w:rsidRPr="008B12A0" w14:paraId="25DE5248" w14:textId="77777777" w:rsidTr="00C67B9D">
              <w:tc>
                <w:tcPr>
                  <w:tcW w:w="4678" w:type="dxa"/>
                </w:tcPr>
                <w:p w14:paraId="418DA03F" w14:textId="79F81890" w:rsidR="00EB6C9F" w:rsidRPr="00994B77" w:rsidRDefault="007D29EF" w:rsidP="00EB6C9F">
                  <w:pPr>
                    <w:pStyle w:val="BodyText"/>
                    <w:rPr>
                      <w:sz w:val="16"/>
                      <w:szCs w:val="16"/>
                      <w:lang w:val="fr-FR"/>
                    </w:rPr>
                  </w:pPr>
                  <w:r>
                    <w:rPr>
                      <w:sz w:val="16"/>
                      <w:szCs w:val="16"/>
                      <w:lang w:val="fr-FR"/>
                    </w:rPr>
                    <w:t xml:space="preserve">Espèces menacées et en danger </w:t>
                  </w:r>
                  <w:r w:rsidR="00197506">
                    <w:rPr>
                      <w:sz w:val="16"/>
                      <w:szCs w:val="16"/>
                      <w:lang w:val="fr-FR"/>
                    </w:rPr>
                    <w:t>—</w:t>
                  </w:r>
                  <w:r>
                    <w:rPr>
                      <w:sz w:val="16"/>
                      <w:szCs w:val="16"/>
                      <w:lang w:val="fr-FR"/>
                    </w:rPr>
                    <w:t xml:space="preserve"> espèces endémiques, rares et précieuses</w:t>
                  </w:r>
                </w:p>
              </w:tc>
              <w:tc>
                <w:tcPr>
                  <w:tcW w:w="4735" w:type="dxa"/>
                </w:tcPr>
                <w:p w14:paraId="714958BE" w14:textId="6BBF5D2B" w:rsidR="00EB6C9F" w:rsidRPr="00994B77" w:rsidRDefault="007D29EF" w:rsidP="00EB6C9F">
                  <w:pPr>
                    <w:pStyle w:val="BodyText"/>
                    <w:rPr>
                      <w:sz w:val="16"/>
                      <w:szCs w:val="16"/>
                      <w:lang w:val="fr-FR"/>
                    </w:rPr>
                  </w:pPr>
                  <w:r>
                    <w:rPr>
                      <w:sz w:val="16"/>
                      <w:szCs w:val="16"/>
                      <w:lang w:val="fr-FR"/>
                    </w:rPr>
                    <w:t>Liste rouge de l'UICN</w:t>
                  </w:r>
                  <w:r w:rsidR="00B651A3">
                    <w:rPr>
                      <w:sz w:val="16"/>
                      <w:szCs w:val="16"/>
                      <w:lang w:val="fr-FR"/>
                    </w:rPr>
                    <w:t> </w:t>
                  </w:r>
                  <w:r>
                    <w:rPr>
                      <w:sz w:val="16"/>
                      <w:szCs w:val="16"/>
                      <w:lang w:val="fr-FR"/>
                    </w:rPr>
                    <w:t>; Rapports de la CDB</w:t>
                  </w:r>
                  <w:r w:rsidR="00B651A3">
                    <w:rPr>
                      <w:sz w:val="16"/>
                      <w:szCs w:val="16"/>
                      <w:lang w:val="fr-FR"/>
                    </w:rPr>
                    <w:t> </w:t>
                  </w:r>
                  <w:r>
                    <w:rPr>
                      <w:sz w:val="16"/>
                      <w:szCs w:val="16"/>
                      <w:lang w:val="fr-FR"/>
                    </w:rPr>
                    <w:t>; Rapport sur l'état de l'environnement (PROE)</w:t>
                  </w:r>
                </w:p>
              </w:tc>
            </w:tr>
            <w:tr w:rsidR="00C67B9D" w:rsidRPr="008B12A0" w14:paraId="713831C5" w14:textId="77777777" w:rsidTr="00C67B9D">
              <w:tc>
                <w:tcPr>
                  <w:tcW w:w="4678" w:type="dxa"/>
                </w:tcPr>
                <w:p w14:paraId="5D07654D" w14:textId="77777777" w:rsidR="00EB6C9F" w:rsidRPr="00122F06" w:rsidRDefault="007D29EF" w:rsidP="00EB6C9F">
                  <w:pPr>
                    <w:pStyle w:val="BodyText"/>
                    <w:rPr>
                      <w:sz w:val="16"/>
                      <w:szCs w:val="16"/>
                    </w:rPr>
                  </w:pPr>
                  <w:r>
                    <w:rPr>
                      <w:sz w:val="16"/>
                      <w:szCs w:val="16"/>
                      <w:lang w:val="fr-FR"/>
                    </w:rPr>
                    <w:t>Espèces étrangères et envahissantes</w:t>
                  </w:r>
                </w:p>
              </w:tc>
              <w:tc>
                <w:tcPr>
                  <w:tcW w:w="4735" w:type="dxa"/>
                </w:tcPr>
                <w:p w14:paraId="7FC6304F" w14:textId="64A7C9D8" w:rsidR="008D3079" w:rsidRPr="00994B77" w:rsidRDefault="007D29EF" w:rsidP="00EB6C9F">
                  <w:pPr>
                    <w:pStyle w:val="BodyText"/>
                    <w:rPr>
                      <w:sz w:val="16"/>
                      <w:szCs w:val="16"/>
                      <w:lang w:val="fr-FR"/>
                    </w:rPr>
                  </w:pPr>
                  <w:r>
                    <w:rPr>
                      <w:sz w:val="16"/>
                      <w:szCs w:val="16"/>
                      <w:lang w:val="fr-FR"/>
                    </w:rPr>
                    <w:t>Stratégie nationale et plan d'action sur la diversité biologique</w:t>
                  </w:r>
                  <w:r w:rsidR="00B651A3">
                    <w:rPr>
                      <w:sz w:val="16"/>
                      <w:szCs w:val="16"/>
                      <w:lang w:val="fr-FR"/>
                    </w:rPr>
                    <w:t> </w:t>
                  </w:r>
                  <w:r>
                    <w:rPr>
                      <w:sz w:val="16"/>
                      <w:szCs w:val="16"/>
                      <w:lang w:val="fr-FR"/>
                    </w:rPr>
                    <w:t>; Plan d'action national sur les espèces envahissantes</w:t>
                  </w:r>
                  <w:r w:rsidR="00B651A3">
                    <w:rPr>
                      <w:sz w:val="16"/>
                      <w:szCs w:val="16"/>
                      <w:lang w:val="fr-FR"/>
                    </w:rPr>
                    <w:t> </w:t>
                  </w:r>
                  <w:r>
                    <w:rPr>
                      <w:sz w:val="16"/>
                      <w:szCs w:val="16"/>
                      <w:lang w:val="fr-FR"/>
                    </w:rPr>
                    <w:t>; mobilisation des parties prenantes</w:t>
                  </w:r>
                </w:p>
              </w:tc>
            </w:tr>
            <w:tr w:rsidR="00C67B9D" w14:paraId="3727FE06" w14:textId="77777777" w:rsidTr="00C67B9D">
              <w:tc>
                <w:tcPr>
                  <w:tcW w:w="9413" w:type="dxa"/>
                  <w:gridSpan w:val="2"/>
                  <w:shd w:val="clear" w:color="auto" w:fill="BFBFBF" w:themeFill="background2" w:themeFillShade="BF"/>
                </w:tcPr>
                <w:p w14:paraId="13DA4223" w14:textId="77777777" w:rsidR="00EB6C9F" w:rsidRPr="00122F06" w:rsidRDefault="007D29EF" w:rsidP="008D3079">
                  <w:pPr>
                    <w:pStyle w:val="BodyText"/>
                    <w:rPr>
                      <w:sz w:val="16"/>
                      <w:szCs w:val="16"/>
                    </w:rPr>
                  </w:pPr>
                  <w:r>
                    <w:rPr>
                      <w:sz w:val="16"/>
                      <w:szCs w:val="16"/>
                      <w:lang w:val="fr-FR"/>
                    </w:rPr>
                    <w:t xml:space="preserve">Environnement social </w:t>
                  </w:r>
                </w:p>
              </w:tc>
            </w:tr>
            <w:tr w:rsidR="00C67B9D" w:rsidRPr="008B12A0" w14:paraId="23D0B0D1" w14:textId="77777777" w:rsidTr="00C67B9D">
              <w:tc>
                <w:tcPr>
                  <w:tcW w:w="4678" w:type="dxa"/>
                </w:tcPr>
                <w:p w14:paraId="144906B2" w14:textId="77777777" w:rsidR="00EB6C9F" w:rsidRPr="00994B77" w:rsidRDefault="007D29EF" w:rsidP="00EB6C9F">
                  <w:pPr>
                    <w:pStyle w:val="BodyText"/>
                    <w:rPr>
                      <w:sz w:val="16"/>
                      <w:szCs w:val="16"/>
                      <w:lang w:val="fr-FR"/>
                    </w:rPr>
                  </w:pPr>
                  <w:r>
                    <w:rPr>
                      <w:sz w:val="16"/>
                      <w:szCs w:val="16"/>
                      <w:lang w:val="fr-FR"/>
                    </w:rPr>
                    <w:t>Propriété foncière et utilisation du sol</w:t>
                  </w:r>
                </w:p>
              </w:tc>
              <w:tc>
                <w:tcPr>
                  <w:tcW w:w="4735" w:type="dxa"/>
                </w:tcPr>
                <w:p w14:paraId="50929E53" w14:textId="2A83B611" w:rsidR="00EB6C9F" w:rsidRPr="00994B77" w:rsidRDefault="007D29EF" w:rsidP="00EB6C9F">
                  <w:pPr>
                    <w:pStyle w:val="BodyText"/>
                    <w:rPr>
                      <w:sz w:val="16"/>
                      <w:szCs w:val="16"/>
                      <w:lang w:val="fr-FR"/>
                    </w:rPr>
                  </w:pPr>
                  <w:r>
                    <w:rPr>
                      <w:sz w:val="16"/>
                      <w:szCs w:val="16"/>
                      <w:lang w:val="fr-FR"/>
                    </w:rPr>
                    <w:t>Consultation des parties prenantes</w:t>
                  </w:r>
                  <w:r w:rsidR="00B651A3">
                    <w:rPr>
                      <w:sz w:val="16"/>
                      <w:szCs w:val="16"/>
                      <w:lang w:val="fr-FR"/>
                    </w:rPr>
                    <w:t> </w:t>
                  </w:r>
                  <w:r>
                    <w:rPr>
                      <w:sz w:val="16"/>
                      <w:szCs w:val="16"/>
                      <w:lang w:val="fr-FR"/>
                    </w:rPr>
                    <w:t>; registres fonciers, registres des baux, agence cadastrale</w:t>
                  </w:r>
                  <w:r w:rsidR="00B651A3">
                    <w:rPr>
                      <w:sz w:val="16"/>
                      <w:szCs w:val="16"/>
                      <w:lang w:val="fr-FR"/>
                    </w:rPr>
                    <w:t> </w:t>
                  </w:r>
                  <w:r>
                    <w:rPr>
                      <w:sz w:val="16"/>
                      <w:szCs w:val="16"/>
                      <w:lang w:val="fr-FR"/>
                    </w:rPr>
                    <w:t>; imagerie satellite</w:t>
                  </w:r>
                </w:p>
              </w:tc>
            </w:tr>
            <w:tr w:rsidR="00C67B9D" w:rsidRPr="008B12A0" w14:paraId="2D608DCB" w14:textId="77777777" w:rsidTr="00C67B9D">
              <w:tc>
                <w:tcPr>
                  <w:tcW w:w="4678" w:type="dxa"/>
                </w:tcPr>
                <w:p w14:paraId="181C1387" w14:textId="77777777" w:rsidR="00EB6C9F" w:rsidRPr="00122F06" w:rsidRDefault="007D29EF" w:rsidP="00EB6C9F">
                  <w:pPr>
                    <w:pStyle w:val="BodyText"/>
                    <w:rPr>
                      <w:sz w:val="16"/>
                      <w:szCs w:val="16"/>
                    </w:rPr>
                  </w:pPr>
                  <w:r>
                    <w:rPr>
                      <w:sz w:val="16"/>
                      <w:szCs w:val="16"/>
                      <w:lang w:val="fr-FR"/>
                    </w:rPr>
                    <w:t>Démographie et éducation</w:t>
                  </w:r>
                </w:p>
              </w:tc>
              <w:tc>
                <w:tcPr>
                  <w:tcW w:w="4735" w:type="dxa"/>
                </w:tcPr>
                <w:p w14:paraId="0825CE1B" w14:textId="19EC655F" w:rsidR="00EB6C9F" w:rsidRPr="00994B77" w:rsidRDefault="007D29EF" w:rsidP="00EB6C9F">
                  <w:pPr>
                    <w:pStyle w:val="BodyText"/>
                    <w:rPr>
                      <w:sz w:val="16"/>
                      <w:szCs w:val="16"/>
                      <w:lang w:val="fr-FR"/>
                    </w:rPr>
                  </w:pPr>
                  <w:r>
                    <w:rPr>
                      <w:sz w:val="16"/>
                      <w:szCs w:val="16"/>
                      <w:lang w:val="fr-FR"/>
                    </w:rPr>
                    <w:t>Données de recensement</w:t>
                  </w:r>
                  <w:r w:rsidR="00B651A3">
                    <w:rPr>
                      <w:sz w:val="16"/>
                      <w:szCs w:val="16"/>
                      <w:lang w:val="fr-FR"/>
                    </w:rPr>
                    <w:t> </w:t>
                  </w:r>
                  <w:r>
                    <w:rPr>
                      <w:sz w:val="16"/>
                      <w:szCs w:val="16"/>
                      <w:lang w:val="fr-FR"/>
                    </w:rPr>
                    <w:t xml:space="preserve">; entretiens avec les informateurs clés </w:t>
                  </w:r>
                </w:p>
              </w:tc>
            </w:tr>
            <w:tr w:rsidR="00C67B9D" w:rsidRPr="008B12A0" w14:paraId="5B0CD9D3" w14:textId="77777777" w:rsidTr="00C67B9D">
              <w:tc>
                <w:tcPr>
                  <w:tcW w:w="4678" w:type="dxa"/>
                </w:tcPr>
                <w:p w14:paraId="6C2C701F" w14:textId="77777777" w:rsidR="00EB6C9F" w:rsidRPr="00994B77" w:rsidRDefault="007D29EF" w:rsidP="00EB6C9F">
                  <w:pPr>
                    <w:pStyle w:val="BodyText"/>
                    <w:rPr>
                      <w:sz w:val="16"/>
                      <w:szCs w:val="16"/>
                      <w:lang w:val="fr-FR"/>
                    </w:rPr>
                  </w:pPr>
                  <w:r>
                    <w:rPr>
                      <w:sz w:val="16"/>
                      <w:szCs w:val="16"/>
                      <w:lang w:val="fr-FR"/>
                    </w:rPr>
                    <w:lastRenderedPageBreak/>
                    <w:t>Installations et services sanitaires et médicaux</w:t>
                  </w:r>
                </w:p>
              </w:tc>
              <w:tc>
                <w:tcPr>
                  <w:tcW w:w="4735" w:type="dxa"/>
                </w:tcPr>
                <w:p w14:paraId="7FD64B1F" w14:textId="594ECCBF" w:rsidR="00EB6C9F" w:rsidRPr="00994B77" w:rsidRDefault="007D29EF" w:rsidP="00EB6C9F">
                  <w:pPr>
                    <w:pStyle w:val="BodyText"/>
                    <w:rPr>
                      <w:sz w:val="16"/>
                      <w:szCs w:val="16"/>
                      <w:lang w:val="fr-FR"/>
                    </w:rPr>
                  </w:pPr>
                  <w:r>
                    <w:rPr>
                      <w:sz w:val="16"/>
                      <w:szCs w:val="16"/>
                      <w:lang w:val="fr-FR"/>
                    </w:rPr>
                    <w:t>Études de synthèse</w:t>
                  </w:r>
                  <w:r w:rsidR="00B651A3">
                    <w:rPr>
                      <w:sz w:val="16"/>
                      <w:szCs w:val="16"/>
                      <w:lang w:val="fr-FR"/>
                    </w:rPr>
                    <w:t> </w:t>
                  </w:r>
                  <w:r>
                    <w:rPr>
                      <w:sz w:val="16"/>
                      <w:szCs w:val="16"/>
                      <w:lang w:val="fr-FR"/>
                    </w:rPr>
                    <w:t>; entretiens avec des informateurs clés</w:t>
                  </w:r>
                  <w:r w:rsidR="00B651A3">
                    <w:rPr>
                      <w:sz w:val="16"/>
                      <w:szCs w:val="16"/>
                      <w:lang w:val="fr-FR"/>
                    </w:rPr>
                    <w:t> </w:t>
                  </w:r>
                  <w:r>
                    <w:rPr>
                      <w:sz w:val="16"/>
                      <w:szCs w:val="16"/>
                      <w:lang w:val="fr-FR"/>
                    </w:rPr>
                    <w:t>; groupes de discussion</w:t>
                  </w:r>
                </w:p>
              </w:tc>
            </w:tr>
            <w:tr w:rsidR="00C67B9D" w:rsidRPr="008B12A0" w14:paraId="2BF19706" w14:textId="77777777" w:rsidTr="00C67B9D">
              <w:tc>
                <w:tcPr>
                  <w:tcW w:w="4678" w:type="dxa"/>
                </w:tcPr>
                <w:p w14:paraId="170D4D58" w14:textId="77777777" w:rsidR="00EB6C9F" w:rsidRPr="00122F06" w:rsidRDefault="007D29EF" w:rsidP="00EB6C9F">
                  <w:pPr>
                    <w:pStyle w:val="BodyText"/>
                    <w:rPr>
                      <w:sz w:val="16"/>
                      <w:szCs w:val="16"/>
                    </w:rPr>
                  </w:pPr>
                  <w:r>
                    <w:rPr>
                      <w:sz w:val="16"/>
                      <w:szCs w:val="16"/>
                      <w:lang w:val="fr-FR"/>
                    </w:rPr>
                    <w:t xml:space="preserve">Genre </w:t>
                  </w:r>
                </w:p>
              </w:tc>
              <w:tc>
                <w:tcPr>
                  <w:tcW w:w="4735" w:type="dxa"/>
                </w:tcPr>
                <w:p w14:paraId="745CECB3" w14:textId="219C37FA" w:rsidR="00EB6C9F" w:rsidRPr="00994B77" w:rsidRDefault="007D29EF" w:rsidP="00EB6C9F">
                  <w:pPr>
                    <w:pStyle w:val="BodyText"/>
                    <w:rPr>
                      <w:sz w:val="16"/>
                      <w:szCs w:val="16"/>
                      <w:lang w:val="fr-FR"/>
                    </w:rPr>
                  </w:pPr>
                  <w:r>
                    <w:rPr>
                      <w:sz w:val="16"/>
                      <w:szCs w:val="16"/>
                      <w:lang w:val="fr-FR"/>
                    </w:rPr>
                    <w:t>Consultation du Bureau pour le Genre et le Développement</w:t>
                  </w:r>
                  <w:r w:rsidR="00B651A3">
                    <w:rPr>
                      <w:sz w:val="16"/>
                      <w:szCs w:val="16"/>
                      <w:lang w:val="fr-FR"/>
                    </w:rPr>
                    <w:t> </w:t>
                  </w:r>
                  <w:r>
                    <w:rPr>
                      <w:sz w:val="16"/>
                      <w:szCs w:val="16"/>
                      <w:lang w:val="fr-FR"/>
                    </w:rPr>
                    <w:t>; groupe de discussion</w:t>
                  </w:r>
                </w:p>
              </w:tc>
            </w:tr>
            <w:tr w:rsidR="00C67B9D" w:rsidRPr="008B12A0" w14:paraId="00B31EE3" w14:textId="77777777" w:rsidTr="00C67B9D">
              <w:tc>
                <w:tcPr>
                  <w:tcW w:w="4678" w:type="dxa"/>
                </w:tcPr>
                <w:p w14:paraId="6E3B8EBA" w14:textId="77777777" w:rsidR="00EB6C9F" w:rsidRPr="00122F06" w:rsidRDefault="007D29EF" w:rsidP="00EB6C9F">
                  <w:pPr>
                    <w:pStyle w:val="BodyText"/>
                    <w:rPr>
                      <w:sz w:val="16"/>
                      <w:szCs w:val="16"/>
                    </w:rPr>
                  </w:pPr>
                  <w:r>
                    <w:rPr>
                      <w:sz w:val="16"/>
                      <w:szCs w:val="16"/>
                      <w:lang w:val="fr-FR"/>
                    </w:rPr>
                    <w:t>Économie et emploi</w:t>
                  </w:r>
                </w:p>
              </w:tc>
              <w:tc>
                <w:tcPr>
                  <w:tcW w:w="4735" w:type="dxa"/>
                </w:tcPr>
                <w:p w14:paraId="7DDF75B2" w14:textId="3108F830" w:rsidR="00EB6C9F" w:rsidRPr="00994B77" w:rsidRDefault="007D29EF" w:rsidP="00EB6C9F">
                  <w:pPr>
                    <w:pStyle w:val="BodyText"/>
                    <w:rPr>
                      <w:sz w:val="16"/>
                      <w:szCs w:val="16"/>
                      <w:lang w:val="fr-FR"/>
                    </w:rPr>
                  </w:pPr>
                  <w:r>
                    <w:rPr>
                      <w:sz w:val="16"/>
                      <w:szCs w:val="16"/>
                      <w:lang w:val="fr-FR"/>
                    </w:rPr>
                    <w:t>Données de recensement</w:t>
                  </w:r>
                  <w:r w:rsidR="00B651A3">
                    <w:rPr>
                      <w:sz w:val="16"/>
                      <w:szCs w:val="16"/>
                      <w:lang w:val="fr-FR"/>
                    </w:rPr>
                    <w:t> </w:t>
                  </w:r>
                  <w:r>
                    <w:rPr>
                      <w:sz w:val="16"/>
                      <w:szCs w:val="16"/>
                      <w:lang w:val="fr-FR"/>
                    </w:rPr>
                    <w:t>; entretiens/groupes de discussion</w:t>
                  </w:r>
                  <w:r w:rsidR="00B651A3">
                    <w:rPr>
                      <w:sz w:val="16"/>
                      <w:szCs w:val="16"/>
                      <w:lang w:val="fr-FR"/>
                    </w:rPr>
                    <w:t> </w:t>
                  </w:r>
                  <w:r>
                    <w:rPr>
                      <w:sz w:val="16"/>
                      <w:szCs w:val="16"/>
                      <w:lang w:val="fr-FR"/>
                    </w:rPr>
                    <w:t xml:space="preserve">; rapports de la BASD </w:t>
                  </w:r>
                </w:p>
              </w:tc>
            </w:tr>
            <w:tr w:rsidR="00C67B9D" w:rsidRPr="008B12A0" w14:paraId="66245DCF" w14:textId="77777777" w:rsidTr="00C67B9D">
              <w:tc>
                <w:tcPr>
                  <w:tcW w:w="4678" w:type="dxa"/>
                </w:tcPr>
                <w:p w14:paraId="72B48942" w14:textId="77777777" w:rsidR="00EB6C9F" w:rsidRPr="00122F06" w:rsidRDefault="007D29EF" w:rsidP="00EB6C9F">
                  <w:pPr>
                    <w:pStyle w:val="BodyText"/>
                    <w:rPr>
                      <w:sz w:val="16"/>
                      <w:szCs w:val="16"/>
                    </w:rPr>
                  </w:pPr>
                  <w:r>
                    <w:rPr>
                      <w:sz w:val="16"/>
                      <w:szCs w:val="16"/>
                      <w:lang w:val="fr-FR"/>
                    </w:rPr>
                    <w:t>Ressources culturelles</w:t>
                  </w:r>
                </w:p>
              </w:tc>
              <w:tc>
                <w:tcPr>
                  <w:tcW w:w="4735" w:type="dxa"/>
                </w:tcPr>
                <w:p w14:paraId="13029BEC" w14:textId="402607A1" w:rsidR="00EB6C9F" w:rsidRPr="00994B77" w:rsidRDefault="007D29EF" w:rsidP="00EB6C9F">
                  <w:pPr>
                    <w:pStyle w:val="BodyText"/>
                    <w:rPr>
                      <w:sz w:val="16"/>
                      <w:szCs w:val="16"/>
                      <w:lang w:val="fr-FR"/>
                    </w:rPr>
                  </w:pPr>
                  <w:r>
                    <w:rPr>
                      <w:sz w:val="16"/>
                      <w:szCs w:val="16"/>
                      <w:lang w:val="fr-FR"/>
                    </w:rPr>
                    <w:t>Études de synthèse</w:t>
                  </w:r>
                  <w:r w:rsidR="00B651A3">
                    <w:rPr>
                      <w:sz w:val="16"/>
                      <w:szCs w:val="16"/>
                      <w:lang w:val="fr-FR"/>
                    </w:rPr>
                    <w:t> </w:t>
                  </w:r>
                  <w:r>
                    <w:rPr>
                      <w:sz w:val="16"/>
                      <w:szCs w:val="16"/>
                      <w:lang w:val="fr-FR"/>
                    </w:rPr>
                    <w:t>; consultation des chefs traditionnels</w:t>
                  </w:r>
                </w:p>
              </w:tc>
            </w:tr>
            <w:tr w:rsidR="00C67B9D" w:rsidRPr="008B12A0" w14:paraId="2B05462B" w14:textId="77777777" w:rsidTr="00C67B9D">
              <w:tc>
                <w:tcPr>
                  <w:tcW w:w="4678" w:type="dxa"/>
                </w:tcPr>
                <w:p w14:paraId="1C2FCD6E" w14:textId="6FC92313" w:rsidR="00EB6C9F" w:rsidRPr="00994B77" w:rsidRDefault="007D29EF" w:rsidP="00EB6C9F">
                  <w:pPr>
                    <w:pStyle w:val="BodyText"/>
                    <w:rPr>
                      <w:sz w:val="16"/>
                      <w:szCs w:val="16"/>
                      <w:lang w:val="fr-FR"/>
                    </w:rPr>
                  </w:pPr>
                  <w:r>
                    <w:rPr>
                      <w:sz w:val="16"/>
                      <w:szCs w:val="16"/>
                      <w:lang w:val="fr-FR"/>
                    </w:rPr>
                    <w:t xml:space="preserve">Personnes vulnérables </w:t>
                  </w:r>
                  <w:r w:rsidR="00197506">
                    <w:rPr>
                      <w:sz w:val="16"/>
                      <w:szCs w:val="16"/>
                      <w:lang w:val="fr-FR"/>
                    </w:rPr>
                    <w:t>—</w:t>
                  </w:r>
                  <w:r>
                    <w:rPr>
                      <w:sz w:val="16"/>
                      <w:szCs w:val="16"/>
                      <w:lang w:val="fr-FR"/>
                    </w:rPr>
                    <w:t xml:space="preserve"> jeunes, personnes âgées, personnes handicapées</w:t>
                  </w:r>
                </w:p>
              </w:tc>
              <w:tc>
                <w:tcPr>
                  <w:tcW w:w="4735" w:type="dxa"/>
                </w:tcPr>
                <w:p w14:paraId="70E8B8C5" w14:textId="0DFF87B1" w:rsidR="00EB6C9F" w:rsidRPr="00994B77" w:rsidRDefault="007D29EF" w:rsidP="00EB6C9F">
                  <w:pPr>
                    <w:pStyle w:val="BodyText"/>
                    <w:rPr>
                      <w:sz w:val="16"/>
                      <w:szCs w:val="16"/>
                      <w:lang w:val="fr-FR"/>
                    </w:rPr>
                  </w:pPr>
                  <w:r>
                    <w:rPr>
                      <w:sz w:val="16"/>
                      <w:szCs w:val="16"/>
                      <w:lang w:val="fr-FR"/>
                    </w:rPr>
                    <w:t>Étude de synthèse</w:t>
                  </w:r>
                  <w:r w:rsidR="00B651A3">
                    <w:rPr>
                      <w:sz w:val="16"/>
                      <w:szCs w:val="16"/>
                      <w:lang w:val="fr-FR"/>
                    </w:rPr>
                    <w:t> </w:t>
                  </w:r>
                  <w:r>
                    <w:rPr>
                      <w:sz w:val="16"/>
                      <w:szCs w:val="16"/>
                      <w:lang w:val="fr-FR"/>
                    </w:rPr>
                    <w:t>; discussions avec des groupes cibles, données de recensement, autres rapports gouvernementaux ou d'ONG sur la démographie</w:t>
                  </w:r>
                </w:p>
              </w:tc>
            </w:tr>
            <w:tr w:rsidR="00C67B9D" w:rsidRPr="008B12A0" w14:paraId="55024893" w14:textId="77777777" w:rsidTr="00C67B9D">
              <w:tc>
                <w:tcPr>
                  <w:tcW w:w="4678" w:type="dxa"/>
                </w:tcPr>
                <w:p w14:paraId="0461A8FB" w14:textId="77777777" w:rsidR="00EB6C9F" w:rsidRPr="00122F06" w:rsidRDefault="007D29EF" w:rsidP="00EB6C9F">
                  <w:pPr>
                    <w:pStyle w:val="BodyText"/>
                    <w:rPr>
                      <w:sz w:val="16"/>
                      <w:szCs w:val="16"/>
                    </w:rPr>
                  </w:pPr>
                  <w:r>
                    <w:rPr>
                      <w:sz w:val="16"/>
                      <w:szCs w:val="16"/>
                      <w:lang w:val="fr-FR"/>
                    </w:rPr>
                    <w:t>Infrastructures et services publics</w:t>
                  </w:r>
                </w:p>
              </w:tc>
              <w:tc>
                <w:tcPr>
                  <w:tcW w:w="4735" w:type="dxa"/>
                </w:tcPr>
                <w:p w14:paraId="319C51FE" w14:textId="23859C81" w:rsidR="00EB6C9F" w:rsidRPr="00994B77" w:rsidRDefault="007D29EF" w:rsidP="00EB6C9F">
                  <w:pPr>
                    <w:pStyle w:val="BodyText"/>
                    <w:rPr>
                      <w:sz w:val="16"/>
                      <w:szCs w:val="16"/>
                      <w:lang w:val="fr-FR"/>
                    </w:rPr>
                  </w:pPr>
                  <w:r>
                    <w:rPr>
                      <w:sz w:val="16"/>
                      <w:szCs w:val="16"/>
                      <w:lang w:val="fr-FR"/>
                    </w:rPr>
                    <w:t>Rapports de projets de développement</w:t>
                  </w:r>
                  <w:r w:rsidR="00B651A3">
                    <w:rPr>
                      <w:sz w:val="16"/>
                      <w:szCs w:val="16"/>
                      <w:lang w:val="fr-FR"/>
                    </w:rPr>
                    <w:t> </w:t>
                  </w:r>
                  <w:r>
                    <w:rPr>
                      <w:sz w:val="16"/>
                      <w:szCs w:val="16"/>
                      <w:lang w:val="fr-FR"/>
                    </w:rPr>
                    <w:t>; Plans de développement</w:t>
                  </w:r>
                  <w:r w:rsidR="00B651A3">
                    <w:rPr>
                      <w:sz w:val="16"/>
                      <w:szCs w:val="16"/>
                      <w:lang w:val="fr-FR"/>
                    </w:rPr>
                    <w:t> </w:t>
                  </w:r>
                  <w:r>
                    <w:rPr>
                      <w:sz w:val="16"/>
                      <w:szCs w:val="16"/>
                      <w:lang w:val="fr-FR"/>
                    </w:rPr>
                    <w:t xml:space="preserve">; entretiens avec des informateurs clés </w:t>
                  </w:r>
                </w:p>
              </w:tc>
            </w:tr>
          </w:tbl>
          <w:p w14:paraId="53A71E4C" w14:textId="77777777" w:rsidR="00EB6C9F" w:rsidRPr="00994B77" w:rsidRDefault="00EB6C9F" w:rsidP="00EB6C9F">
            <w:pPr>
              <w:pStyle w:val="BodyText"/>
              <w:rPr>
                <w:lang w:val="fr-FR"/>
              </w:rPr>
            </w:pPr>
          </w:p>
        </w:tc>
      </w:tr>
    </w:tbl>
    <w:p w14:paraId="7C59CFD4" w14:textId="77777777" w:rsidR="00EB6C9F" w:rsidRPr="00994B77" w:rsidRDefault="00EB6C9F" w:rsidP="00EB6C9F">
      <w:pPr>
        <w:pStyle w:val="BodyText"/>
        <w:rPr>
          <w:lang w:val="fr-FR"/>
        </w:rPr>
      </w:pPr>
    </w:p>
    <w:p w14:paraId="1C86E2CA" w14:textId="77777777" w:rsidR="00D47293" w:rsidRPr="00994B77" w:rsidRDefault="007D29EF" w:rsidP="00B5516D">
      <w:pPr>
        <w:pStyle w:val="BodyText"/>
        <w:spacing w:after="120"/>
        <w:rPr>
          <w:lang w:val="fr-FR"/>
        </w:rPr>
      </w:pPr>
      <w:r>
        <w:rPr>
          <w:lang w:val="fr-FR"/>
        </w:rPr>
        <w:t xml:space="preserve">Les ÉIE peuvent être coûteuses et prendre beaucoup de temps. Trop souvent, les données recueillies dans le cadre des enquêtes sont spécifiques au projet et restent isolées. On perd ainsi l'occasion de constituer des ensembles de données environnementales nationales et de comparer les résultats du suivi requis pour le projet avec des ensembles de données existantes. Il convient de promouvoir l'utilisation de méthodes de collecte de données et de formats de présentation standardisés, lorsque c'est possible et/ou approprié, de manière à appliquer le même niveau de rigueur à tous les projets. </w:t>
      </w:r>
    </w:p>
    <w:p w14:paraId="7DB73313" w14:textId="77777777" w:rsidR="00B5516D" w:rsidRPr="00994B77" w:rsidRDefault="007D29EF" w:rsidP="00B5516D">
      <w:pPr>
        <w:pStyle w:val="BodyText"/>
        <w:spacing w:after="120"/>
        <w:rPr>
          <w:lang w:val="fr-FR"/>
        </w:rPr>
      </w:pPr>
      <w:r>
        <w:rPr>
          <w:lang w:val="fr-FR"/>
        </w:rPr>
        <w:t>Lors de la définition de la portée des études requises pour une ÉIE, une discussion préliminaire entre l'équipe du projet et les organismes de réglementation devrait permettre d'identifier les normes de collecte de données à appliquer, ainsi que la présentation préférée et les champs de métadonnées requis pour accompagner les rapports de données. Cette démarche présente l'avantage de permettre aux auteurs de projets de comparer leurs résultats avec les données de référence dont disposent les organismes de réglementation et de permettre à ces derniers de fixer des exigences de surveillance plus appropriées et plus pratiques dans les conditions d'autorisation. Une meilleure harmonisation des données permettra aux organismes de réglementation de mieux interpréter les données recueillies dans le cadre des ÉIE et d'en tirer profit.</w:t>
      </w:r>
    </w:p>
    <w:p w14:paraId="782F5BFB" w14:textId="7A677A85" w:rsidR="00E029B7" w:rsidRPr="00994B77" w:rsidRDefault="007D29EF" w:rsidP="00A36A65">
      <w:pPr>
        <w:pStyle w:val="BodyText"/>
        <w:spacing w:after="120"/>
        <w:rPr>
          <w:lang w:val="fr-FR"/>
        </w:rPr>
      </w:pPr>
      <w:r>
        <w:rPr>
          <w:lang w:val="fr-FR"/>
        </w:rPr>
        <w:t>Les auteurs de projets devraient également fournir les données des ÉIE en présentation spatiale (à l'aide d'un SIG), afin de faciliter la compréhension de la situation physique et de l'étendue du projet, ainsi que la portée et l'importance de ses impacts. Lorsque les ensembles de données sont nouveaux ou enrichissent considérablement les méthodologies de collecte de données ou la base de données environnementale nationale, cette démarche pourrait constituer un</w:t>
      </w:r>
      <w:r w:rsidR="00591883">
        <w:rPr>
          <w:lang w:val="fr-FR"/>
        </w:rPr>
        <w:t>e</w:t>
      </w:r>
      <w:r>
        <w:rPr>
          <w:lang w:val="fr-FR"/>
        </w:rPr>
        <w:t xml:space="preserve"> </w:t>
      </w:r>
      <w:r w:rsidR="00591883">
        <w:rPr>
          <w:lang w:val="fr-FR"/>
        </w:rPr>
        <w:t>contrepartie</w:t>
      </w:r>
      <w:r>
        <w:rPr>
          <w:lang w:val="fr-FR"/>
        </w:rPr>
        <w:t xml:space="preserve"> intellectuelle ou un transfert de technologies dans le cadre du renforcement des capacités.  </w:t>
      </w:r>
    </w:p>
    <w:p w14:paraId="4BE8A498" w14:textId="2914616B" w:rsidR="00A36A65" w:rsidRPr="00994B77" w:rsidRDefault="007D29EF" w:rsidP="00A36A65">
      <w:pPr>
        <w:pStyle w:val="BodyText"/>
        <w:shd w:val="clear" w:color="auto" w:fill="B2E7FF" w:themeFill="text1" w:themeFillTint="33"/>
        <w:spacing w:after="120"/>
        <w:rPr>
          <w:b/>
          <w:bCs/>
          <w:sz w:val="22"/>
          <w:szCs w:val="22"/>
          <w:lang w:val="fr-FR"/>
        </w:rPr>
      </w:pPr>
      <w:r w:rsidRPr="00A36A65">
        <w:rPr>
          <w:b/>
          <w:bCs/>
          <w:sz w:val="22"/>
          <w:szCs w:val="22"/>
          <w:lang w:val="fr-FR"/>
        </w:rPr>
        <w:t xml:space="preserve">Conseil </w:t>
      </w:r>
      <w:r w:rsidR="00197506">
        <w:rPr>
          <w:b/>
          <w:bCs/>
          <w:sz w:val="22"/>
          <w:szCs w:val="22"/>
          <w:lang w:val="fr-FR"/>
        </w:rPr>
        <w:t>—</w:t>
      </w:r>
      <w:r w:rsidRPr="00A36A65">
        <w:rPr>
          <w:b/>
          <w:bCs/>
          <w:sz w:val="22"/>
          <w:szCs w:val="22"/>
          <w:lang w:val="fr-FR"/>
        </w:rPr>
        <w:t xml:space="preserve"> Planification d'une ÉIE </w:t>
      </w:r>
    </w:p>
    <w:p w14:paraId="36FF312A" w14:textId="77777777" w:rsidR="00DF40F9" w:rsidRPr="00994B77" w:rsidRDefault="007D29EF" w:rsidP="00A36A65">
      <w:pPr>
        <w:pStyle w:val="BodyText"/>
        <w:shd w:val="clear" w:color="auto" w:fill="B2E7FF" w:themeFill="text1" w:themeFillTint="33"/>
        <w:rPr>
          <w:sz w:val="18"/>
          <w:szCs w:val="18"/>
          <w:lang w:val="fr-FR"/>
        </w:rPr>
      </w:pPr>
      <w:r w:rsidRPr="0079663C">
        <w:rPr>
          <w:sz w:val="18"/>
          <w:szCs w:val="18"/>
          <w:lang w:val="fr-FR"/>
        </w:rPr>
        <w:t xml:space="preserve">Dans le cadre de la définition du champ des enquêtes et des études de terrain d'une ÉIE, la planification est essentielle. Il s'agit tant de tenir compte des exigences des sites de projets et de la logistique que de rechercher des possibilités de regrouper les enquêtes afin de minimiser les coûts de mobilisation et d'économiser du temps. Par exemple, du fait des coûts et de la logistique associés au déploiement des navires, les enquêtes écologiques marines, hydrographiques et océanographiques peuvent être regroupées. Il est important de préciser la méthodologie adéquate de collecte des données et de confier le travail à des experts dûment qualifiés. </w:t>
      </w:r>
    </w:p>
    <w:p w14:paraId="770DD8D8" w14:textId="77777777" w:rsidR="00A36A65" w:rsidRPr="00994B77" w:rsidRDefault="00A36A65" w:rsidP="00A36A65">
      <w:pPr>
        <w:pStyle w:val="BodyText"/>
        <w:shd w:val="clear" w:color="auto" w:fill="B2E7FF" w:themeFill="text1" w:themeFillTint="33"/>
        <w:rPr>
          <w:i/>
          <w:iCs/>
          <w:sz w:val="8"/>
          <w:szCs w:val="8"/>
          <w:lang w:val="fr-FR"/>
        </w:rPr>
      </w:pPr>
    </w:p>
    <w:p w14:paraId="6944C656" w14:textId="77777777" w:rsidR="00FF0E2F" w:rsidRDefault="007D29EF" w:rsidP="00984F34">
      <w:pPr>
        <w:pStyle w:val="Heading2"/>
        <w:keepNext w:val="0"/>
        <w:keepLines w:val="0"/>
        <w:ind w:left="851"/>
      </w:pPr>
      <w:bookmarkStart w:id="76" w:name="_Toc102663032"/>
      <w:bookmarkStart w:id="77" w:name="_Toc116509494"/>
      <w:bookmarkStart w:id="78" w:name="_Toc116511376"/>
      <w:r>
        <w:rPr>
          <w:lang w:val="fr-FR"/>
        </w:rPr>
        <w:t>Ressources physiques</w:t>
      </w:r>
      <w:bookmarkEnd w:id="76"/>
      <w:bookmarkEnd w:id="77"/>
      <w:bookmarkEnd w:id="78"/>
    </w:p>
    <w:p w14:paraId="0E79B26D" w14:textId="4B78A7D1" w:rsidR="00FF0E2F" w:rsidRPr="00994B77" w:rsidRDefault="007D29EF" w:rsidP="00A36A65">
      <w:pPr>
        <w:pStyle w:val="BodyText"/>
        <w:spacing w:after="120"/>
        <w:rPr>
          <w:rFonts w:eastAsia="Times New Roman" w:cstheme="minorHAnsi"/>
          <w:lang w:val="fr-FR"/>
        </w:rPr>
      </w:pPr>
      <w:r>
        <w:rPr>
          <w:rFonts w:eastAsia="Times New Roman" w:cstheme="minorHAnsi"/>
          <w:lang w:val="fr-FR"/>
        </w:rPr>
        <w:t xml:space="preserve">Comme pour la plupart des ÉIE, l'ÉIE d'un projet d'ingénierie côtière doit commencer par une description des ressources physiques de la zone d'étude, et notamment sa géologie, sa topographie, son hydrographie, ses récifs et ses sols. Dans le Pacifique, il convient également de tenir compte de l'activité sismique et volcanique. Les paramètres métocéaniques et hydrodynamiques (processus côtiers - vagues, courants et marées) sont tout aussi importants, de même que le climat (y compris les précipitations, la température, les tempêtes, les cyclones tropicaux)/le changement climatique - élévation du niveau de la </w:t>
      </w:r>
      <w:r>
        <w:rPr>
          <w:rFonts w:eastAsia="Times New Roman" w:cstheme="minorHAnsi"/>
          <w:lang w:val="fr-FR"/>
        </w:rPr>
        <w:lastRenderedPageBreak/>
        <w:t>mer</w:t>
      </w:r>
      <w:r w:rsidR="00314B0D">
        <w:rPr>
          <w:rFonts w:eastAsia="Times New Roman" w:cstheme="minorHAnsi"/>
          <w:lang w:val="fr-FR"/>
        </w:rPr>
        <w:t>,</w:t>
      </w:r>
      <w:r>
        <w:rPr>
          <w:rFonts w:eastAsia="Times New Roman" w:cstheme="minorHAnsi"/>
          <w:lang w:val="fr-FR"/>
        </w:rPr>
        <w:t xml:space="preserve"> mais aussi multiplication des tempêtes, augmentation de l'intensité et de la fréquence des précipitations et de la chaleur, et incidence de la sécheresse.</w:t>
      </w:r>
    </w:p>
    <w:p w14:paraId="6DBEC9A0" w14:textId="77777777" w:rsidR="00111796" w:rsidRPr="00994B77" w:rsidRDefault="007D29EF" w:rsidP="00984F34">
      <w:pPr>
        <w:pStyle w:val="BodyText"/>
        <w:rPr>
          <w:rFonts w:eastAsia="Times New Roman" w:cstheme="minorHAnsi"/>
          <w:lang w:val="fr-FR"/>
        </w:rPr>
      </w:pPr>
      <w:r>
        <w:rPr>
          <w:rFonts w:eastAsia="Times New Roman" w:cstheme="minorHAnsi"/>
          <w:lang w:val="fr-FR"/>
        </w:rPr>
        <w:t>Les sous-sections qui suivent examinent les études propres aux projets d'ingénierie côtière et ne couvrent pas nécessairement les études normales (telles que les relevés topographiques, utilisant tout ce qui existe, des données LiDAR aux vérifications sur le terrain par le biais de smartphones, et des relevés au ruban adhésif à des endroits clés) décrites dans d'autres documents d'orientation.</w:t>
      </w:r>
    </w:p>
    <w:p w14:paraId="4B49EAA6" w14:textId="77777777" w:rsidR="008A50A1" w:rsidRPr="00E3168E" w:rsidRDefault="007D29EF" w:rsidP="00FF0E2F">
      <w:pPr>
        <w:pStyle w:val="Heading3"/>
        <w:rPr>
          <w:rFonts w:eastAsia="Times New Roman"/>
        </w:rPr>
      </w:pPr>
      <w:bookmarkStart w:id="79" w:name="_Toc116511377"/>
      <w:bookmarkStart w:id="80" w:name="_Toc102663033"/>
      <w:bookmarkStart w:id="81" w:name="_Toc116509495"/>
      <w:r w:rsidRPr="0025549D">
        <w:rPr>
          <w:lang w:val="fr-FR"/>
        </w:rPr>
        <w:t>Relevé hydrographique</w:t>
      </w:r>
      <w:bookmarkEnd w:id="79"/>
      <w:r w:rsidRPr="0025549D">
        <w:rPr>
          <w:b w:val="0"/>
          <w:lang w:val="fr-FR"/>
        </w:rPr>
        <w:t xml:space="preserve"> </w:t>
      </w:r>
      <w:bookmarkEnd w:id="80"/>
      <w:bookmarkEnd w:id="81"/>
    </w:p>
    <w:p w14:paraId="6DBBAEF4" w14:textId="77777777" w:rsidR="008A50A1" w:rsidRPr="00994B77" w:rsidRDefault="007D29EF" w:rsidP="00DE23BF">
      <w:pPr>
        <w:spacing w:after="120"/>
        <w:rPr>
          <w:rFonts w:eastAsia="Times New Roman" w:cstheme="minorHAnsi"/>
          <w:lang w:val="fr-FR"/>
        </w:rPr>
      </w:pPr>
      <w:r w:rsidRPr="0025549D">
        <w:rPr>
          <w:rFonts w:eastAsia="Times New Roman" w:cstheme="minorHAnsi"/>
          <w:lang w:val="fr-FR"/>
        </w:rPr>
        <w:t>Un relevé hydrographique cartographie le terrain du fond marin (bathymétrie) en déterminant la profondeur d'un plan d'eau sus-jacent. Les relevés hydrographiques sont employés pour toute une série d'applications dans les projets d'ingénierie côtière, notamment l'estimation des volumes de sédiments lors du dragage, la cartographie et la navigation des navires, et la compréhension des processus côtiers sur le littoral/au large.</w:t>
      </w:r>
    </w:p>
    <w:p w14:paraId="5433BFE0" w14:textId="2BABCF41" w:rsidR="008A50A1" w:rsidRPr="00994B77" w:rsidRDefault="007D29EF" w:rsidP="004F181B">
      <w:pPr>
        <w:spacing w:after="120"/>
        <w:rPr>
          <w:rFonts w:eastAsia="Times New Roman" w:cstheme="minorHAnsi"/>
          <w:lang w:val="fr-FR"/>
        </w:rPr>
      </w:pPr>
      <w:r w:rsidRPr="0025549D">
        <w:rPr>
          <w:rFonts w:eastAsia="Times New Roman" w:cstheme="minorHAnsi"/>
          <w:lang w:val="fr-FR"/>
        </w:rPr>
        <w:t>Les relevés hydrographiques peuvent inclure</w:t>
      </w:r>
      <w:r w:rsidR="00197506">
        <w:rPr>
          <w:rFonts w:eastAsia="Times New Roman" w:cstheme="minorHAnsi"/>
          <w:lang w:val="fr-FR"/>
        </w:rPr>
        <w:t> </w:t>
      </w:r>
      <w:r w:rsidRPr="0025549D">
        <w:rPr>
          <w:rFonts w:eastAsia="Times New Roman" w:cstheme="minorHAnsi"/>
          <w:lang w:val="fr-FR"/>
        </w:rPr>
        <w:t>:</w:t>
      </w:r>
    </w:p>
    <w:p w14:paraId="6054CA51" w14:textId="57D1BB15" w:rsidR="008A50A1" w:rsidRPr="00994B77" w:rsidRDefault="007D29EF" w:rsidP="00901AC5">
      <w:pPr>
        <w:pStyle w:val="ListParagraph"/>
        <w:numPr>
          <w:ilvl w:val="0"/>
          <w:numId w:val="9"/>
        </w:numPr>
        <w:spacing w:after="160" w:line="259" w:lineRule="auto"/>
        <w:rPr>
          <w:rFonts w:eastAsia="Times New Roman" w:cstheme="minorHAnsi"/>
          <w:lang w:val="fr-FR"/>
        </w:rPr>
      </w:pPr>
      <w:r>
        <w:rPr>
          <w:rFonts w:eastAsia="Times New Roman" w:cstheme="minorHAnsi"/>
          <w:lang w:val="fr-FR"/>
        </w:rPr>
        <w:t>Un plan d'enquête définissant le champ des données à collecter</w:t>
      </w:r>
      <w:r w:rsidR="00B651A3">
        <w:rPr>
          <w:rFonts w:eastAsia="Times New Roman" w:cstheme="minorHAnsi"/>
          <w:lang w:val="fr-FR"/>
        </w:rPr>
        <w:t> </w:t>
      </w:r>
      <w:r>
        <w:rPr>
          <w:rFonts w:eastAsia="Times New Roman" w:cstheme="minorHAnsi"/>
          <w:lang w:val="fr-FR"/>
        </w:rPr>
        <w:t>;</w:t>
      </w:r>
    </w:p>
    <w:p w14:paraId="2FE26C61" w14:textId="2402F3A4" w:rsidR="008A50A1" w:rsidRPr="00994B77" w:rsidRDefault="007D29EF" w:rsidP="00901AC5">
      <w:pPr>
        <w:pStyle w:val="ListParagraph"/>
        <w:numPr>
          <w:ilvl w:val="0"/>
          <w:numId w:val="9"/>
        </w:numPr>
        <w:spacing w:after="160" w:line="259" w:lineRule="auto"/>
        <w:rPr>
          <w:rFonts w:eastAsia="Times New Roman" w:cstheme="minorHAnsi"/>
          <w:lang w:val="fr-FR"/>
        </w:rPr>
      </w:pPr>
      <w:r w:rsidRPr="0025549D">
        <w:rPr>
          <w:rFonts w:eastAsia="Times New Roman" w:cstheme="minorHAnsi"/>
          <w:lang w:val="fr-FR"/>
        </w:rPr>
        <w:t>Une enquête physique de terrain par un géomètre qualifié</w:t>
      </w:r>
      <w:r w:rsidR="00B651A3">
        <w:rPr>
          <w:rFonts w:eastAsia="Times New Roman" w:cstheme="minorHAnsi"/>
          <w:lang w:val="fr-FR"/>
        </w:rPr>
        <w:t> </w:t>
      </w:r>
      <w:r w:rsidRPr="0025549D">
        <w:rPr>
          <w:rFonts w:eastAsia="Times New Roman" w:cstheme="minorHAnsi"/>
          <w:lang w:val="fr-FR"/>
        </w:rPr>
        <w:t>;</w:t>
      </w:r>
    </w:p>
    <w:p w14:paraId="1C648EBF" w14:textId="20499A58" w:rsidR="008A50A1" w:rsidRPr="00994B77" w:rsidRDefault="007D29EF" w:rsidP="00901AC5">
      <w:pPr>
        <w:pStyle w:val="ListParagraph"/>
        <w:numPr>
          <w:ilvl w:val="0"/>
          <w:numId w:val="9"/>
        </w:numPr>
        <w:spacing w:after="160" w:line="259" w:lineRule="auto"/>
        <w:rPr>
          <w:rFonts w:eastAsia="Times New Roman" w:cstheme="minorHAnsi"/>
          <w:lang w:val="fr-FR"/>
        </w:rPr>
      </w:pPr>
      <w:r w:rsidRPr="0025549D">
        <w:rPr>
          <w:rFonts w:eastAsia="Times New Roman" w:cstheme="minorHAnsi"/>
          <w:lang w:val="fr-FR"/>
        </w:rPr>
        <w:t>Une analyse et l'établissement de rapports</w:t>
      </w:r>
      <w:r w:rsidR="00B651A3">
        <w:rPr>
          <w:rFonts w:eastAsia="Times New Roman" w:cstheme="minorHAnsi"/>
          <w:lang w:val="fr-FR"/>
        </w:rPr>
        <w:t> </w:t>
      </w:r>
      <w:r w:rsidRPr="0025549D">
        <w:rPr>
          <w:rFonts w:eastAsia="Times New Roman" w:cstheme="minorHAnsi"/>
          <w:lang w:val="fr-FR"/>
        </w:rPr>
        <w:t>;</w:t>
      </w:r>
    </w:p>
    <w:p w14:paraId="58C4F021" w14:textId="77777777" w:rsidR="00DF4DE8" w:rsidRPr="00994B77" w:rsidRDefault="007D29EF" w:rsidP="008D3079">
      <w:pPr>
        <w:pStyle w:val="ListParagraph"/>
        <w:numPr>
          <w:ilvl w:val="0"/>
          <w:numId w:val="9"/>
        </w:numPr>
        <w:spacing w:after="240" w:line="259" w:lineRule="auto"/>
        <w:ind w:left="357" w:hanging="357"/>
        <w:rPr>
          <w:rFonts w:eastAsia="Times New Roman" w:cstheme="minorHAnsi"/>
          <w:lang w:val="fr-FR"/>
        </w:rPr>
      </w:pPr>
      <w:r w:rsidRPr="0025549D">
        <w:rPr>
          <w:rFonts w:eastAsia="Times New Roman" w:cstheme="minorHAnsi"/>
          <w:lang w:val="fr-FR"/>
        </w:rPr>
        <w:t>Les résultats des données pouvant inclure une cartographie 2D et/ou 3D ainsi que des fichiers de données destinés à être saisis dans un SIG.</w:t>
      </w:r>
    </w:p>
    <w:p w14:paraId="163D0B6A" w14:textId="689608E2" w:rsidR="00016F81" w:rsidRPr="00994B77" w:rsidRDefault="007D29EF" w:rsidP="00832C7B">
      <w:pPr>
        <w:pStyle w:val="NoSpacing"/>
        <w:shd w:val="clear" w:color="auto" w:fill="B2E7FF" w:themeFill="text1" w:themeFillTint="33"/>
        <w:spacing w:after="120"/>
        <w:rPr>
          <w:rFonts w:eastAsiaTheme="majorEastAsia" w:cstheme="majorBidi"/>
          <w:b/>
          <w:bCs/>
          <w:color w:val="00577E" w:themeColor="accent1"/>
          <w:sz w:val="22"/>
          <w:szCs w:val="22"/>
          <w:lang w:val="fr-FR"/>
        </w:rPr>
      </w:pPr>
      <w:r>
        <w:rPr>
          <w:rFonts w:eastAsiaTheme="majorEastAsia" w:cstheme="majorBidi"/>
          <w:b/>
          <w:bCs/>
          <w:color w:val="00577E" w:themeColor="accent1"/>
          <w:sz w:val="22"/>
          <w:szCs w:val="22"/>
          <w:lang w:val="fr-FR"/>
        </w:rPr>
        <w:t xml:space="preserve">Conseil </w:t>
      </w:r>
      <w:r w:rsidR="00197506">
        <w:rPr>
          <w:rFonts w:eastAsiaTheme="majorEastAsia" w:cstheme="majorBidi"/>
          <w:b/>
          <w:bCs/>
          <w:color w:val="00577E" w:themeColor="accent1"/>
          <w:sz w:val="22"/>
          <w:szCs w:val="22"/>
          <w:lang w:val="fr-FR"/>
        </w:rPr>
        <w:t>—</w:t>
      </w:r>
      <w:r>
        <w:rPr>
          <w:rFonts w:eastAsiaTheme="majorEastAsia" w:cstheme="majorBidi"/>
          <w:b/>
          <w:bCs/>
          <w:color w:val="00577E" w:themeColor="accent1"/>
          <w:sz w:val="22"/>
          <w:szCs w:val="22"/>
          <w:lang w:val="fr-FR"/>
        </w:rPr>
        <w:t xml:space="preserve"> Méthodes de relevés hydrographiques</w:t>
      </w:r>
    </w:p>
    <w:p w14:paraId="3EEBAACA" w14:textId="77777777" w:rsidR="00016F81" w:rsidRPr="00994B77" w:rsidRDefault="007D29EF" w:rsidP="00E7522A">
      <w:pPr>
        <w:pStyle w:val="BodyText"/>
        <w:shd w:val="clear" w:color="auto" w:fill="B2E7FF" w:themeFill="text1" w:themeFillTint="33"/>
        <w:spacing w:after="120"/>
        <w:rPr>
          <w:sz w:val="18"/>
          <w:szCs w:val="18"/>
          <w:lang w:val="fr-FR"/>
        </w:rPr>
      </w:pPr>
      <w:r w:rsidRPr="0079663C">
        <w:rPr>
          <w:sz w:val="18"/>
          <w:szCs w:val="18"/>
          <w:lang w:val="fr-FR"/>
        </w:rPr>
        <w:t xml:space="preserve">Diverses méthodes peuvent être utilisées pour déterminer la position horizontale et la profondeur verticale. Cependant, les systèmes de positionnement global (GPS), utilisant des corrections différentielles ou cinématiques en temps réel (RTK) via un sondeur électronique à faisceau unique ou multifaisceaux, sont la méthode la plus courante de collecte de données hydrographiques. Mais une ligne lestée et un ruban de mesure peuvent également être utilisés. </w:t>
      </w:r>
    </w:p>
    <w:p w14:paraId="7203D395" w14:textId="650341EF" w:rsidR="00016F81" w:rsidRPr="00994B77" w:rsidRDefault="007D29EF" w:rsidP="00FD2015">
      <w:pPr>
        <w:pStyle w:val="BodyText"/>
        <w:shd w:val="clear" w:color="auto" w:fill="B2E7FF" w:themeFill="text1" w:themeFillTint="33"/>
        <w:spacing w:before="120" w:after="120"/>
        <w:rPr>
          <w:sz w:val="18"/>
          <w:szCs w:val="18"/>
          <w:lang w:val="fr-FR"/>
        </w:rPr>
      </w:pPr>
      <w:r w:rsidRPr="0079663C">
        <w:rPr>
          <w:b/>
          <w:bCs/>
          <w:sz w:val="18"/>
          <w:szCs w:val="18"/>
          <w:lang w:val="fr-FR"/>
        </w:rPr>
        <w:t>Les échosondeurs multifaisceaux</w:t>
      </w:r>
      <w:r w:rsidRPr="0079663C">
        <w:rPr>
          <w:sz w:val="18"/>
          <w:szCs w:val="18"/>
          <w:lang w:val="fr-FR"/>
        </w:rPr>
        <w:t xml:space="preserve"> émettent des signaux sonores et analysent le signal réfléchi qui a rebondi sur le fond marin ou d'autres objets. Les sonars multifaisceaux émettent des ondes sonores directement sous la coque d'un navire pour produire une couverture en éventail des fonds marins. Ces systèmes mesurent et enregistrent le temps que met le signal pour aller de l'émetteur au fond de la mer et revenir au récepteur. Les relevés multifaisceaux comptent parmi les méthodes de relevé les plus coûteuses</w:t>
      </w:r>
      <w:r w:rsidR="00314B0D">
        <w:rPr>
          <w:sz w:val="18"/>
          <w:szCs w:val="18"/>
          <w:lang w:val="fr-FR"/>
        </w:rPr>
        <w:t>,</w:t>
      </w:r>
      <w:r w:rsidRPr="0079663C">
        <w:rPr>
          <w:sz w:val="18"/>
          <w:szCs w:val="18"/>
          <w:lang w:val="fr-FR"/>
        </w:rPr>
        <w:t xml:space="preserve"> mais fournissent l'image la plus précise. C'est la méthode de collecte la plus rapide pour les zones de grande superficie</w:t>
      </w:r>
      <w:r w:rsidR="00B651A3">
        <w:rPr>
          <w:sz w:val="18"/>
          <w:szCs w:val="18"/>
          <w:lang w:val="fr-FR"/>
        </w:rPr>
        <w:t> </w:t>
      </w:r>
      <w:r w:rsidRPr="0079663C">
        <w:rPr>
          <w:sz w:val="18"/>
          <w:szCs w:val="18"/>
          <w:lang w:val="fr-FR"/>
        </w:rPr>
        <w:t>; elle nécessite toutefois un équipement et un déploiement spécialisés, ainsi que des temps de traitement plus longs que les autres méthodes. Du fait de l'isolement de nombreuses îles du Pacifique, cette méthode n'est envisageable que pour des projets de grande envergure.</w:t>
      </w:r>
    </w:p>
    <w:p w14:paraId="17D8F0EB" w14:textId="77777777" w:rsidR="00016F81" w:rsidRPr="00994B77" w:rsidRDefault="007D29EF" w:rsidP="00FD2015">
      <w:pPr>
        <w:pStyle w:val="BodyText"/>
        <w:shd w:val="clear" w:color="auto" w:fill="B2E7FF" w:themeFill="text1" w:themeFillTint="33"/>
        <w:spacing w:after="120"/>
        <w:rPr>
          <w:sz w:val="18"/>
          <w:szCs w:val="18"/>
          <w:lang w:val="fr-FR"/>
        </w:rPr>
      </w:pPr>
      <w:r w:rsidRPr="0079663C">
        <w:rPr>
          <w:sz w:val="18"/>
          <w:szCs w:val="18"/>
          <w:lang w:val="fr-FR"/>
        </w:rPr>
        <w:t xml:space="preserve">Dans le cas des </w:t>
      </w:r>
      <w:r w:rsidRPr="0079663C">
        <w:rPr>
          <w:b/>
          <w:bCs/>
          <w:sz w:val="18"/>
          <w:szCs w:val="18"/>
          <w:lang w:val="fr-FR"/>
        </w:rPr>
        <w:t>échosondeurs à faisceau unique</w:t>
      </w:r>
      <w:r w:rsidRPr="0079663C">
        <w:rPr>
          <w:sz w:val="18"/>
          <w:szCs w:val="18"/>
          <w:lang w:val="fr-FR"/>
        </w:rPr>
        <w:t>, le son est transmis directement vers le bas en un faisceau focalisé, généralement un cône de 3 à 20°. Cela permet d'obtenir une mesure unique de la profondeur depuis un point situé à l'intérieur du "faisceau". Utilisé en continu, un échosondeur à faisceau unique produit un profil du fond marin. Les échosondeurs à faisceau unique n'enregistrent pas la profondeur moyenne de la zone du faisceau sur le fond marin. C'est le premier retour sonore de chaque "ping" qui donne la profondeur. C'est donc la profondeur la plus faible à l'intérieur du cône qui est enregistrée. Dans les zones où le fond marin est accidenté et/ou avec un relief important, cela signifie que la "plus petite profondeur" du cône de transmission du son est enregistrée, ce qui peut entraîner une perte de précision. Les relevés à faisceau unique sont le moyen le plus économique d'obtenir le relevé d'une zone. Ces relevés peuvent être effectués et traités rapidement lorsque l'équipement est disponible.</w:t>
      </w:r>
    </w:p>
    <w:p w14:paraId="789F2F86" w14:textId="77777777" w:rsidR="00016F81" w:rsidRPr="00994B77" w:rsidRDefault="007D29EF" w:rsidP="00E7522A">
      <w:pPr>
        <w:pStyle w:val="BodyText"/>
        <w:shd w:val="clear" w:color="auto" w:fill="B2E7FF" w:themeFill="text1" w:themeFillTint="33"/>
        <w:rPr>
          <w:sz w:val="18"/>
          <w:szCs w:val="18"/>
          <w:lang w:val="fr-FR"/>
        </w:rPr>
      </w:pPr>
      <w:r w:rsidRPr="0079663C">
        <w:rPr>
          <w:b/>
          <w:bCs/>
          <w:sz w:val="18"/>
          <w:szCs w:val="18"/>
          <w:lang w:val="fr-FR"/>
        </w:rPr>
        <w:t>Les relevés à la ligne plombée</w:t>
      </w:r>
      <w:r w:rsidRPr="0079663C">
        <w:rPr>
          <w:sz w:val="18"/>
          <w:szCs w:val="18"/>
          <w:lang w:val="fr-FR"/>
        </w:rPr>
        <w:t xml:space="preserve"> ont un long passé dans le secteur maritime. Ce type de relevé manuel a été remplacé en majeure partie par l'échosondage, en raison des améliorations apportées à la vitesse de collecte des données, à la précision et à la densité des points. Les relevés à la ligne plombée nécessitent généralement un bateau, un ruban d'arpenteur pour mesurer la distance le long d'une ligne, une ligne lestée et marquée pour mesurer la profondeur et un indicateur de marée précis. Les relevés à la ligne plombée sont une bonne alternative lorsque l'équipement et les ressources ne permettent pas d'effectuer un relevé par échosondage ou lorsque la zone à mesurer est petite.</w:t>
      </w:r>
    </w:p>
    <w:p w14:paraId="0DEF24D0" w14:textId="77777777" w:rsidR="00E7522A" w:rsidRPr="00994B77" w:rsidRDefault="00E7522A" w:rsidP="00FD2015">
      <w:pPr>
        <w:pStyle w:val="BodyText"/>
        <w:shd w:val="clear" w:color="auto" w:fill="B2E7FF" w:themeFill="text1" w:themeFillTint="33"/>
        <w:tabs>
          <w:tab w:val="left" w:pos="1861"/>
        </w:tabs>
        <w:rPr>
          <w:i/>
          <w:iCs/>
          <w:sz w:val="8"/>
          <w:szCs w:val="8"/>
          <w:lang w:val="fr-FR"/>
        </w:rPr>
      </w:pPr>
    </w:p>
    <w:p w14:paraId="2A64003A" w14:textId="77777777" w:rsidR="008A50A1" w:rsidRPr="004F181B" w:rsidRDefault="007D29EF" w:rsidP="00FF0E2F">
      <w:pPr>
        <w:pStyle w:val="Heading3"/>
      </w:pPr>
      <w:bookmarkStart w:id="82" w:name="_Toc102663034"/>
      <w:bookmarkStart w:id="83" w:name="_Toc116509496"/>
      <w:bookmarkStart w:id="84" w:name="_Toc116511378"/>
      <w:r w:rsidRPr="0025549D">
        <w:rPr>
          <w:lang w:val="fr-FR"/>
        </w:rPr>
        <w:lastRenderedPageBreak/>
        <w:t>Étude géotechnique</w:t>
      </w:r>
      <w:bookmarkEnd w:id="82"/>
      <w:bookmarkEnd w:id="83"/>
      <w:bookmarkEnd w:id="84"/>
    </w:p>
    <w:p w14:paraId="5969818B" w14:textId="77777777" w:rsidR="0093673E" w:rsidRPr="00994B77" w:rsidRDefault="007D29EF" w:rsidP="004F181B">
      <w:pPr>
        <w:shd w:val="clear" w:color="auto" w:fill="FFFFFF"/>
        <w:spacing w:after="120" w:line="240" w:lineRule="auto"/>
        <w:rPr>
          <w:rFonts w:eastAsia="Times New Roman" w:cstheme="minorHAnsi"/>
          <w:lang w:val="fr-FR"/>
        </w:rPr>
      </w:pPr>
      <w:r w:rsidRPr="0025549D">
        <w:rPr>
          <w:rFonts w:eastAsia="Times New Roman" w:cstheme="minorHAnsi"/>
          <w:lang w:val="fr-FR"/>
        </w:rPr>
        <w:t>L'objet d'une étude géotechnique est de comprendre l'état du sol sous un site à aménager. Il s'agit généralement de comprendre les propriétés et la distribution des unités géologiques de la zone afin de les intégrer dans la conception technique, la construction ou la planification des infrastructures. Fondamentalement, ces études permettent d'identifier la porosité et la stabilité des sols, les taux de compactage ou d'enfoncement potentiels, ce qui est particulièrement pertinent pour les projets de remblayage et les zones inondables. Une étude géotechnique devrait identifier les sols contaminés et les sources d'eau de la nappe phréatique et discuter des effets potentiels sur les eaux de la nappe phréatique. Il y a un important déficit de données dans le Pacifique en ce qui concerne les profondeurs, les volumes et les risques pour les aquifères dont dépendent de nombreuses îles (en particulier les atolls).</w:t>
      </w:r>
    </w:p>
    <w:p w14:paraId="3F9B8E7C" w14:textId="5D78CCB4" w:rsidR="008A50A1" w:rsidRPr="00994B77" w:rsidRDefault="007D29EF" w:rsidP="004F181B">
      <w:pPr>
        <w:shd w:val="clear" w:color="auto" w:fill="FFFFFF"/>
        <w:spacing w:after="120" w:line="240" w:lineRule="auto"/>
        <w:rPr>
          <w:rFonts w:eastAsia="Times New Roman" w:cstheme="minorHAnsi"/>
          <w:lang w:val="fr-FR"/>
        </w:rPr>
      </w:pPr>
      <w:r w:rsidRPr="0025549D">
        <w:rPr>
          <w:rFonts w:eastAsia="Times New Roman" w:cstheme="minorHAnsi"/>
          <w:lang w:val="fr-FR"/>
        </w:rPr>
        <w:t>Une étude géotechnique peut comprendre les éléments suivants</w:t>
      </w:r>
      <w:r w:rsidR="00197506">
        <w:rPr>
          <w:rFonts w:eastAsia="Times New Roman" w:cstheme="minorHAnsi"/>
          <w:lang w:val="fr-FR"/>
        </w:rPr>
        <w:t> </w:t>
      </w:r>
      <w:r w:rsidRPr="0025549D">
        <w:rPr>
          <w:rFonts w:eastAsia="Times New Roman" w:cstheme="minorHAnsi"/>
          <w:lang w:val="fr-FR"/>
        </w:rPr>
        <w:t>:</w:t>
      </w:r>
    </w:p>
    <w:p w14:paraId="4DB5EE7B" w14:textId="49055321" w:rsidR="008A50A1" w:rsidRPr="00994B77" w:rsidRDefault="007D29EF" w:rsidP="0089495C">
      <w:pPr>
        <w:pStyle w:val="ListParagraph"/>
        <w:numPr>
          <w:ilvl w:val="0"/>
          <w:numId w:val="10"/>
        </w:numPr>
        <w:spacing w:after="160" w:line="259" w:lineRule="auto"/>
        <w:ind w:left="426" w:hanging="425"/>
        <w:rPr>
          <w:rFonts w:cstheme="minorHAnsi"/>
          <w:lang w:val="fr-FR"/>
        </w:rPr>
      </w:pPr>
      <w:r w:rsidRPr="00F66AA3">
        <w:rPr>
          <w:rFonts w:cstheme="minorHAnsi"/>
          <w:lang w:val="fr-FR"/>
        </w:rPr>
        <w:t>Une étude de synthèse</w:t>
      </w:r>
      <w:r w:rsidR="00197506">
        <w:rPr>
          <w:rFonts w:cstheme="minorHAnsi"/>
          <w:lang w:val="fr-FR"/>
        </w:rPr>
        <w:t> </w:t>
      </w:r>
      <w:r w:rsidRPr="00F66AA3">
        <w:rPr>
          <w:rFonts w:cstheme="minorHAnsi"/>
          <w:lang w:val="fr-FR"/>
        </w:rPr>
        <w:t>: examen des informations et des données disponibles avant une étude sur le terrain</w:t>
      </w:r>
      <w:r w:rsidR="00B651A3">
        <w:rPr>
          <w:rFonts w:cstheme="minorHAnsi"/>
          <w:lang w:val="fr-FR"/>
        </w:rPr>
        <w:t> </w:t>
      </w:r>
      <w:r w:rsidRPr="00F66AA3">
        <w:rPr>
          <w:rFonts w:cstheme="minorHAnsi"/>
          <w:lang w:val="fr-FR"/>
        </w:rPr>
        <w:t>;</w:t>
      </w:r>
    </w:p>
    <w:p w14:paraId="578AD0CE" w14:textId="6C52E2A4" w:rsidR="008A50A1" w:rsidRPr="00994B77" w:rsidRDefault="007D29EF" w:rsidP="0089495C">
      <w:pPr>
        <w:pStyle w:val="ListParagraph"/>
        <w:numPr>
          <w:ilvl w:val="0"/>
          <w:numId w:val="10"/>
        </w:numPr>
        <w:spacing w:after="160" w:line="259" w:lineRule="auto"/>
        <w:ind w:left="426" w:hanging="425"/>
        <w:rPr>
          <w:rFonts w:cstheme="minorHAnsi"/>
          <w:lang w:val="fr-FR"/>
        </w:rPr>
      </w:pPr>
      <w:r w:rsidRPr="00F66AA3">
        <w:rPr>
          <w:rFonts w:cstheme="minorHAnsi"/>
          <w:lang w:val="fr-FR"/>
        </w:rPr>
        <w:t>Des enquêtes sur site</w:t>
      </w:r>
      <w:r w:rsidR="00197506">
        <w:rPr>
          <w:rFonts w:cstheme="minorHAnsi"/>
          <w:lang w:val="fr-FR"/>
        </w:rPr>
        <w:t> </w:t>
      </w:r>
      <w:r w:rsidRPr="00F66AA3">
        <w:rPr>
          <w:rFonts w:cstheme="minorHAnsi"/>
          <w:lang w:val="fr-FR"/>
        </w:rPr>
        <w:t>: comprenant des forages, des sondages, des tests in</w:t>
      </w:r>
      <w:r w:rsidR="00F20131">
        <w:rPr>
          <w:rFonts w:cstheme="minorHAnsi"/>
          <w:lang w:val="fr-FR"/>
        </w:rPr>
        <w:t xml:space="preserve"> </w:t>
      </w:r>
      <w:r w:rsidRPr="00F66AA3">
        <w:rPr>
          <w:rFonts w:cstheme="minorHAnsi"/>
          <w:lang w:val="fr-FR"/>
        </w:rPr>
        <w:t>situ, etc.</w:t>
      </w:r>
      <w:r w:rsidR="00B651A3">
        <w:rPr>
          <w:rFonts w:cstheme="minorHAnsi"/>
          <w:lang w:val="fr-FR"/>
        </w:rPr>
        <w:t> </w:t>
      </w:r>
      <w:r w:rsidRPr="00F66AA3">
        <w:rPr>
          <w:rFonts w:cstheme="minorHAnsi"/>
          <w:lang w:val="fr-FR"/>
        </w:rPr>
        <w:t>;</w:t>
      </w:r>
    </w:p>
    <w:p w14:paraId="03794CCD" w14:textId="42CD9C9F" w:rsidR="008A50A1" w:rsidRPr="00994B77" w:rsidRDefault="007D29EF" w:rsidP="0089495C">
      <w:pPr>
        <w:pStyle w:val="ListParagraph"/>
        <w:numPr>
          <w:ilvl w:val="0"/>
          <w:numId w:val="10"/>
        </w:numPr>
        <w:spacing w:after="160" w:line="259" w:lineRule="auto"/>
        <w:ind w:left="426" w:hanging="425"/>
        <w:rPr>
          <w:rFonts w:cstheme="minorHAnsi"/>
          <w:lang w:val="fr-FR"/>
        </w:rPr>
      </w:pPr>
      <w:r w:rsidRPr="00F66AA3">
        <w:rPr>
          <w:rFonts w:cstheme="minorHAnsi"/>
          <w:lang w:val="fr-FR"/>
        </w:rPr>
        <w:t>Des essais en laboratoire</w:t>
      </w:r>
      <w:r w:rsidR="00197506">
        <w:rPr>
          <w:rFonts w:cstheme="minorHAnsi"/>
          <w:lang w:val="fr-FR"/>
        </w:rPr>
        <w:t> </w:t>
      </w:r>
      <w:r w:rsidRPr="00F66AA3">
        <w:rPr>
          <w:rFonts w:cstheme="minorHAnsi"/>
          <w:lang w:val="fr-FR"/>
        </w:rPr>
        <w:t>: analyse des échantillons recueillis lors des enquêtes sur site</w:t>
      </w:r>
      <w:r w:rsidR="00B651A3">
        <w:rPr>
          <w:rFonts w:cstheme="minorHAnsi"/>
          <w:lang w:val="fr-FR"/>
        </w:rPr>
        <w:t> </w:t>
      </w:r>
      <w:r w:rsidRPr="00F66AA3">
        <w:rPr>
          <w:rFonts w:cstheme="minorHAnsi"/>
          <w:lang w:val="fr-FR"/>
        </w:rPr>
        <w:t>;</w:t>
      </w:r>
    </w:p>
    <w:p w14:paraId="5F83FF68" w14:textId="64FE6117" w:rsidR="008A50A1" w:rsidRPr="00994B77" w:rsidRDefault="007D29EF" w:rsidP="0089495C">
      <w:pPr>
        <w:pStyle w:val="ListParagraph"/>
        <w:numPr>
          <w:ilvl w:val="0"/>
          <w:numId w:val="10"/>
        </w:numPr>
        <w:spacing w:after="160" w:line="259" w:lineRule="auto"/>
        <w:ind w:left="426" w:hanging="425"/>
        <w:rPr>
          <w:rFonts w:cstheme="minorHAnsi"/>
          <w:lang w:val="fr-FR"/>
        </w:rPr>
      </w:pPr>
      <w:r w:rsidRPr="00F66AA3">
        <w:rPr>
          <w:rFonts w:cstheme="minorHAnsi"/>
          <w:lang w:val="fr-FR"/>
        </w:rPr>
        <w:t>Des rapports factuels</w:t>
      </w:r>
      <w:r w:rsidR="00197506">
        <w:rPr>
          <w:rFonts w:cstheme="minorHAnsi"/>
          <w:lang w:val="fr-FR"/>
        </w:rPr>
        <w:t> </w:t>
      </w:r>
      <w:r w:rsidRPr="00F66AA3">
        <w:rPr>
          <w:rFonts w:cstheme="minorHAnsi"/>
          <w:lang w:val="fr-FR"/>
        </w:rPr>
        <w:t>: relevés géotechniques, résultats de laboratoire et méthodologies d'enquête</w:t>
      </w:r>
      <w:r w:rsidR="00B651A3">
        <w:rPr>
          <w:rFonts w:cstheme="minorHAnsi"/>
          <w:lang w:val="fr-FR"/>
        </w:rPr>
        <w:t> </w:t>
      </w:r>
      <w:r w:rsidRPr="00F66AA3">
        <w:rPr>
          <w:rFonts w:cstheme="minorHAnsi"/>
          <w:lang w:val="fr-FR"/>
        </w:rPr>
        <w:t>;</w:t>
      </w:r>
    </w:p>
    <w:p w14:paraId="65EA15B1" w14:textId="772CFA5F" w:rsidR="004F181B" w:rsidRPr="00994B77" w:rsidRDefault="007D29EF" w:rsidP="0089495C">
      <w:pPr>
        <w:pStyle w:val="ListParagraph"/>
        <w:numPr>
          <w:ilvl w:val="0"/>
          <w:numId w:val="10"/>
        </w:numPr>
        <w:spacing w:after="160" w:line="259" w:lineRule="auto"/>
        <w:ind w:left="426" w:hanging="425"/>
        <w:rPr>
          <w:rFonts w:cstheme="minorHAnsi"/>
          <w:lang w:val="fr-FR"/>
        </w:rPr>
      </w:pPr>
      <w:r w:rsidRPr="00F66AA3">
        <w:rPr>
          <w:rFonts w:cstheme="minorHAnsi"/>
          <w:lang w:val="fr-FR"/>
        </w:rPr>
        <w:t>Des rapports d'interprétation</w:t>
      </w:r>
      <w:r w:rsidR="00197506">
        <w:rPr>
          <w:rFonts w:cstheme="minorHAnsi"/>
          <w:lang w:val="fr-FR"/>
        </w:rPr>
        <w:t> </w:t>
      </w:r>
      <w:r w:rsidRPr="00F66AA3">
        <w:rPr>
          <w:rFonts w:cstheme="minorHAnsi"/>
          <w:lang w:val="fr-FR"/>
        </w:rPr>
        <w:t>: contenant l'interprétation des résultats de l'enquête (p.</w:t>
      </w:r>
      <w:r w:rsidR="00D5181F">
        <w:rPr>
          <w:rFonts w:cstheme="minorHAnsi"/>
          <w:lang w:val="fr-FR"/>
        </w:rPr>
        <w:t xml:space="preserve"> </w:t>
      </w:r>
      <w:r w:rsidRPr="00F66AA3">
        <w:rPr>
          <w:rFonts w:cstheme="minorHAnsi"/>
          <w:lang w:val="fr-FR"/>
        </w:rPr>
        <w:t>ex., les paramètres de conception, les recommandations de construction géotechnique et les coupes géologiques).</w:t>
      </w:r>
    </w:p>
    <w:p w14:paraId="604F0A21" w14:textId="796C8E8A" w:rsidR="008A50A1" w:rsidRPr="00994B77" w:rsidRDefault="007D29EF" w:rsidP="004F181B">
      <w:pPr>
        <w:spacing w:after="160" w:line="259" w:lineRule="auto"/>
        <w:rPr>
          <w:rFonts w:eastAsia="Times New Roman" w:cstheme="minorHAnsi"/>
          <w:lang w:val="fr-FR"/>
        </w:rPr>
      </w:pPr>
      <w:r w:rsidRPr="004F181B">
        <w:rPr>
          <w:rFonts w:eastAsia="Times New Roman" w:cstheme="minorHAnsi"/>
          <w:lang w:val="fr-FR"/>
        </w:rPr>
        <w:t>Les besoins en matière d'étude géotechnique varient en fonction des exigences de conception d'un projet, de l'état du site, des informations disponibles et des contraintes liées au site. En général, pour les projets de petite envergure, des études géotechniques sur site ne sont pas nécessaires pour informer une ÉIE (les informations fournies par une étude de synthèse sont généralement suffisantes)</w:t>
      </w:r>
      <w:r w:rsidR="00314B0D">
        <w:rPr>
          <w:rFonts w:eastAsia="Times New Roman" w:cstheme="minorHAnsi"/>
          <w:lang w:val="fr-FR"/>
        </w:rPr>
        <w:t>,</w:t>
      </w:r>
      <w:r w:rsidRPr="004F181B">
        <w:rPr>
          <w:rFonts w:eastAsia="Times New Roman" w:cstheme="minorHAnsi"/>
          <w:lang w:val="fr-FR"/>
        </w:rPr>
        <w:t xml:space="preserve"> mais des détails supplémentaires peuvent être utiles. Des études géotechniques sur site seront nécessaires pour de grands projets d'excavation ou de dragage et pour les grandes structures côtières. </w:t>
      </w:r>
    </w:p>
    <w:p w14:paraId="5344843B" w14:textId="4809E40E" w:rsidR="00016F81" w:rsidRPr="00994B77" w:rsidRDefault="007D29EF" w:rsidP="006E0457">
      <w:pPr>
        <w:pStyle w:val="NoSpacing"/>
        <w:shd w:val="clear" w:color="auto" w:fill="B2E7FF" w:themeFill="text1" w:themeFillTint="33"/>
        <w:spacing w:after="120"/>
        <w:rPr>
          <w:rFonts w:eastAsiaTheme="majorEastAsia" w:cstheme="majorBidi"/>
          <w:b/>
          <w:bCs/>
          <w:color w:val="00577E" w:themeColor="accent1"/>
          <w:sz w:val="22"/>
          <w:szCs w:val="22"/>
          <w:lang w:val="fr-FR"/>
        </w:rPr>
      </w:pPr>
      <w:r w:rsidRPr="003F2794">
        <w:rPr>
          <w:rFonts w:eastAsiaTheme="majorEastAsia" w:cstheme="majorBidi"/>
          <w:b/>
          <w:bCs/>
          <w:color w:val="00577E" w:themeColor="accent1"/>
          <w:sz w:val="22"/>
          <w:szCs w:val="22"/>
          <w:lang w:val="fr-FR"/>
        </w:rPr>
        <w:t xml:space="preserve">Remarque </w:t>
      </w:r>
      <w:r w:rsidR="00197506">
        <w:rPr>
          <w:rFonts w:eastAsiaTheme="majorEastAsia" w:cstheme="majorBidi"/>
          <w:b/>
          <w:bCs/>
          <w:color w:val="00577E" w:themeColor="accent1"/>
          <w:sz w:val="22"/>
          <w:szCs w:val="22"/>
          <w:lang w:val="fr-FR"/>
        </w:rPr>
        <w:t>—</w:t>
      </w:r>
      <w:r w:rsidRPr="003F2794">
        <w:rPr>
          <w:rFonts w:eastAsiaTheme="majorEastAsia" w:cstheme="majorBidi"/>
          <w:b/>
          <w:bCs/>
          <w:color w:val="00577E" w:themeColor="accent1"/>
          <w:sz w:val="22"/>
          <w:szCs w:val="22"/>
          <w:lang w:val="fr-FR"/>
        </w:rPr>
        <w:t xml:space="preserve"> Munitions non explosées</w:t>
      </w:r>
    </w:p>
    <w:p w14:paraId="0691A906" w14:textId="16B86442" w:rsidR="00016F81" w:rsidRPr="00994B77" w:rsidRDefault="007D29EF" w:rsidP="006E0457">
      <w:pPr>
        <w:pStyle w:val="BodyText"/>
        <w:shd w:val="clear" w:color="auto" w:fill="B2E7FF" w:themeFill="text1" w:themeFillTint="33"/>
        <w:spacing w:after="120"/>
        <w:rPr>
          <w:sz w:val="18"/>
          <w:szCs w:val="18"/>
          <w:lang w:val="fr-FR"/>
        </w:rPr>
      </w:pPr>
      <w:r w:rsidRPr="0079663C">
        <w:rPr>
          <w:sz w:val="18"/>
          <w:szCs w:val="18"/>
          <w:lang w:val="fr-FR"/>
        </w:rPr>
        <w:t xml:space="preserve">De nombreuses îles du Pacifique présentent des risques hérités du passé, car elles ont été exposées aux explosifs des forces ennemies pendant la Seconde Guerre mondiale, soit en tant que bases d'opérations, soit en tant que lieux de batailles. Tuvalu, par exemple, a servi de base pour le lancement des attaques aériennes américaines lors de la bataille de Tarawa à Kiribati. Des bases de bombardiers étaient établies à Funafuti, Nanumea et Nukufetau, les seules îles suffisamment grandes pour les accueillir. Funafuti, Nanumea et Nui ont été bombardées et on y trouve régulièrement des munitions non explosées (UXO). </w:t>
      </w:r>
    </w:p>
    <w:p w14:paraId="1D0DF9A3" w14:textId="6FC3E966" w:rsidR="00FA1750" w:rsidRPr="00994B77" w:rsidRDefault="007D29EF" w:rsidP="006E0457">
      <w:pPr>
        <w:pStyle w:val="BodyText"/>
        <w:shd w:val="clear" w:color="auto" w:fill="B2E7FF" w:themeFill="text1" w:themeFillTint="33"/>
        <w:rPr>
          <w:sz w:val="18"/>
          <w:szCs w:val="18"/>
          <w:lang w:val="fr-FR"/>
        </w:rPr>
      </w:pPr>
      <w:r w:rsidRPr="0079663C">
        <w:rPr>
          <w:sz w:val="18"/>
          <w:szCs w:val="18"/>
          <w:lang w:val="fr-FR"/>
        </w:rPr>
        <w:t xml:space="preserve">Le risque de la présence d'UXO est par conséquent réel dans de nombreuses îles du Pacifique. </w:t>
      </w:r>
      <w:r w:rsidR="00314B0D">
        <w:rPr>
          <w:sz w:val="18"/>
          <w:szCs w:val="18"/>
          <w:lang w:val="fr-FR"/>
        </w:rPr>
        <w:t>À</w:t>
      </w:r>
      <w:r w:rsidRPr="0079663C">
        <w:rPr>
          <w:sz w:val="18"/>
          <w:szCs w:val="18"/>
          <w:lang w:val="fr-FR"/>
        </w:rPr>
        <w:t xml:space="preserve"> Tuvalu, le Département de l'Environnement demande que l'élimination des UXO soit entreprise pour les projets présentant un risque de présence d'UXO. L'étude de ce risque passe en premier lieu par le biais d'une étude documentaire historique des activités militaires. </w:t>
      </w:r>
      <w:r w:rsidRPr="0079663C">
        <w:rPr>
          <w:b/>
          <w:bCs/>
          <w:sz w:val="18"/>
          <w:szCs w:val="18"/>
          <w:lang w:val="fr-FR"/>
        </w:rPr>
        <w:t>Si l'on conclut que la zone de travail d'un projet présente un risque de présence d'UXO, un spécialiste doit procéder au nettoyage du site avant toute activité de pénétration du sol.</w:t>
      </w:r>
      <w:r w:rsidRPr="0079663C">
        <w:rPr>
          <w:sz w:val="18"/>
          <w:szCs w:val="18"/>
          <w:lang w:val="fr-FR"/>
        </w:rPr>
        <w:t xml:space="preserve"> Même en l'absence de risque d'UXO identifié pour un projet, l'entrepreneur doit prendre les précautions nécessaires et inclure un plan d'identification et d'élimination des UXO en cas de découverte fortuite dans son évaluation des risques.</w:t>
      </w:r>
    </w:p>
    <w:p w14:paraId="3C2EAD5E" w14:textId="77777777" w:rsidR="00016F81" w:rsidRPr="00994B77" w:rsidRDefault="00016F81" w:rsidP="006E0457">
      <w:pPr>
        <w:pStyle w:val="BodyText"/>
        <w:shd w:val="clear" w:color="auto" w:fill="B2E7FF" w:themeFill="text1" w:themeFillTint="33"/>
        <w:tabs>
          <w:tab w:val="left" w:pos="652"/>
        </w:tabs>
        <w:rPr>
          <w:i/>
          <w:iCs/>
          <w:sz w:val="8"/>
          <w:szCs w:val="8"/>
          <w:lang w:val="fr-FR"/>
        </w:rPr>
      </w:pPr>
    </w:p>
    <w:p w14:paraId="65BDD01B" w14:textId="77777777" w:rsidR="005B178D" w:rsidRPr="00994B77" w:rsidRDefault="007D29EF" w:rsidP="00C40D36">
      <w:pPr>
        <w:pStyle w:val="Heading3"/>
        <w:rPr>
          <w:lang w:val="fr-FR"/>
        </w:rPr>
      </w:pPr>
      <w:bookmarkStart w:id="85" w:name="_Toc102663035"/>
      <w:bookmarkStart w:id="86" w:name="_Toc116509497"/>
      <w:bookmarkStart w:id="87" w:name="_Toc116511379"/>
      <w:r w:rsidRPr="0025549D">
        <w:rPr>
          <w:lang w:val="fr-FR"/>
        </w:rPr>
        <w:t>Évaluation métocéanique (météorologie, marées et vagues)</w:t>
      </w:r>
      <w:bookmarkEnd w:id="85"/>
      <w:bookmarkEnd w:id="86"/>
      <w:bookmarkEnd w:id="87"/>
      <w:r w:rsidR="00984F34" w:rsidRPr="00984F34">
        <w:rPr>
          <w:rFonts w:eastAsia="Times New Roman" w:cstheme="minorHAnsi"/>
          <w:b w:val="0"/>
          <w:bCs w:val="0"/>
          <w:iCs/>
          <w:noProof/>
          <w:lang w:val="fr-FR"/>
        </w:rPr>
        <w:t xml:space="preserve"> </w:t>
      </w:r>
    </w:p>
    <w:p w14:paraId="3DE5774C" w14:textId="203606BE" w:rsidR="005B178D" w:rsidRPr="00994B77" w:rsidRDefault="00591883" w:rsidP="005B178D">
      <w:pPr>
        <w:pStyle w:val="BodyText"/>
        <w:spacing w:after="120"/>
        <w:rPr>
          <w:rFonts w:asciiTheme="minorHAnsi" w:eastAsia="Times New Roman" w:hAnsiTheme="minorHAnsi" w:cstheme="minorHAnsi"/>
          <w:lang w:val="fr-FR"/>
        </w:rPr>
      </w:pPr>
      <w:r>
        <w:rPr>
          <w:rFonts w:asciiTheme="minorHAnsi" w:eastAsia="Times New Roman" w:hAnsiTheme="minorHAnsi" w:cstheme="minorHAnsi"/>
          <w:lang w:val="fr-FR"/>
        </w:rPr>
        <w:t>Le terme m</w:t>
      </w:r>
      <w:r w:rsidRPr="0025549D">
        <w:rPr>
          <w:rFonts w:asciiTheme="minorHAnsi" w:eastAsia="Times New Roman" w:hAnsiTheme="minorHAnsi" w:cstheme="minorHAnsi"/>
          <w:lang w:val="fr-FR"/>
        </w:rPr>
        <w:t xml:space="preserve">étocéan </w:t>
      </w:r>
      <w:r>
        <w:rPr>
          <w:rFonts w:asciiTheme="minorHAnsi" w:eastAsia="Times New Roman" w:hAnsiTheme="minorHAnsi" w:cstheme="minorHAnsi"/>
          <w:lang w:val="fr-FR"/>
        </w:rPr>
        <w:t xml:space="preserve">est employé dans </w:t>
      </w:r>
      <w:r w:rsidRPr="0025549D">
        <w:rPr>
          <w:rFonts w:asciiTheme="minorHAnsi" w:eastAsia="Times New Roman" w:hAnsiTheme="minorHAnsi" w:cstheme="minorHAnsi"/>
          <w:lang w:val="fr-FR"/>
        </w:rPr>
        <w:t xml:space="preserve">l'étude de la météorologie et de l'océanographie physique. Dans un contexte d'ingénierie côtière, ces études servent principalement à mesurer et évaluer le vent, les vagues, les marées, les marées de tempête et les conditions climatiques qui peuvent influencer une zone et/ou un projet particulier.  </w:t>
      </w:r>
    </w:p>
    <w:p w14:paraId="271E7022" w14:textId="08CBF1BE" w:rsidR="005B178D" w:rsidRPr="00994B77" w:rsidRDefault="007D29EF" w:rsidP="005B178D">
      <w:pPr>
        <w:pStyle w:val="BodyText"/>
        <w:spacing w:after="120"/>
        <w:rPr>
          <w:rFonts w:asciiTheme="minorHAnsi" w:eastAsia="Times New Roman" w:hAnsiTheme="minorHAnsi" w:cstheme="minorHAnsi"/>
          <w:lang w:val="fr-FR"/>
        </w:rPr>
      </w:pPr>
      <w:r w:rsidRPr="0025549D">
        <w:rPr>
          <w:rFonts w:asciiTheme="minorHAnsi" w:eastAsia="Times New Roman" w:hAnsiTheme="minorHAnsi" w:cstheme="minorHAnsi"/>
          <w:lang w:val="fr-FR"/>
        </w:rPr>
        <w:t>Une étude métocéanique peut être incorporée à différents stades des projets d'ingénierie côtière, mais elle est généralement entreprise aux premiers stades d'un projet pour aider à définir les critères de conception, allant de la simple compréhension des conditions métocéaniques générales à l'évaluation détaillée de conditions spécifiques (p.</w:t>
      </w:r>
      <w:r w:rsidR="00D5181F">
        <w:rPr>
          <w:rFonts w:asciiTheme="minorHAnsi" w:eastAsia="Times New Roman" w:hAnsiTheme="minorHAnsi" w:cstheme="minorHAnsi"/>
          <w:lang w:val="fr-FR"/>
        </w:rPr>
        <w:t xml:space="preserve"> </w:t>
      </w:r>
      <w:r w:rsidRPr="0025549D">
        <w:rPr>
          <w:rFonts w:asciiTheme="minorHAnsi" w:eastAsia="Times New Roman" w:hAnsiTheme="minorHAnsi" w:cstheme="minorHAnsi"/>
          <w:lang w:val="fr-FR"/>
        </w:rPr>
        <w:t xml:space="preserve">ex., la puissance des cyclones, l'influence des marées, l'impact des ondes de tempête, etc.) </w:t>
      </w:r>
    </w:p>
    <w:p w14:paraId="55C093CE" w14:textId="4B645966" w:rsidR="005B178D" w:rsidRPr="00994B77" w:rsidRDefault="007D29EF" w:rsidP="005B178D">
      <w:pPr>
        <w:pStyle w:val="BodyText"/>
        <w:spacing w:after="120"/>
        <w:rPr>
          <w:rFonts w:asciiTheme="minorHAnsi" w:hAnsiTheme="minorHAnsi" w:cstheme="minorHAnsi"/>
          <w:lang w:val="fr-FR"/>
        </w:rPr>
      </w:pPr>
      <w:r w:rsidRPr="0025549D">
        <w:rPr>
          <w:rFonts w:asciiTheme="minorHAnsi" w:hAnsiTheme="minorHAnsi" w:cstheme="minorHAnsi"/>
          <w:lang w:val="fr-FR"/>
        </w:rPr>
        <w:lastRenderedPageBreak/>
        <w:t>Les évaluations métocéaniques devraient viser à inclure les cinq étapes clés suivantes</w:t>
      </w:r>
      <w:r w:rsidR="00197506">
        <w:rPr>
          <w:rFonts w:asciiTheme="minorHAnsi" w:hAnsiTheme="minorHAnsi" w:cstheme="minorHAnsi"/>
          <w:lang w:val="fr-FR"/>
        </w:rPr>
        <w:t> </w:t>
      </w:r>
      <w:r w:rsidRPr="0025549D">
        <w:rPr>
          <w:rFonts w:asciiTheme="minorHAnsi" w:hAnsiTheme="minorHAnsi" w:cstheme="minorHAnsi"/>
          <w:lang w:val="fr-FR"/>
        </w:rPr>
        <w:t>:</w:t>
      </w:r>
    </w:p>
    <w:p w14:paraId="57F31C4D" w14:textId="77777777" w:rsidR="005B178D" w:rsidRPr="00994B77" w:rsidRDefault="007D29EF" w:rsidP="00C51674">
      <w:pPr>
        <w:pStyle w:val="BodyText"/>
        <w:numPr>
          <w:ilvl w:val="0"/>
          <w:numId w:val="36"/>
        </w:numPr>
        <w:spacing w:line="264" w:lineRule="auto"/>
        <w:ind w:left="851" w:hanging="491"/>
        <w:rPr>
          <w:rFonts w:asciiTheme="minorHAnsi" w:hAnsiTheme="minorHAnsi" w:cstheme="minorHAnsi"/>
          <w:lang w:val="fr-FR"/>
        </w:rPr>
      </w:pPr>
      <w:r w:rsidRPr="0025549D">
        <w:rPr>
          <w:rFonts w:asciiTheme="minorHAnsi" w:hAnsiTheme="minorHAnsi" w:cstheme="minorHAnsi"/>
          <w:lang w:val="fr-FR"/>
        </w:rPr>
        <w:t>Définition du projet (c.-à-d. portée, objectifs).</w:t>
      </w:r>
    </w:p>
    <w:p w14:paraId="2491A757" w14:textId="1305B887" w:rsidR="005B178D" w:rsidRPr="00994B77" w:rsidRDefault="007D29EF" w:rsidP="00C51674">
      <w:pPr>
        <w:pStyle w:val="BodyText"/>
        <w:numPr>
          <w:ilvl w:val="0"/>
          <w:numId w:val="36"/>
        </w:numPr>
        <w:spacing w:line="264" w:lineRule="auto"/>
        <w:ind w:left="851" w:hanging="491"/>
        <w:rPr>
          <w:rFonts w:asciiTheme="minorHAnsi" w:hAnsiTheme="minorHAnsi" w:cstheme="minorHAnsi"/>
          <w:lang w:val="fr-FR"/>
        </w:rPr>
      </w:pPr>
      <w:r w:rsidRPr="0025549D">
        <w:rPr>
          <w:rFonts w:asciiTheme="minorHAnsi" w:hAnsiTheme="minorHAnsi" w:cstheme="minorHAnsi"/>
          <w:lang w:val="fr-FR"/>
        </w:rPr>
        <w:t>Collecte et analyse des données de terrain ou des données provenant de modèles mondiaux appropriés établis (p.ex., WaveWatch III). Pour les projets de grande envergure (tels que les ports), la collecte de données de terrain (p.</w:t>
      </w:r>
      <w:r w:rsidR="00D5181F">
        <w:rPr>
          <w:rFonts w:asciiTheme="minorHAnsi" w:hAnsiTheme="minorHAnsi" w:cstheme="minorHAnsi"/>
          <w:lang w:val="fr-FR"/>
        </w:rPr>
        <w:t xml:space="preserve"> </w:t>
      </w:r>
      <w:r w:rsidRPr="0025549D">
        <w:rPr>
          <w:rFonts w:asciiTheme="minorHAnsi" w:hAnsiTheme="minorHAnsi" w:cstheme="minorHAnsi"/>
          <w:lang w:val="fr-FR"/>
        </w:rPr>
        <w:t>ex., via des profileurs de courant Doppler acoustiques (ADCP) ou d'autres techniques de profilage de courant) est recommandée plutôt que des données documentaires, en particulier parce que de nombreuses îles du Pacifique sont très dynamiques.</w:t>
      </w:r>
    </w:p>
    <w:p w14:paraId="02CD87A1" w14:textId="77777777" w:rsidR="005B178D" w:rsidRPr="00994B77" w:rsidRDefault="007D29EF" w:rsidP="00C51674">
      <w:pPr>
        <w:pStyle w:val="BodyText"/>
        <w:numPr>
          <w:ilvl w:val="0"/>
          <w:numId w:val="36"/>
        </w:numPr>
        <w:spacing w:line="264" w:lineRule="auto"/>
        <w:ind w:left="851" w:hanging="491"/>
        <w:rPr>
          <w:rFonts w:asciiTheme="minorHAnsi" w:hAnsiTheme="minorHAnsi" w:cstheme="minorHAnsi"/>
          <w:lang w:val="fr-FR"/>
        </w:rPr>
      </w:pPr>
      <w:r w:rsidRPr="0025549D">
        <w:rPr>
          <w:rFonts w:asciiTheme="minorHAnsi" w:hAnsiTheme="minorHAnsi" w:cstheme="minorHAnsi"/>
          <w:lang w:val="fr-FR"/>
        </w:rPr>
        <w:t>Développement d'un modèle de site "conceptuel" (évaluant tous les paramètres d'influence).</w:t>
      </w:r>
    </w:p>
    <w:p w14:paraId="21D8E8DB" w14:textId="77777777" w:rsidR="005B178D" w:rsidRPr="00994B77" w:rsidRDefault="007D29EF" w:rsidP="00C51674">
      <w:pPr>
        <w:pStyle w:val="BodyText"/>
        <w:numPr>
          <w:ilvl w:val="0"/>
          <w:numId w:val="36"/>
        </w:numPr>
        <w:spacing w:line="264" w:lineRule="auto"/>
        <w:ind w:left="851" w:hanging="491"/>
        <w:rPr>
          <w:rFonts w:asciiTheme="minorHAnsi" w:hAnsiTheme="minorHAnsi" w:cstheme="minorHAnsi"/>
          <w:lang w:val="fr-FR"/>
        </w:rPr>
      </w:pPr>
      <w:r w:rsidRPr="0025549D">
        <w:rPr>
          <w:rFonts w:asciiTheme="minorHAnsi" w:hAnsiTheme="minorHAnsi" w:cstheme="minorHAnsi"/>
          <w:lang w:val="fr-FR"/>
        </w:rPr>
        <w:t>Sélection du modèle, développement, et calibrage/analyse d'incertitude.</w:t>
      </w:r>
    </w:p>
    <w:p w14:paraId="1969EA56" w14:textId="77777777" w:rsidR="005B178D" w:rsidRPr="00994B77" w:rsidRDefault="007D29EF" w:rsidP="00C51674">
      <w:pPr>
        <w:pStyle w:val="BodyText"/>
        <w:numPr>
          <w:ilvl w:val="0"/>
          <w:numId w:val="36"/>
        </w:numPr>
        <w:spacing w:after="120" w:line="264" w:lineRule="auto"/>
        <w:ind w:left="851" w:hanging="491"/>
        <w:rPr>
          <w:rFonts w:asciiTheme="minorHAnsi" w:hAnsiTheme="minorHAnsi" w:cstheme="minorHAnsi"/>
          <w:lang w:val="fr-FR"/>
        </w:rPr>
      </w:pPr>
      <w:r w:rsidRPr="00BD4CB1">
        <w:rPr>
          <w:rFonts w:asciiTheme="minorHAnsi" w:hAnsiTheme="minorHAnsi" w:cstheme="minorHAnsi"/>
          <w:lang w:val="fr-FR"/>
        </w:rPr>
        <w:t>Évaluation des prédictions et des résultats du modèle pour informer la conception du projet.</w:t>
      </w:r>
    </w:p>
    <w:p w14:paraId="0F4FA862" w14:textId="77777777" w:rsidR="00C878A1" w:rsidRPr="00994B77" w:rsidRDefault="007D29EF" w:rsidP="00C878A1">
      <w:pPr>
        <w:pStyle w:val="BodyText"/>
        <w:spacing w:line="264" w:lineRule="auto"/>
        <w:rPr>
          <w:rFonts w:asciiTheme="minorHAnsi" w:hAnsiTheme="minorHAnsi" w:cstheme="minorHAnsi"/>
          <w:lang w:val="fr-FR"/>
        </w:rPr>
      </w:pPr>
      <w:r>
        <w:rPr>
          <w:rFonts w:asciiTheme="minorHAnsi" w:hAnsiTheme="minorHAnsi" w:cstheme="minorHAnsi"/>
          <w:lang w:val="fr-FR"/>
        </w:rPr>
        <w:t xml:space="preserve">Des informations métocéaniques sur le vent, les vagues et les marées sont nécessaires pour éclairer l'ÉIE d'un projet d'ingénierie côtière, mais les informations existantes sont souvent disponibles et suffisantes. La modélisation hydrodynamique, qui nécessite des données métocéaniques, est généralement plus importante pour prévoir l'influence de toute nouvelle structure dans la zone côtière sur les processus côtiers et donc sur le processus sédimentaire, la qualité de l'eau, l'écologie, etc. </w:t>
      </w:r>
    </w:p>
    <w:p w14:paraId="7DFB617C" w14:textId="1E8E7BB2" w:rsidR="008A50A1" w:rsidRPr="00994B77" w:rsidRDefault="007D29EF" w:rsidP="00D36AE1">
      <w:pPr>
        <w:pStyle w:val="Heading3"/>
        <w:rPr>
          <w:lang w:val="fr-FR"/>
        </w:rPr>
      </w:pPr>
      <w:bookmarkStart w:id="88" w:name="_Toc102663036"/>
      <w:bookmarkStart w:id="89" w:name="_Toc116509498"/>
      <w:bookmarkStart w:id="90" w:name="_Toc116511380"/>
      <w:r>
        <w:rPr>
          <w:lang w:val="fr-FR"/>
        </w:rPr>
        <w:t xml:space="preserve">Modélisation des processus côtiers </w:t>
      </w:r>
      <w:r w:rsidR="00197506">
        <w:rPr>
          <w:lang w:val="fr-FR"/>
        </w:rPr>
        <w:t>—</w:t>
      </w:r>
      <w:r>
        <w:rPr>
          <w:lang w:val="fr-FR"/>
        </w:rPr>
        <w:t xml:space="preserve"> </w:t>
      </w:r>
      <w:r w:rsidR="00A700A7">
        <w:rPr>
          <w:lang w:val="fr-FR"/>
        </w:rPr>
        <w:t xml:space="preserve">hydrodynamique et </w:t>
      </w:r>
      <w:bookmarkEnd w:id="88"/>
      <w:bookmarkEnd w:id="89"/>
      <w:bookmarkEnd w:id="90"/>
      <w:r w:rsidR="00591883">
        <w:rPr>
          <w:lang w:val="fr-FR"/>
        </w:rPr>
        <w:t>morpho dynamique</w:t>
      </w:r>
    </w:p>
    <w:p w14:paraId="2FD7C07E" w14:textId="79BC3FD1" w:rsidR="00CD1466" w:rsidRPr="00994B77" w:rsidRDefault="007D29EF" w:rsidP="00066752">
      <w:pPr>
        <w:pStyle w:val="BodyText"/>
        <w:spacing w:after="120"/>
        <w:rPr>
          <w:rFonts w:asciiTheme="minorHAnsi" w:eastAsia="Times New Roman" w:hAnsiTheme="minorHAnsi" w:cstheme="minorHAnsi"/>
          <w:lang w:val="fr-FR"/>
        </w:rPr>
      </w:pPr>
      <w:r w:rsidRPr="0025549D">
        <w:rPr>
          <w:rFonts w:asciiTheme="minorHAnsi" w:eastAsia="Times New Roman" w:hAnsiTheme="minorHAnsi" w:cstheme="minorHAnsi"/>
          <w:lang w:val="fr-FR"/>
        </w:rPr>
        <w:t xml:space="preserve">La modélisation hydrodynamique est l'étude des fluides en mouvement. De nombreuses forces peuvent causer le mouvement des fluides, qu'elles agissent seules ou en combinaison les unes avec les autres. Dans le contexte de l'ingénierie côtière, ces forces sont généralement générées par les marées, les vents et les vagues, associées aux gradients topographiques et à la rencontre de masses d'eau, telles que les océans, les rivières et les émissaires d'eaux usées, etc. La modélisation </w:t>
      </w:r>
      <w:r w:rsidR="00591883" w:rsidRPr="0025549D">
        <w:rPr>
          <w:rFonts w:asciiTheme="minorHAnsi" w:eastAsia="Times New Roman" w:hAnsiTheme="minorHAnsi" w:cstheme="minorHAnsi"/>
          <w:lang w:val="fr-FR"/>
        </w:rPr>
        <w:t>morpho dynamique</w:t>
      </w:r>
      <w:r w:rsidRPr="0025549D">
        <w:rPr>
          <w:rFonts w:asciiTheme="minorHAnsi" w:eastAsia="Times New Roman" w:hAnsiTheme="minorHAnsi" w:cstheme="minorHAnsi"/>
          <w:lang w:val="fr-FR"/>
        </w:rPr>
        <w:t xml:space="preserve"> (ou géo</w:t>
      </w:r>
      <w:r w:rsidR="00591883">
        <w:rPr>
          <w:rFonts w:asciiTheme="minorHAnsi" w:eastAsia="Times New Roman" w:hAnsiTheme="minorHAnsi" w:cstheme="minorHAnsi"/>
          <w:lang w:val="fr-FR"/>
        </w:rPr>
        <w:t>-</w:t>
      </w:r>
      <w:r w:rsidR="00591883" w:rsidRPr="0025549D">
        <w:rPr>
          <w:rFonts w:asciiTheme="minorHAnsi" w:eastAsia="Times New Roman" w:hAnsiTheme="minorHAnsi" w:cstheme="minorHAnsi"/>
          <w:lang w:val="fr-FR"/>
        </w:rPr>
        <w:t>morpho dynamique</w:t>
      </w:r>
      <w:r w:rsidRPr="0025549D">
        <w:rPr>
          <w:rFonts w:asciiTheme="minorHAnsi" w:eastAsia="Times New Roman" w:hAnsiTheme="minorHAnsi" w:cstheme="minorHAnsi"/>
          <w:lang w:val="fr-FR"/>
        </w:rPr>
        <w:t xml:space="preserve">) côtière désigne l'étude de l'interaction et de l'ajustement du plancher océanique ou de la topographie côtière et des processus (ou forces) hydrodynamiques, impliquant le mouvement des sédiments. Les caractéristiques et structures du plancher océanique seront directement impactées par le mouvement hydrodynamique généré par ces forces, qui à leur tour affecteront le comportement des fluides et les processus hydrodynamiques et </w:t>
      </w:r>
      <w:r w:rsidR="00591883" w:rsidRPr="0025549D">
        <w:rPr>
          <w:rFonts w:asciiTheme="minorHAnsi" w:eastAsia="Times New Roman" w:hAnsiTheme="minorHAnsi" w:cstheme="minorHAnsi"/>
          <w:lang w:val="fr-FR"/>
        </w:rPr>
        <w:t>morpho dynamiques</w:t>
      </w:r>
      <w:r w:rsidRPr="0025549D">
        <w:rPr>
          <w:rFonts w:asciiTheme="minorHAnsi" w:eastAsia="Times New Roman" w:hAnsiTheme="minorHAnsi" w:cstheme="minorHAnsi"/>
          <w:lang w:val="fr-FR"/>
        </w:rPr>
        <w:t xml:space="preserve"> (transport des sédiments). </w:t>
      </w:r>
    </w:p>
    <w:p w14:paraId="030071BA" w14:textId="77777777" w:rsidR="008A50A1" w:rsidRPr="00994B77" w:rsidRDefault="007D29EF" w:rsidP="00066752">
      <w:pPr>
        <w:pStyle w:val="BodyText"/>
        <w:spacing w:after="120"/>
        <w:rPr>
          <w:rFonts w:asciiTheme="minorHAnsi" w:eastAsia="Times New Roman" w:hAnsiTheme="minorHAnsi" w:cstheme="minorHAnsi"/>
          <w:lang w:val="fr-FR"/>
        </w:rPr>
      </w:pPr>
      <w:r>
        <w:rPr>
          <w:rFonts w:asciiTheme="minorHAnsi" w:eastAsia="Times New Roman" w:hAnsiTheme="minorHAnsi" w:cstheme="minorHAnsi"/>
          <w:lang w:val="fr-FR"/>
        </w:rPr>
        <w:t>La mise en place de structures physiques dans le milieu marin (telles qu'un brise-lames) ou la modification du profil de profondeur (par des actions telles que le dragage) peuvent modifier les forces hydrodynamiques à un endroit et dans les zones adjacentes (telles que la direction et la force d'un courant de marée). Cela ne signifie pas forcément qu'un impact apparaîtra. Mais si ce changement affecte la qualité de l'eau ou les processus sédimentaires (tels que l'érosion ou le dépôt de sédiments) ou qu'il piège des débris et des déchets, un impact peut survenir (typiquement sur l'écologie locale).</w:t>
      </w:r>
    </w:p>
    <w:p w14:paraId="431798C7" w14:textId="77777777" w:rsidR="008A50A1" w:rsidRPr="00994B77" w:rsidRDefault="007D29EF" w:rsidP="00D36AE1">
      <w:pPr>
        <w:pStyle w:val="BodyText"/>
        <w:rPr>
          <w:rFonts w:asciiTheme="minorHAnsi" w:eastAsia="Times New Roman" w:hAnsiTheme="minorHAnsi" w:cstheme="minorHAnsi"/>
          <w:lang w:val="fr-FR"/>
        </w:rPr>
      </w:pPr>
      <w:r>
        <w:rPr>
          <w:rFonts w:asciiTheme="minorHAnsi" w:eastAsia="Times New Roman" w:hAnsiTheme="minorHAnsi" w:cstheme="minorHAnsi"/>
          <w:lang w:val="fr-FR"/>
        </w:rPr>
        <w:t xml:space="preserve">La modélisation des processus côtiers facilite la compréhension et la quantification de ces interactions complexes et permet le développement d'infrastructures côtières efficaces. Elle est fondamentale pour les ÉIE dans le domaine de l'ingénierie côtière et comprend généralement les cinq étapes décrites ci-dessus pour l'évaluation métocéanique. Pour être efficace, la modélisation hydrodynamique nécessite des informations sur la bathymétrie locale et sur les vagues, les marées, les courants, etc. La qualité des modèles dépend de la qualité des données sur lesquelles ils reposent, et une bonne collecte de données et le développement de modèles profiteront aux îles du Pacifique. Mais, encore une fois, l'effort investi dans ce domaine doit être à la mesure des effets prévus. Il est recommandé de réaliser un modèle hydrodynamique détaillé et une évaluation du transport des sédiments pour un développement portuaire majeur ou une digue verticale. Pour une jetée ou une rampe de mise à l'eau, ou une solution d'ingénierie douce, un modèle conceptuel du processus côtier peut être suffisant (voir la Figure 9). </w:t>
      </w:r>
    </w:p>
    <w:p w14:paraId="7B4CEA93" w14:textId="77777777" w:rsidR="00706B79" w:rsidRPr="00994B77" w:rsidRDefault="00706B79" w:rsidP="00D36AE1">
      <w:pPr>
        <w:pStyle w:val="BodyText"/>
        <w:rPr>
          <w:rFonts w:asciiTheme="minorHAnsi" w:eastAsia="Times New Roman" w:hAnsiTheme="minorHAnsi" w:cstheme="minorHAnsi"/>
          <w:lang w:val="fr-FR"/>
        </w:rPr>
      </w:pPr>
    </w:p>
    <w:tbl>
      <w:tblPr>
        <w:tblStyle w:val="RHDHVTable"/>
        <w:tblW w:w="0" w:type="auto"/>
        <w:tblLook w:val="04A0" w:firstRow="1" w:lastRow="0" w:firstColumn="1" w:lastColumn="0" w:noHBand="0" w:noVBand="1"/>
      </w:tblPr>
      <w:tblGrid>
        <w:gridCol w:w="9413"/>
      </w:tblGrid>
      <w:tr w:rsidR="00C67B9D" w:rsidRPr="008B12A0" w14:paraId="4B050E02" w14:textId="77777777" w:rsidTr="00C67B9D">
        <w:trPr>
          <w:cnfStyle w:val="100000000000" w:firstRow="1" w:lastRow="0" w:firstColumn="0" w:lastColumn="0" w:oddVBand="0" w:evenVBand="0" w:oddHBand="0" w:evenHBand="0" w:firstRowFirstColumn="0" w:firstRowLastColumn="0" w:lastRowFirstColumn="0" w:lastRowLastColumn="0"/>
        </w:trPr>
        <w:tc>
          <w:tcPr>
            <w:tcW w:w="9413" w:type="dxa"/>
            <w:shd w:val="clear" w:color="auto" w:fill="B2E7FF" w:themeFill="accent1" w:themeFillTint="33"/>
          </w:tcPr>
          <w:p w14:paraId="50D009E7" w14:textId="494150B8" w:rsidR="00706B79" w:rsidRPr="00994B77" w:rsidRDefault="007D29EF" w:rsidP="00706B79">
            <w:pPr>
              <w:pStyle w:val="NoSpacing"/>
              <w:shd w:val="clear" w:color="auto" w:fill="B2E7FF" w:themeFill="text1" w:themeFillTint="33"/>
              <w:spacing w:after="120"/>
              <w:rPr>
                <w:rFonts w:ascii="Arial" w:eastAsiaTheme="majorEastAsia" w:hAnsi="Arial" w:cstheme="majorBidi"/>
                <w:bCs/>
                <w:color w:val="00577E" w:themeColor="accent1"/>
                <w:sz w:val="22"/>
                <w:szCs w:val="22"/>
                <w:lang w:val="fr-FR"/>
              </w:rPr>
            </w:pPr>
            <w:r w:rsidRPr="00E164F8">
              <w:rPr>
                <w:rFonts w:ascii="Arial" w:eastAsiaTheme="majorEastAsia" w:hAnsi="Arial" w:cstheme="majorBidi"/>
                <w:bCs/>
                <w:color w:val="00577E" w:themeColor="accent1"/>
                <w:sz w:val="22"/>
                <w:szCs w:val="22"/>
                <w:lang w:val="fr-FR"/>
              </w:rPr>
              <w:t xml:space="preserve">Conseils </w:t>
            </w:r>
            <w:r w:rsidR="00197506">
              <w:rPr>
                <w:rFonts w:ascii="Arial" w:eastAsiaTheme="majorEastAsia" w:hAnsi="Arial" w:cstheme="majorBidi"/>
                <w:bCs/>
                <w:color w:val="00577E" w:themeColor="accent1"/>
                <w:sz w:val="22"/>
                <w:szCs w:val="22"/>
                <w:lang w:val="fr-FR"/>
              </w:rPr>
              <w:t>—</w:t>
            </w:r>
            <w:r w:rsidRPr="00E164F8">
              <w:rPr>
                <w:rFonts w:ascii="Arial" w:eastAsiaTheme="majorEastAsia" w:hAnsi="Arial" w:cstheme="majorBidi"/>
                <w:bCs/>
                <w:color w:val="00577E" w:themeColor="accent1"/>
                <w:sz w:val="22"/>
                <w:szCs w:val="22"/>
                <w:lang w:val="fr-FR"/>
              </w:rPr>
              <w:t xml:space="preserve"> Normes en matière de modélisation</w:t>
            </w:r>
          </w:p>
          <w:p w14:paraId="5818D089" w14:textId="77777777" w:rsidR="00706B79" w:rsidRPr="00994B77" w:rsidRDefault="007D29EF" w:rsidP="00E164F8">
            <w:pPr>
              <w:pStyle w:val="NoSpacing"/>
              <w:shd w:val="clear" w:color="auto" w:fill="B2E7FF" w:themeFill="text1" w:themeFillTint="33"/>
              <w:spacing w:after="120"/>
              <w:rPr>
                <w:rFonts w:eastAsia="Times New Roman" w:cstheme="minorHAnsi"/>
                <w:lang w:val="fr-FR"/>
              </w:rPr>
            </w:pPr>
            <w:r w:rsidRPr="00E164F8">
              <w:rPr>
                <w:rFonts w:eastAsia="Times New Roman" w:cstheme="minorHAnsi"/>
                <w:b w:val="0"/>
                <w:color w:val="00577E" w:themeColor="text1"/>
                <w:lang w:val="fr-FR"/>
              </w:rPr>
              <w:t xml:space="preserve">Pour déterminer le caractère adéquat d'un modèle, il est possible de se référer à des documents de bonnes pratiques ou aux normes d'autres juridictions en l'absence d'orientations à l'échelle locale. Le </w:t>
            </w:r>
            <w:r w:rsidRPr="00E164F8">
              <w:rPr>
                <w:rFonts w:eastAsia="Times New Roman" w:cstheme="minorHAnsi"/>
                <w:b w:val="0"/>
                <w:color w:val="00577E" w:themeColor="text1"/>
                <w:lang w:val="fr-FR"/>
              </w:rPr>
              <w:lastRenderedPageBreak/>
              <w:t xml:space="preserve">document </w:t>
            </w:r>
            <w:r w:rsidRPr="00E164F8">
              <w:rPr>
                <w:rFonts w:eastAsia="Times New Roman" w:cstheme="minorHAnsi"/>
                <w:b w:val="0"/>
                <w:i/>
                <w:iCs/>
                <w:color w:val="00577E" w:themeColor="text1"/>
                <w:lang w:val="fr-FR"/>
              </w:rPr>
              <w:t>QWMN Good Modelling Practice Principles</w:t>
            </w:r>
            <w:r w:rsidRPr="00E164F8">
              <w:rPr>
                <w:rFonts w:eastAsia="Times New Roman" w:cstheme="minorHAnsi"/>
                <w:b w:val="0"/>
                <w:color w:val="00577E" w:themeColor="text1"/>
                <w:lang w:val="fr-FR"/>
              </w:rPr>
              <w:t xml:space="preserve"> (Principes de bonnes pratiques de modélisation) produit par le ministère de l'Environnement et des Sciences du gouvernement du Queensland (2018) en est un bon exemple. </w:t>
            </w:r>
          </w:p>
        </w:tc>
      </w:tr>
    </w:tbl>
    <w:p w14:paraId="1BF72E55" w14:textId="77777777" w:rsidR="00706B79" w:rsidRPr="00994B77" w:rsidRDefault="00706B79" w:rsidP="00D36AE1">
      <w:pPr>
        <w:pStyle w:val="BodyText"/>
        <w:rPr>
          <w:rFonts w:asciiTheme="minorHAnsi" w:eastAsia="Times New Roman" w:hAnsiTheme="minorHAnsi" w:cstheme="minorHAnsi"/>
          <w:lang w:val="fr-FR"/>
        </w:rPr>
      </w:pPr>
    </w:p>
    <w:p w14:paraId="74B930EB" w14:textId="77777777" w:rsidR="00E164F8" w:rsidRDefault="007D29EF" w:rsidP="00E164F8">
      <w:pPr>
        <w:pStyle w:val="BodyText"/>
        <w:keepNext/>
      </w:pPr>
      <w:r>
        <w:rPr>
          <w:noProof/>
          <w:lang w:val="en-US"/>
        </w:rPr>
        <mc:AlternateContent>
          <mc:Choice Requires="wps">
            <w:drawing>
              <wp:anchor distT="0" distB="0" distL="114300" distR="114300" simplePos="0" relativeHeight="251660288" behindDoc="0" locked="0" layoutInCell="1" allowOverlap="1" wp14:anchorId="5CEDB602" wp14:editId="266C45FE">
                <wp:simplePos x="0" y="0"/>
                <wp:positionH relativeFrom="column">
                  <wp:posOffset>4011966</wp:posOffset>
                </wp:positionH>
                <wp:positionV relativeFrom="paragraph">
                  <wp:posOffset>3189437</wp:posOffset>
                </wp:positionV>
                <wp:extent cx="1354347" cy="172529"/>
                <wp:effectExtent l="0" t="0" r="17780" b="18415"/>
                <wp:wrapNone/>
                <wp:docPr id="21" name="Rectangle 21"/>
                <wp:cNvGraphicFramePr/>
                <a:graphic xmlns:a="http://schemas.openxmlformats.org/drawingml/2006/main">
                  <a:graphicData uri="http://schemas.microsoft.com/office/word/2010/wordprocessingShape">
                    <wps:wsp>
                      <wps:cNvSpPr/>
                      <wps:spPr>
                        <a:xfrm>
                          <a:off x="0" y="0"/>
                          <a:ext cx="1354347" cy="172529"/>
                        </a:xfrm>
                        <a:prstGeom prst="rect">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a:graphicData>
                </a:graphic>
                <wp14:sizeRelV relativeFrom="margin">
                  <wp14:pctHeight>0</wp14:pctHeight>
                </wp14:sizeRelV>
              </wp:anchor>
            </w:drawing>
          </mc:Choice>
          <mc:Fallback>
            <w:pict>
              <v:rect w14:anchorId="050C808D" id="Rectangle 21" o:spid="_x0000_s1026" style="position:absolute;margin-left:315.9pt;margin-top:251.15pt;width:106.65pt;height:13.6pt;z-index:25166028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ZyYgWwIAAEQFAAAOAAAAZHJzL2Uyb0RvYy54bWysVFFP3DAMfp+0/xDlffR6wNhO9NDpEHtB&#10;gICJ55Am10ppnDnherdfPydpextDe0DrQ+rE9hf7i+3zi11n2Fahb8FWvDyacaashLq1m4p/f7z6&#10;9IUzH4SthQGrKr5Xnl8sP344791CzaEBUytkBGL9oncVb0Jwi6LwslGd8EfglCWlBuxEoC1uihpF&#10;T+idKeaz2eeiB6wdglTe0+llVvJlwtdayXCrtVeBmYpTbCGtmNbnuBbLc7HYoHBNK4cwxDui6ERr&#10;6dIJ6lIEwV6w/QuqayWCBx2OJHQFaN1KlXKgbMrZq2weGuFUyoXI8W6iyf8/WHmzfXB3SDT0zi88&#10;iTGLncYu/ik+tktk7Sey1C4wSYfl8enJ8ckZZ5J05dn8dP41slkcvB368E1Bx6JQcaTHSByJ7bUP&#10;2XQ0iZd5MG191RqTNrEA1Nog2wp6uudNOYD/YWXsuxwpxuhZHFJOUtgbFfGMvVeatTUlOU8Bp2o8&#10;BCOkVDaUWdWIWuUYT2f0jVGO4SdCEmBE1pTdhD0AjJYZZMTO9Az20VWlYp6cZ/8KLDtPHulmsGFy&#10;7loL+BaAoayGm7P9SFKmJrL0DPX+DhlCbiXv5FVLz3stfLgTSL1DXUbzINzSog30FYdB4qwB/PnW&#10;ebSnkiYtZz31YsX9jxeBijP70q2B3r+kKeJkEgkfgxlFjdA90QhYRQRSCSsJp+Iy4LhZh9zvNESk&#10;Wq2SGTWfE+HaPjgZwSNDsRQfd08C3VCvgSr9BsYeFItXZZttB4IyK8OGWjU9+zBW4iz4fZ+sDsNv&#10;+QsAAP//AwBQSwMEFAAGAAgAAAAhAB0IGv7kAAAAEAEAAA8AAABkcnMvZG93bnJldi54bWxMj81O&#10;wzAQhO9IvIO1SFwQdZKSKknjVAjEFUThws2N3TgiXkfxNg08PcsJLivt38w39W7xg5jtFPuACtJV&#10;AsJiG0yPnYL3t6fbAkQkjUYPAa2CLxth11xe1Loy4Yyvdt5TJ1gEY6UVOKKxkjK2znodV2G0yLtj&#10;mLwmbqdOmkmfWdwPMkuSjfS6R3ZwerQPzraf+5NXUH63L1SEMXfUf5SdT5+P03yj1PXV8rjlcr8F&#10;QXahvw/4zcD80DDYIZzQRDEo2KxT5icFeZKtQfBFcZenIA48ycocZFPL/0GaHwAAAP//AwBQSwEC&#10;LQAUAAYACAAAACEAtoM4kv4AAADhAQAAEwAAAAAAAAAAAAAAAAAAAAAAW0NvbnRlbnRfVHlwZXNd&#10;LnhtbFBLAQItABQABgAIAAAAIQA4/SH/1gAAAJQBAAALAAAAAAAAAAAAAAAAAC8BAABfcmVscy8u&#10;cmVsc1BLAQItABQABgAIAAAAIQDEZyYgWwIAAEQFAAAOAAAAAAAAAAAAAAAAAC4CAABkcnMvZTJv&#10;RG9jLnhtbFBLAQItABQABgAIAAAAIQAdCBr+5AAAABABAAAPAAAAAAAAAAAAAAAAALUEAABkcnMv&#10;ZG93bnJldi54bWxQSwUGAAAAAAQABADzAAAAxgUAAAAA&#10;" fillcolor="white [3212]" strokecolor="white [3212]" strokeweight="2pt"/>
            </w:pict>
          </mc:Fallback>
        </mc:AlternateContent>
      </w:r>
      <w:r w:rsidR="009E4C9F">
        <w:rPr>
          <w:lang w:val="fr-FR"/>
        </w:rPr>
        <w:t xml:space="preserve"> </w:t>
      </w:r>
      <w:r w:rsidR="003446C2">
        <w:rPr>
          <w:noProof/>
          <w:lang w:val="en-US"/>
        </w:rPr>
        <w:drawing>
          <wp:inline distT="0" distB="0" distL="0" distR="0" wp14:anchorId="22C5DDE4" wp14:editId="1BDE4BA6">
            <wp:extent cx="5768453" cy="4237892"/>
            <wp:effectExtent l="0" t="0" r="3810" b="0"/>
            <wp:docPr id="12" name="Picture 12" descr="Map&#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8" name="Picture 238" descr="Map&#10;&#10;Description automatically generated"/>
                    <pic:cNvPicPr>
                      <a:picLocks noChangeAspect="1" noChangeArrowheads="1"/>
                    </pic:cNvPicPr>
                  </pic:nvPicPr>
                  <pic:blipFill>
                    <a:blip r:embed="rId41">
                      <a:extLst>
                        <a:ext uri="{28A0092B-C50C-407E-A947-70E740481C1C}">
                          <a14:useLocalDpi xmlns:a14="http://schemas.microsoft.com/office/drawing/2010/main" val="0"/>
                        </a:ext>
                      </a:extLst>
                    </a:blip>
                    <a:stretch>
                      <a:fillRect/>
                    </a:stretch>
                  </pic:blipFill>
                  <pic:spPr bwMode="auto">
                    <a:xfrm>
                      <a:off x="0" y="0"/>
                      <a:ext cx="5808640" cy="4267416"/>
                    </a:xfrm>
                    <a:prstGeom prst="rect">
                      <a:avLst/>
                    </a:prstGeom>
                    <a:noFill/>
                    <a:ln>
                      <a:noFill/>
                    </a:ln>
                  </pic:spPr>
                </pic:pic>
              </a:graphicData>
            </a:graphic>
          </wp:inline>
        </w:drawing>
      </w:r>
    </w:p>
    <w:tbl>
      <w:tblPr>
        <w:tblStyle w:val="TableGrid"/>
        <w:tblW w:w="0" w:type="auto"/>
        <w:tblLook w:val="04A0" w:firstRow="1" w:lastRow="0" w:firstColumn="1" w:lastColumn="0" w:noHBand="0" w:noVBand="1"/>
      </w:tblPr>
      <w:tblGrid>
        <w:gridCol w:w="9016"/>
      </w:tblGrid>
      <w:tr w:rsidR="004D60C7" w14:paraId="4E322BFB" w14:textId="77777777" w:rsidTr="00CA358E">
        <w:tc>
          <w:tcPr>
            <w:tcW w:w="9016" w:type="dxa"/>
          </w:tcPr>
          <w:p w14:paraId="7F96907E" w14:textId="77777777" w:rsidR="004D60C7" w:rsidRDefault="004D60C7" w:rsidP="00CA358E">
            <w:bookmarkStart w:id="91" w:name="_Toc102478156"/>
            <w:r>
              <w:rPr>
                <w:lang w:val="fr-FR"/>
              </w:rPr>
              <w:t xml:space="preserve">Rose annuelle des vagues </w:t>
            </w:r>
          </w:p>
        </w:tc>
      </w:tr>
      <w:tr w:rsidR="004D60C7" w:rsidRPr="008B12A0" w14:paraId="7FAB24C7" w14:textId="77777777" w:rsidTr="00CA358E">
        <w:tc>
          <w:tcPr>
            <w:tcW w:w="9016" w:type="dxa"/>
          </w:tcPr>
          <w:p w14:paraId="75CE1FE9" w14:textId="77777777" w:rsidR="004D60C7" w:rsidRPr="00EB0E5C" w:rsidRDefault="004D60C7" w:rsidP="00CA358E">
            <w:pPr>
              <w:rPr>
                <w:lang w:val="fr-FR"/>
              </w:rPr>
            </w:pPr>
            <w:r>
              <w:rPr>
                <w:lang w:val="fr-FR"/>
              </w:rPr>
              <w:t>Modèle conceptuel du processus côtier</w:t>
            </w:r>
          </w:p>
        </w:tc>
      </w:tr>
      <w:tr w:rsidR="004D60C7" w:rsidRPr="008B12A0" w14:paraId="46B9744C" w14:textId="77777777" w:rsidTr="00CA358E">
        <w:tc>
          <w:tcPr>
            <w:tcW w:w="9016" w:type="dxa"/>
          </w:tcPr>
          <w:p w14:paraId="63AEDF4D" w14:textId="77777777" w:rsidR="004D60C7" w:rsidRPr="00EB0E5C" w:rsidRDefault="004D60C7" w:rsidP="00CA358E">
            <w:pPr>
              <w:rPr>
                <w:lang w:val="fr-FR"/>
              </w:rPr>
            </w:pPr>
            <w:r>
              <w:rPr>
                <w:lang w:val="fr-FR"/>
              </w:rPr>
              <w:t>Voie de transport du sable</w:t>
            </w:r>
          </w:p>
        </w:tc>
      </w:tr>
      <w:tr w:rsidR="004D60C7" w:rsidRPr="008B12A0" w14:paraId="0D004A82" w14:textId="77777777" w:rsidTr="00CA358E">
        <w:tc>
          <w:tcPr>
            <w:tcW w:w="9016" w:type="dxa"/>
          </w:tcPr>
          <w:p w14:paraId="53AF73F4" w14:textId="77777777" w:rsidR="004D60C7" w:rsidRPr="00EB0E5C" w:rsidRDefault="004D60C7" w:rsidP="00CA358E">
            <w:pPr>
              <w:rPr>
                <w:lang w:val="fr-FR"/>
              </w:rPr>
            </w:pPr>
            <w:r>
              <w:rPr>
                <w:lang w:val="fr-FR"/>
              </w:rPr>
              <w:t>Zone de dépôt de sable</w:t>
            </w:r>
          </w:p>
        </w:tc>
      </w:tr>
      <w:tr w:rsidR="004D60C7" w:rsidRPr="008B12A0" w14:paraId="61265CEE" w14:textId="77777777" w:rsidTr="00CA358E">
        <w:tc>
          <w:tcPr>
            <w:tcW w:w="9016" w:type="dxa"/>
          </w:tcPr>
          <w:p w14:paraId="5F372229" w14:textId="77777777" w:rsidR="004D60C7" w:rsidRPr="00EB0E5C" w:rsidRDefault="004D60C7" w:rsidP="00CA358E">
            <w:pPr>
              <w:rPr>
                <w:lang w:val="fr-FR"/>
              </w:rPr>
            </w:pPr>
            <w:r>
              <w:rPr>
                <w:lang w:val="fr-FR"/>
              </w:rPr>
              <w:t>Zone de production de sable</w:t>
            </w:r>
          </w:p>
        </w:tc>
      </w:tr>
    </w:tbl>
    <w:p w14:paraId="17C7EEBB" w14:textId="77777777" w:rsidR="004D60C7" w:rsidRDefault="004D60C7" w:rsidP="00E164F8">
      <w:pPr>
        <w:pStyle w:val="Caption"/>
        <w:rPr>
          <w:iCs/>
          <w:sz w:val="18"/>
          <w:lang w:val="fr-FR"/>
        </w:rPr>
      </w:pPr>
    </w:p>
    <w:p w14:paraId="6C1E2E5C" w14:textId="63C689CD" w:rsidR="003446C2" w:rsidRPr="00994B77" w:rsidRDefault="007D29EF" w:rsidP="00E164F8">
      <w:pPr>
        <w:pStyle w:val="Caption"/>
        <w:rPr>
          <w:rFonts w:asciiTheme="minorHAnsi" w:eastAsia="Times New Roman" w:hAnsiTheme="minorHAnsi" w:cstheme="minorHAnsi"/>
          <w:sz w:val="18"/>
          <w:lang w:val="fr-FR"/>
        </w:rPr>
      </w:pPr>
      <w:r w:rsidRPr="00DD6331">
        <w:rPr>
          <w:iCs/>
          <w:sz w:val="18"/>
          <w:lang w:val="fr-FR"/>
        </w:rPr>
        <w:t xml:space="preserve">Figure </w:t>
      </w:r>
      <w:r w:rsidR="00B83CF4" w:rsidRPr="00DD6331">
        <w:rPr>
          <w:sz w:val="18"/>
        </w:rPr>
        <w:fldChar w:fldCharType="begin"/>
      </w:r>
      <w:r w:rsidR="00B83CF4" w:rsidRPr="00994B77">
        <w:rPr>
          <w:sz w:val="18"/>
          <w:lang w:val="fr-FR"/>
        </w:rPr>
        <w:instrText xml:space="preserve"> SEQ Figure \* ARABIC </w:instrText>
      </w:r>
      <w:r w:rsidR="00B83CF4" w:rsidRPr="00DD6331">
        <w:rPr>
          <w:sz w:val="18"/>
        </w:rPr>
        <w:fldChar w:fldCharType="separate"/>
      </w:r>
      <w:r w:rsidR="007E7CD5" w:rsidRPr="00994B77">
        <w:rPr>
          <w:iCs/>
          <w:noProof/>
          <w:sz w:val="18"/>
          <w:lang w:val="fr-FR"/>
        </w:rPr>
        <w:t>9</w:t>
      </w:r>
      <w:r w:rsidR="00B83CF4" w:rsidRPr="00DD6331">
        <w:rPr>
          <w:noProof/>
          <w:sz w:val="18"/>
        </w:rPr>
        <w:fldChar w:fldCharType="end"/>
      </w:r>
      <w:r w:rsidR="00197506">
        <w:rPr>
          <w:noProof/>
          <w:sz w:val="18"/>
        </w:rPr>
        <w:t> </w:t>
      </w:r>
      <w:r w:rsidRPr="00DD6331">
        <w:rPr>
          <w:i w:val="0"/>
          <w:sz w:val="18"/>
          <w:lang w:val="fr-FR"/>
        </w:rPr>
        <w:t xml:space="preserve">: </w:t>
      </w:r>
      <w:r w:rsidRPr="00DD6331">
        <w:rPr>
          <w:iCs/>
          <w:sz w:val="18"/>
          <w:lang w:val="fr-FR"/>
        </w:rPr>
        <w:t>Modèle conceptuel de processus côtier de la côte sud de Nui, Tuvalu</w:t>
      </w:r>
      <w:bookmarkEnd w:id="91"/>
    </w:p>
    <w:p w14:paraId="5CE562A0" w14:textId="77777777" w:rsidR="00E95E0B" w:rsidRPr="00994B77" w:rsidRDefault="007D29EF" w:rsidP="00E95E0B">
      <w:pPr>
        <w:pStyle w:val="Heading3"/>
        <w:rPr>
          <w:lang w:val="fr-FR"/>
        </w:rPr>
      </w:pPr>
      <w:bookmarkStart w:id="92" w:name="_Toc102663037"/>
      <w:bookmarkStart w:id="93" w:name="_Toc116509499"/>
      <w:bookmarkStart w:id="94" w:name="_Toc116511381"/>
      <w:r w:rsidRPr="0025549D">
        <w:rPr>
          <w:lang w:val="fr-FR"/>
        </w:rPr>
        <w:t>Surveillance et modélisation de la qualité de l'eau et des sédiments</w:t>
      </w:r>
      <w:bookmarkEnd w:id="92"/>
      <w:bookmarkEnd w:id="93"/>
      <w:bookmarkEnd w:id="94"/>
    </w:p>
    <w:p w14:paraId="670580D8" w14:textId="77777777" w:rsidR="00BE3051" w:rsidRPr="00994B77" w:rsidRDefault="007D29EF" w:rsidP="00C22F46">
      <w:pPr>
        <w:spacing w:after="120"/>
        <w:rPr>
          <w:rFonts w:cstheme="minorHAnsi"/>
          <w:lang w:val="fr-FR"/>
        </w:rPr>
      </w:pPr>
      <w:r w:rsidRPr="0025549D">
        <w:rPr>
          <w:rFonts w:cstheme="minorHAnsi"/>
          <w:lang w:val="fr-FR"/>
        </w:rPr>
        <w:t>La surveillance de la qualité de l'eau et des sédiments a pour objectif de fournir des données sur la santé des masses d'eau et de faciliter une gestion efficace des bassins versants, des ressources en eau et de l'environnement. La surveillance consiste essentiellement en une série de mesures ou d'observations systématiques et planifiées qui sont analysées et rapportées de manière appropriée, afin de générer des informations et des connaissances sur une masse d'eau.</w:t>
      </w:r>
    </w:p>
    <w:p w14:paraId="592CCDD0" w14:textId="13C49C8C" w:rsidR="00A924CD" w:rsidRPr="00994B77" w:rsidRDefault="007D29EF" w:rsidP="0057691B">
      <w:pPr>
        <w:spacing w:after="120"/>
        <w:rPr>
          <w:rFonts w:cstheme="minorHAnsi"/>
          <w:lang w:val="fr-FR"/>
        </w:rPr>
      </w:pPr>
      <w:r w:rsidRPr="00A924CD">
        <w:rPr>
          <w:rFonts w:cstheme="minorHAnsi"/>
          <w:lang w:val="fr-FR"/>
        </w:rPr>
        <w:t>De manière générale, une étude de surveillance de la qualité de l'eau et/ou des sédiments peut comprendre les éléments suivants</w:t>
      </w:r>
      <w:r w:rsidR="00197506">
        <w:rPr>
          <w:rFonts w:cstheme="minorHAnsi"/>
          <w:lang w:val="fr-FR"/>
        </w:rPr>
        <w:t> </w:t>
      </w:r>
      <w:r w:rsidRPr="00A924CD">
        <w:rPr>
          <w:rFonts w:cstheme="minorHAnsi"/>
          <w:lang w:val="fr-FR"/>
        </w:rPr>
        <w:t>:</w:t>
      </w:r>
    </w:p>
    <w:p w14:paraId="26E07B42" w14:textId="3033FDDE" w:rsidR="003E53AB" w:rsidRPr="00994B77" w:rsidRDefault="007D29EF" w:rsidP="0089495C">
      <w:pPr>
        <w:pStyle w:val="ListParagraph"/>
        <w:numPr>
          <w:ilvl w:val="0"/>
          <w:numId w:val="10"/>
        </w:numPr>
        <w:spacing w:after="160" w:line="259" w:lineRule="auto"/>
        <w:ind w:left="851" w:hanging="491"/>
        <w:rPr>
          <w:rFonts w:cstheme="minorHAnsi"/>
          <w:lang w:val="fr-FR"/>
        </w:rPr>
      </w:pPr>
      <w:r w:rsidRPr="0025549D">
        <w:rPr>
          <w:rFonts w:cstheme="minorHAnsi"/>
          <w:lang w:val="fr-FR"/>
        </w:rPr>
        <w:t>Définir des objectifs, notamment des objectifs de qualité de l'eau pour les phases de construction et d'exploitation d'un projet (p.</w:t>
      </w:r>
      <w:r w:rsidR="00D5181F">
        <w:rPr>
          <w:rFonts w:cstheme="minorHAnsi"/>
          <w:lang w:val="fr-FR"/>
        </w:rPr>
        <w:t xml:space="preserve"> </w:t>
      </w:r>
      <w:r w:rsidRPr="0025549D">
        <w:rPr>
          <w:rFonts w:cstheme="minorHAnsi"/>
          <w:lang w:val="fr-FR"/>
        </w:rPr>
        <w:t>ex., la concentration de sédiments en suspension dans une zone définie ne doit pas dépasser de plus de 10</w:t>
      </w:r>
      <w:r w:rsidR="00B651A3">
        <w:rPr>
          <w:rFonts w:cstheme="minorHAnsi"/>
          <w:lang w:val="fr-FR"/>
        </w:rPr>
        <w:t> </w:t>
      </w:r>
      <w:r w:rsidRPr="0025549D">
        <w:rPr>
          <w:rFonts w:cstheme="minorHAnsi"/>
          <w:lang w:val="fr-FR"/>
        </w:rPr>
        <w:t>% les niveaux habituellement rencontrés dans la masse d'eau pendant une période définie)</w:t>
      </w:r>
      <w:r w:rsidR="00B651A3">
        <w:rPr>
          <w:rFonts w:cstheme="minorHAnsi"/>
          <w:lang w:val="fr-FR"/>
        </w:rPr>
        <w:t> </w:t>
      </w:r>
      <w:r w:rsidRPr="0025549D">
        <w:rPr>
          <w:rFonts w:cstheme="minorHAnsi"/>
          <w:lang w:val="fr-FR"/>
        </w:rPr>
        <w:t>;</w:t>
      </w:r>
    </w:p>
    <w:p w14:paraId="0CE54C86" w14:textId="5916F5DA" w:rsidR="003E53AB" w:rsidRPr="00994B77" w:rsidRDefault="007D29EF" w:rsidP="0089495C">
      <w:pPr>
        <w:pStyle w:val="ListParagraph"/>
        <w:numPr>
          <w:ilvl w:val="0"/>
          <w:numId w:val="10"/>
        </w:numPr>
        <w:spacing w:after="160" w:line="259" w:lineRule="auto"/>
        <w:ind w:left="851" w:hanging="491"/>
        <w:rPr>
          <w:rFonts w:cstheme="minorHAnsi"/>
          <w:lang w:val="fr-FR"/>
        </w:rPr>
      </w:pPr>
      <w:r>
        <w:rPr>
          <w:rFonts w:cstheme="minorHAnsi"/>
          <w:lang w:val="fr-FR"/>
        </w:rPr>
        <w:lastRenderedPageBreak/>
        <w:t xml:space="preserve">Établir les paramètres (p. ex. le total des solides en suspension (TSS) ou les bactéries fécales indicatrices, les </w:t>
      </w:r>
      <w:r>
        <w:rPr>
          <w:rFonts w:cstheme="minorHAnsi"/>
          <w:i/>
          <w:iCs/>
          <w:lang w:val="fr-FR"/>
        </w:rPr>
        <w:t>entérocoques</w:t>
      </w:r>
      <w:r>
        <w:rPr>
          <w:rFonts w:cstheme="minorHAnsi"/>
          <w:lang w:val="fr-FR"/>
        </w:rPr>
        <w:t>) et les emplacements à surveiller (c.-à-d. par rapport aux récepteurs sensibles)</w:t>
      </w:r>
      <w:r w:rsidR="00B651A3">
        <w:rPr>
          <w:rFonts w:cstheme="minorHAnsi"/>
          <w:lang w:val="fr-FR"/>
        </w:rPr>
        <w:t> </w:t>
      </w:r>
      <w:r>
        <w:rPr>
          <w:rFonts w:cstheme="minorHAnsi"/>
          <w:lang w:val="fr-FR"/>
        </w:rPr>
        <w:t>;</w:t>
      </w:r>
    </w:p>
    <w:p w14:paraId="53B57756" w14:textId="06E264D9" w:rsidR="003E53AB" w:rsidRDefault="007D29EF" w:rsidP="0089495C">
      <w:pPr>
        <w:pStyle w:val="ListParagraph"/>
        <w:numPr>
          <w:ilvl w:val="0"/>
          <w:numId w:val="10"/>
        </w:numPr>
        <w:spacing w:after="160" w:line="259" w:lineRule="auto"/>
        <w:ind w:left="851" w:hanging="491"/>
        <w:rPr>
          <w:rFonts w:cstheme="minorHAnsi"/>
        </w:rPr>
      </w:pPr>
      <w:r w:rsidRPr="0025549D">
        <w:rPr>
          <w:rFonts w:cstheme="minorHAnsi"/>
          <w:lang w:val="fr-FR"/>
        </w:rPr>
        <w:t>Échantillonner le terrain (conditions de base, pendant et après les travaux). Il existe principalement deux types d'échantillonnage</w:t>
      </w:r>
      <w:r w:rsidR="00197506">
        <w:rPr>
          <w:rFonts w:cstheme="minorHAnsi"/>
          <w:lang w:val="fr-FR"/>
        </w:rPr>
        <w:t> </w:t>
      </w:r>
      <w:r w:rsidRPr="0025549D">
        <w:rPr>
          <w:rFonts w:cstheme="minorHAnsi"/>
          <w:lang w:val="fr-FR"/>
        </w:rPr>
        <w:t xml:space="preserve">: </w:t>
      </w:r>
    </w:p>
    <w:p w14:paraId="73B00318" w14:textId="60E29FE2" w:rsidR="00F844DC" w:rsidRPr="00994B77" w:rsidRDefault="007D29EF" w:rsidP="00E9456A">
      <w:pPr>
        <w:pStyle w:val="ListParagraph"/>
        <w:numPr>
          <w:ilvl w:val="1"/>
          <w:numId w:val="10"/>
        </w:numPr>
        <w:spacing w:after="160" w:line="259" w:lineRule="auto"/>
        <w:rPr>
          <w:rFonts w:cstheme="minorHAnsi"/>
          <w:lang w:val="fr-FR"/>
        </w:rPr>
      </w:pPr>
      <w:r>
        <w:rPr>
          <w:rFonts w:cstheme="minorHAnsi"/>
          <w:lang w:val="fr-FR"/>
        </w:rPr>
        <w:t>Échantillonnage ponctuel</w:t>
      </w:r>
      <w:r w:rsidR="00197506">
        <w:rPr>
          <w:rFonts w:cstheme="minorHAnsi"/>
          <w:lang w:val="fr-FR"/>
        </w:rPr>
        <w:t> </w:t>
      </w:r>
      <w:r>
        <w:rPr>
          <w:rFonts w:cstheme="minorHAnsi"/>
          <w:lang w:val="fr-FR"/>
        </w:rPr>
        <w:t>: il s'agit d'un échantillon unique représentatif d'un seul endroit à un moment donné. De simples bennes à main peuvent être utilisé</w:t>
      </w:r>
      <w:r w:rsidR="00F20131">
        <w:rPr>
          <w:rFonts w:cstheme="minorHAnsi"/>
          <w:lang w:val="fr-FR"/>
        </w:rPr>
        <w:t>e</w:t>
      </w:r>
      <w:r>
        <w:rPr>
          <w:rFonts w:cstheme="minorHAnsi"/>
          <w:lang w:val="fr-FR"/>
        </w:rPr>
        <w:t>s pour prélever des échantillons sur les fonds marins, les plages et les vasières. Les carottiers à sédiments sont souvent utilisés pour échantillonner les organismes qui vivent sur ou juste sous le fond de la mer, et permettent de visualiser la structure du sédiment</w:t>
      </w:r>
      <w:r w:rsidR="00B651A3">
        <w:rPr>
          <w:rFonts w:cstheme="minorHAnsi"/>
          <w:lang w:val="fr-FR"/>
        </w:rPr>
        <w:t> </w:t>
      </w:r>
      <w:r>
        <w:rPr>
          <w:rFonts w:cstheme="minorHAnsi"/>
          <w:lang w:val="fr-FR"/>
        </w:rPr>
        <w:t>;</w:t>
      </w:r>
    </w:p>
    <w:p w14:paraId="42739C4A" w14:textId="53AA7547" w:rsidR="00466235" w:rsidRPr="00994B77" w:rsidRDefault="007D29EF" w:rsidP="00BC2F85">
      <w:pPr>
        <w:pStyle w:val="ListParagraph"/>
        <w:numPr>
          <w:ilvl w:val="1"/>
          <w:numId w:val="10"/>
        </w:numPr>
        <w:spacing w:after="160" w:line="259" w:lineRule="auto"/>
        <w:rPr>
          <w:rFonts w:cstheme="minorHAnsi"/>
          <w:lang w:val="fr-FR"/>
        </w:rPr>
      </w:pPr>
      <w:r>
        <w:rPr>
          <w:rFonts w:cstheme="minorHAnsi"/>
          <w:lang w:val="fr-FR"/>
        </w:rPr>
        <w:t>Échantillonnage composite</w:t>
      </w:r>
      <w:r w:rsidR="00197506">
        <w:rPr>
          <w:rFonts w:cstheme="minorHAnsi"/>
          <w:lang w:val="fr-FR"/>
        </w:rPr>
        <w:t> </w:t>
      </w:r>
      <w:r>
        <w:rPr>
          <w:rFonts w:cstheme="minorHAnsi"/>
          <w:lang w:val="fr-FR"/>
        </w:rPr>
        <w:t>: il s'agit d'échantillons multiples prélevés à intervalles réguliers, généralement sur une période de 24</w:t>
      </w:r>
      <w:r w:rsidR="00D01B61">
        <w:rPr>
          <w:rFonts w:cstheme="minorHAnsi"/>
          <w:lang w:val="fr-FR"/>
        </w:rPr>
        <w:t> </w:t>
      </w:r>
      <w:r>
        <w:rPr>
          <w:rFonts w:cstheme="minorHAnsi"/>
          <w:lang w:val="fr-FR"/>
        </w:rPr>
        <w:t>heures, pour représenter une moyenne sur une période donnée. Ce type d'échantillonnage peut être accompagné d'enregistreurs de données dotés d'un système de télémétrie (pour une utilisation à distance). Les enregistreurs de données vont de simples dispositifs d'enregistrement autonomes (voir la Figure 10) aux terminaux à distance connectés à Internet</w:t>
      </w:r>
      <w:r w:rsidR="00B651A3">
        <w:rPr>
          <w:rFonts w:cstheme="minorHAnsi"/>
          <w:lang w:val="fr-FR"/>
        </w:rPr>
        <w:t> </w:t>
      </w:r>
      <w:r>
        <w:rPr>
          <w:rFonts w:cstheme="minorHAnsi"/>
          <w:lang w:val="fr-FR"/>
        </w:rPr>
        <w:t>;</w:t>
      </w:r>
    </w:p>
    <w:p w14:paraId="683FA45D" w14:textId="6F402337" w:rsidR="00716097" w:rsidRPr="00994B77" w:rsidRDefault="007D29EF" w:rsidP="00BC2F85">
      <w:pPr>
        <w:pStyle w:val="ListParagraph"/>
        <w:numPr>
          <w:ilvl w:val="1"/>
          <w:numId w:val="10"/>
        </w:numPr>
        <w:spacing w:after="160" w:line="259" w:lineRule="auto"/>
        <w:rPr>
          <w:rFonts w:cstheme="minorHAnsi"/>
          <w:lang w:val="fr-FR"/>
        </w:rPr>
      </w:pPr>
      <w:r>
        <w:rPr>
          <w:rFonts w:cstheme="minorHAnsi"/>
          <w:lang w:val="fr-FR"/>
        </w:rPr>
        <w:t>Pour la qualité de l'eau, tous deux utilisent des bouteilles (généralement munies d'un bouchon à chaque extrémité) pour prélever des échantillons à une profondeur d'eau souhaitée (p.</w:t>
      </w:r>
      <w:r w:rsidR="00D5181F">
        <w:rPr>
          <w:rFonts w:cstheme="minorHAnsi"/>
          <w:lang w:val="fr-FR"/>
        </w:rPr>
        <w:t xml:space="preserve"> </w:t>
      </w:r>
      <w:r>
        <w:rPr>
          <w:rFonts w:cstheme="minorHAnsi"/>
          <w:lang w:val="fr-FR"/>
        </w:rPr>
        <w:t xml:space="preserve">ex., des bouteilles </w:t>
      </w:r>
      <w:proofErr w:type="spellStart"/>
      <w:r>
        <w:rPr>
          <w:rFonts w:cstheme="minorHAnsi"/>
          <w:lang w:val="fr-FR"/>
        </w:rPr>
        <w:t>Niskin</w:t>
      </w:r>
      <w:proofErr w:type="spellEnd"/>
      <w:r>
        <w:rPr>
          <w:rFonts w:cstheme="minorHAnsi"/>
          <w:lang w:val="fr-FR"/>
        </w:rPr>
        <w:t>)</w:t>
      </w:r>
      <w:r w:rsidR="00B651A3">
        <w:rPr>
          <w:rFonts w:cstheme="minorHAnsi"/>
          <w:lang w:val="fr-FR"/>
        </w:rPr>
        <w:t> </w:t>
      </w:r>
      <w:r>
        <w:rPr>
          <w:rFonts w:cstheme="minorHAnsi"/>
          <w:lang w:val="fr-FR"/>
        </w:rPr>
        <w:t xml:space="preserve">;  </w:t>
      </w:r>
    </w:p>
    <w:p w14:paraId="6C9169AF" w14:textId="0A93F7E2" w:rsidR="003E53AB" w:rsidRPr="00994B77" w:rsidRDefault="007D29EF" w:rsidP="0089495C">
      <w:pPr>
        <w:pStyle w:val="ListParagraph"/>
        <w:numPr>
          <w:ilvl w:val="0"/>
          <w:numId w:val="10"/>
        </w:numPr>
        <w:spacing w:after="160" w:line="259" w:lineRule="auto"/>
        <w:ind w:left="851" w:hanging="491"/>
        <w:rPr>
          <w:rFonts w:cstheme="minorHAnsi"/>
          <w:lang w:val="fr-FR"/>
        </w:rPr>
      </w:pPr>
      <w:r w:rsidRPr="0025549D">
        <w:rPr>
          <w:rFonts w:cstheme="minorHAnsi"/>
          <w:lang w:val="fr-FR"/>
        </w:rPr>
        <w:t>Analyse de laboratoire et analyse des données</w:t>
      </w:r>
      <w:r w:rsidR="00B651A3">
        <w:rPr>
          <w:rFonts w:cstheme="minorHAnsi"/>
          <w:lang w:val="fr-FR"/>
        </w:rPr>
        <w:t> </w:t>
      </w:r>
      <w:r w:rsidRPr="0025549D">
        <w:rPr>
          <w:rFonts w:cstheme="minorHAnsi"/>
          <w:lang w:val="fr-FR"/>
        </w:rPr>
        <w:t>;</w:t>
      </w:r>
    </w:p>
    <w:p w14:paraId="21905FFA" w14:textId="77777777" w:rsidR="00CB7D22" w:rsidRPr="00994B77" w:rsidRDefault="007D29EF" w:rsidP="0089495C">
      <w:pPr>
        <w:pStyle w:val="ListParagraph"/>
        <w:numPr>
          <w:ilvl w:val="0"/>
          <w:numId w:val="10"/>
        </w:numPr>
        <w:spacing w:after="120" w:line="259" w:lineRule="auto"/>
        <w:ind w:left="851" w:hanging="491"/>
        <w:rPr>
          <w:rFonts w:cstheme="minorHAnsi"/>
          <w:lang w:val="fr-FR"/>
        </w:rPr>
      </w:pPr>
      <w:r w:rsidRPr="0025549D">
        <w:rPr>
          <w:rFonts w:cstheme="minorHAnsi"/>
          <w:lang w:val="fr-FR"/>
        </w:rPr>
        <w:t>Rapports et modélisation (s'il y a lieu).</w:t>
      </w:r>
    </w:p>
    <w:p w14:paraId="3ABEC7F9" w14:textId="77777777" w:rsidR="00CB7D22" w:rsidRPr="00994B77" w:rsidRDefault="00CB7D22" w:rsidP="00CB7D22">
      <w:pPr>
        <w:pStyle w:val="ListParagraph"/>
        <w:spacing w:before="120" w:after="160" w:line="259" w:lineRule="auto"/>
        <w:ind w:left="0"/>
        <w:rPr>
          <w:rFonts w:cstheme="minorHAnsi"/>
          <w:sz w:val="12"/>
          <w:szCs w:val="12"/>
          <w:lang w:val="fr-FR"/>
        </w:rPr>
      </w:pPr>
    </w:p>
    <w:p w14:paraId="440A603E" w14:textId="77777777" w:rsidR="00F82734" w:rsidRPr="00994B77" w:rsidRDefault="007D29EF" w:rsidP="00CA5BAC">
      <w:pPr>
        <w:pStyle w:val="ListParagraph"/>
        <w:spacing w:before="120" w:after="240" w:line="259" w:lineRule="auto"/>
        <w:ind w:left="0"/>
        <w:rPr>
          <w:rFonts w:cstheme="minorHAnsi"/>
          <w:lang w:val="fr-FR"/>
        </w:rPr>
      </w:pPr>
      <w:r w:rsidRPr="00CB7D22">
        <w:rPr>
          <w:rFonts w:cstheme="minorHAnsi"/>
          <w:lang w:val="fr-FR"/>
        </w:rPr>
        <w:t>La modélisation de la qualité de l'eau peut être un outil utile pour prédire et représenter la localisation et les mouvements des éventuels polluants dans une masse d'eau et peut éclairer une ÉIE en cas de risque important.</w:t>
      </w:r>
    </w:p>
    <w:p w14:paraId="5D1AFA9F" w14:textId="77777777" w:rsidR="00E04546" w:rsidRPr="00994B77" w:rsidRDefault="00E04546" w:rsidP="00F82734">
      <w:pPr>
        <w:pStyle w:val="ListParagraph"/>
        <w:spacing w:before="240" w:after="240" w:line="259" w:lineRule="auto"/>
        <w:ind w:left="0"/>
        <w:rPr>
          <w:sz w:val="24"/>
          <w:szCs w:val="24"/>
          <w:lang w:val="fr-FR"/>
        </w:rPr>
      </w:pPr>
    </w:p>
    <w:p w14:paraId="6F0D8644" w14:textId="62FFD0B9" w:rsidR="00C22F46" w:rsidRPr="00994B77" w:rsidRDefault="007D29EF" w:rsidP="00CA5BAC">
      <w:pPr>
        <w:pStyle w:val="ListParagraph"/>
        <w:shd w:val="clear" w:color="auto" w:fill="B2E7FF" w:themeFill="text1" w:themeFillTint="33"/>
        <w:spacing w:before="240" w:after="160" w:line="259" w:lineRule="auto"/>
        <w:ind w:left="0"/>
        <w:rPr>
          <w:rFonts w:cstheme="minorHAnsi"/>
          <w:b/>
          <w:bCs/>
          <w:sz w:val="22"/>
          <w:szCs w:val="22"/>
          <w:lang w:val="fr-FR"/>
        </w:rPr>
      </w:pPr>
      <w:r>
        <w:rPr>
          <w:noProof/>
        </w:rPr>
        <w:drawing>
          <wp:anchor distT="0" distB="0" distL="114300" distR="114300" simplePos="0" relativeHeight="251667456" behindDoc="0" locked="0" layoutInCell="1" allowOverlap="1" wp14:anchorId="3A08CE49" wp14:editId="7EDE9C16">
            <wp:simplePos x="0" y="0"/>
            <wp:positionH relativeFrom="margin">
              <wp:align>left</wp:align>
            </wp:positionH>
            <wp:positionV relativeFrom="paragraph">
              <wp:posOffset>12065</wp:posOffset>
            </wp:positionV>
            <wp:extent cx="3156585" cy="3116580"/>
            <wp:effectExtent l="0" t="0" r="5715" b="7620"/>
            <wp:wrapSquare wrapText="bothSides"/>
            <wp:docPr id="300" name="Picture 300" descr="A picture containing water, boat, person, out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3720665" name="Picture 300" descr="A picture containing water, boat, person, outdoor&#10;&#10;Description automatically generated"/>
                    <pic:cNvPicPr/>
                  </pic:nvPicPr>
                  <pic:blipFill>
                    <a:blip r:embed="rId42">
                      <a:extLst>
                        <a:ext uri="{28A0092B-C50C-407E-A947-70E740481C1C}">
                          <a14:useLocalDpi xmlns:a14="http://schemas.microsoft.com/office/drawing/2010/main" val="0"/>
                        </a:ext>
                      </a:extLst>
                    </a:blip>
                    <a:srcRect r="4981" b="7280"/>
                    <a:stretch>
                      <a:fillRect/>
                    </a:stretch>
                  </pic:blipFill>
                  <pic:spPr bwMode="auto">
                    <a:xfrm>
                      <a:off x="0" y="0"/>
                      <a:ext cx="3162220" cy="3122144"/>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C22F46">
        <w:rPr>
          <w:rFonts w:cstheme="minorHAnsi"/>
          <w:b/>
          <w:bCs/>
          <w:sz w:val="22"/>
          <w:szCs w:val="22"/>
          <w:lang w:val="fr-FR"/>
        </w:rPr>
        <w:t xml:space="preserve">Conseil </w:t>
      </w:r>
      <w:r w:rsidR="00197506">
        <w:rPr>
          <w:rFonts w:cstheme="minorHAnsi"/>
          <w:b/>
          <w:bCs/>
          <w:sz w:val="22"/>
          <w:szCs w:val="22"/>
          <w:lang w:val="fr-FR"/>
        </w:rPr>
        <w:t>—</w:t>
      </w:r>
      <w:r w:rsidRPr="00C22F46">
        <w:rPr>
          <w:rFonts w:cstheme="minorHAnsi"/>
          <w:b/>
          <w:bCs/>
          <w:sz w:val="22"/>
          <w:szCs w:val="22"/>
          <w:lang w:val="fr-FR"/>
        </w:rPr>
        <w:t xml:space="preserve"> Appareils portables pour les endroits isolés</w:t>
      </w:r>
    </w:p>
    <w:p w14:paraId="74E4DD1B" w14:textId="4380BDE0" w:rsidR="00C22F46" w:rsidRPr="00994B77" w:rsidRDefault="007D29EF" w:rsidP="00C22F46">
      <w:pPr>
        <w:pStyle w:val="NoSpacing"/>
        <w:shd w:val="clear" w:color="auto" w:fill="B2E7FF" w:themeFill="text1" w:themeFillTint="33"/>
        <w:spacing w:after="120"/>
        <w:rPr>
          <w:rFonts w:cs="Arial"/>
          <w:bCs/>
          <w:sz w:val="18"/>
          <w:szCs w:val="18"/>
          <w:lang w:val="fr-FR"/>
        </w:rPr>
      </w:pPr>
      <w:r w:rsidRPr="00E164F8">
        <w:rPr>
          <w:rFonts w:cs="Arial"/>
          <w:bCs/>
          <w:sz w:val="18"/>
          <w:szCs w:val="18"/>
          <w:lang w:val="fr-FR"/>
        </w:rPr>
        <w:t>Un disque de Secchi est un outil simple pour mesurer la transparence de l'eau. Il s'agit d'un disque noir et blanc de 20</w:t>
      </w:r>
      <w:r w:rsidR="00D01B61">
        <w:rPr>
          <w:rFonts w:cs="Arial"/>
          <w:bCs/>
          <w:sz w:val="18"/>
          <w:szCs w:val="18"/>
          <w:lang w:val="fr-FR"/>
        </w:rPr>
        <w:t> </w:t>
      </w:r>
      <w:r w:rsidRPr="00E164F8">
        <w:rPr>
          <w:rFonts w:cs="Arial"/>
          <w:bCs/>
          <w:sz w:val="18"/>
          <w:szCs w:val="18"/>
          <w:lang w:val="fr-FR"/>
        </w:rPr>
        <w:t>centimètres de diamètre, attaché à une tige, une corde ou une chaîne. Des graduations en centimètres sont marquées sur la tige, la corde ou la chaîne. Pour obtenir une mesure, le disque est immergé dans l'eau et on observe la profondeur à laquelle il n'est plus visible. Cette opération est répétée deux fois, et la moyenne des deux observations constitue la mesure.</w:t>
      </w:r>
    </w:p>
    <w:p w14:paraId="0B033F23" w14:textId="77777777" w:rsidR="00C22F46" w:rsidRPr="00994B77" w:rsidRDefault="007D29EF" w:rsidP="00C22F46">
      <w:pPr>
        <w:pStyle w:val="NoSpacing"/>
        <w:shd w:val="clear" w:color="auto" w:fill="B2E7FF" w:themeFill="text1" w:themeFillTint="33"/>
        <w:rPr>
          <w:bCs/>
          <w:i/>
          <w:iCs/>
          <w:sz w:val="8"/>
          <w:szCs w:val="8"/>
          <w:lang w:val="fr-FR"/>
        </w:rPr>
      </w:pPr>
      <w:r w:rsidRPr="00E164F8">
        <w:rPr>
          <w:rFonts w:cs="Arial"/>
          <w:bCs/>
          <w:sz w:val="18"/>
          <w:szCs w:val="18"/>
          <w:lang w:val="fr-FR"/>
        </w:rPr>
        <w:t>Les disques de Secchi peuvent être utiles pour des projets situés dans des endroits isolés, car ils sont bon marché, facilement transportables et utilisables par des personnes sans formation spécialisée. Cependant, ils présentent également certains inconvénients, et notamment le fait qu'ils ne puissent pas être utilisés en eaux peu profondes, que les résultats peuvent être faussés par la vision de la personne qui effectue l'enregistrement et que la faible luminosité et les vagues peuvent en affecter la lecture (Toivanen, Koponen, Kotovirta, Moliner et Chengyuan 2013).</w:t>
      </w:r>
    </w:p>
    <w:p w14:paraId="1699CB9A" w14:textId="77777777" w:rsidR="00CA5BAC" w:rsidRPr="00994B77" w:rsidRDefault="007D29EF" w:rsidP="00CA5BAC">
      <w:pPr>
        <w:pStyle w:val="Caption"/>
        <w:spacing w:before="0" w:after="120"/>
        <w:rPr>
          <w:sz w:val="18"/>
          <w:lang w:val="fr-FR"/>
        </w:rPr>
      </w:pPr>
      <w:r>
        <w:rPr>
          <w:noProof/>
        </w:rPr>
        <mc:AlternateContent>
          <mc:Choice Requires="wps">
            <w:drawing>
              <wp:anchor distT="0" distB="0" distL="114300" distR="114300" simplePos="0" relativeHeight="251664384" behindDoc="0" locked="0" layoutInCell="1" allowOverlap="1" wp14:anchorId="3D16E277" wp14:editId="31FACD6B">
                <wp:simplePos x="0" y="0"/>
                <wp:positionH relativeFrom="margin">
                  <wp:align>left</wp:align>
                </wp:positionH>
                <wp:positionV relativeFrom="paragraph">
                  <wp:posOffset>180340</wp:posOffset>
                </wp:positionV>
                <wp:extent cx="5229225" cy="635"/>
                <wp:effectExtent l="0" t="0" r="9525" b="0"/>
                <wp:wrapSquare wrapText="bothSides"/>
                <wp:docPr id="1207914534" name="Text Box 298"/>
                <wp:cNvGraphicFramePr/>
                <a:graphic xmlns:a="http://schemas.openxmlformats.org/drawingml/2006/main">
                  <a:graphicData uri="http://schemas.microsoft.com/office/word/2010/wordprocessingShape">
                    <wps:wsp>
                      <wps:cNvSpPr txBox="1"/>
                      <wps:spPr>
                        <a:xfrm>
                          <a:off x="0" y="0"/>
                          <a:ext cx="5229225" cy="635"/>
                        </a:xfrm>
                        <a:prstGeom prst="rect">
                          <a:avLst/>
                        </a:prstGeom>
                        <a:solidFill>
                          <a:prstClr val="white"/>
                        </a:solidFill>
                        <a:ln>
                          <a:noFill/>
                        </a:ln>
                      </wps:spPr>
                      <wps:txbx>
                        <w:txbxContent>
                          <w:p w14:paraId="583FB42C" w14:textId="77777777" w:rsidR="000F73A1" w:rsidRPr="00994B77" w:rsidRDefault="007D29EF" w:rsidP="00F82734">
                            <w:pPr>
                              <w:pStyle w:val="Caption"/>
                              <w:spacing w:before="0"/>
                              <w:rPr>
                                <w:noProof/>
                                <w:sz w:val="18"/>
                                <w:lang w:val="fr-FR"/>
                              </w:rPr>
                            </w:pPr>
                            <w:bookmarkStart w:id="95" w:name="_Toc102478157"/>
                            <w:r w:rsidRPr="00DD6331">
                              <w:rPr>
                                <w:iCs/>
                                <w:sz w:val="18"/>
                                <w:lang w:val="fr-FR"/>
                              </w:rPr>
                              <w:t xml:space="preserve">Figure </w:t>
                            </w:r>
                            <w:r w:rsidR="00B83CF4" w:rsidRPr="00DD6331">
                              <w:rPr>
                                <w:sz w:val="18"/>
                              </w:rPr>
                              <w:fldChar w:fldCharType="begin"/>
                            </w:r>
                            <w:r w:rsidR="00B83CF4" w:rsidRPr="00994B77">
                              <w:rPr>
                                <w:sz w:val="18"/>
                                <w:lang w:val="fr-FR"/>
                              </w:rPr>
                              <w:instrText xml:space="preserve"> SEQ Figure \* ARABIC </w:instrText>
                            </w:r>
                            <w:r w:rsidR="00B83CF4" w:rsidRPr="00DD6331">
                              <w:rPr>
                                <w:sz w:val="18"/>
                              </w:rPr>
                              <w:fldChar w:fldCharType="separate"/>
                            </w:r>
                            <w:r w:rsidR="007E7CD5" w:rsidRPr="00994B77">
                              <w:rPr>
                                <w:iCs/>
                                <w:noProof/>
                                <w:sz w:val="18"/>
                                <w:lang w:val="fr-FR"/>
                              </w:rPr>
                              <w:t>10</w:t>
                            </w:r>
                            <w:r w:rsidR="00B83CF4" w:rsidRPr="00DD6331">
                              <w:rPr>
                                <w:noProof/>
                                <w:sz w:val="18"/>
                              </w:rPr>
                              <w:fldChar w:fldCharType="end"/>
                            </w:r>
                            <w:r w:rsidRPr="00DD6331">
                              <w:rPr>
                                <w:i w:val="0"/>
                                <w:sz w:val="18"/>
                                <w:lang w:val="fr-FR"/>
                              </w:rPr>
                              <w:t xml:space="preserve">: </w:t>
                            </w:r>
                            <w:r w:rsidRPr="00DD6331">
                              <w:rPr>
                                <w:iCs/>
                                <w:sz w:val="18"/>
                                <w:lang w:val="fr-FR"/>
                              </w:rPr>
                              <w:t>Exemple d'installation d'un capteur de pression pour surveiller les niveaux d'eau à Nui, Tuvalu.</w:t>
                            </w:r>
                            <w:bookmarkEnd w:id="95"/>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type w14:anchorId="3D16E277" id="_x0000_t202" coordsize="21600,21600" o:spt="202" path="m,l,21600r21600,l21600,xe">
                <v:stroke joinstyle="miter"/>
                <v:path gradientshapeok="t" o:connecttype="rect"/>
              </v:shapetype>
              <v:shape id="Text Box 298" o:spid="_x0000_s1026" type="#_x0000_t202" style="position:absolute;margin-left:0;margin-top:14.2pt;width:411.75pt;height:.05pt;z-index:251664384;visibility:visible;mso-wrap-style:square;mso-width-percent:0;mso-wrap-distance-left:9pt;mso-wrap-distance-top:0;mso-wrap-distance-right:9pt;mso-wrap-distance-bottom:0;mso-position-horizontal:left;mso-position-horizontal-relative:margin;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c8z2FgIAADgEAAAOAAAAZHJzL2Uyb0RvYy54bWysU8Fu2zAMvQ/YPwi6L048pNiMOEWWIsOA&#10;oC2QDj0rshwbkEWNUmJnXz9KtpOu26noRaZF6lF872lx2zWanRS6GkzOZ5MpZ8pIKGpzyPnPp82n&#10;L5w5L0whNBiV87Ny/Hb58cOitZlKoQJdKGQEYlzW2pxX3tssSZysVCPcBKwylCwBG+HpFw9JgaIl&#10;9EYn6XR6k7SAhUWQyjnaveuTfBnxy1JJ/1CWTnmmc05383HFuO7DmiwXIjugsFUth2uIN9yiEbWh&#10;pheoO+EFO2L9D1RTSwQHpZ9IaBIoy1qqOANNM5u+mmZXCaviLESOsxea3PvByvvTzj4i89036EjA&#10;QEhrXeZoM8zTldiEL92UUZ4oPF9oU51nkjbnafo1TeecScrdfJ4HjOR61KLz3xU0LAQ5R9IkUiVO&#10;W+f70rEkdHKg62JTax1+QmKtkZ0E6ddWtVcD+F9V2oRaA+FUDxh2kuscIfLdvhuG20NxppkRejs4&#10;Kzc1NdoK5x8Fkv40JnnaP9BSamhzDkPEWQX4+3/7oZ5koSxnLfkp5+7XUaDiTP8wJFgw3xjgGOzH&#10;wBybNdCIM3otVsaQDqDXY1giNM9k9VXoQilhJPXKuR/Dte9dTU9FqtUqFpHFrPBbs7MyQI+EPnXP&#10;Au0ghycV72F0msheqdLXRl3s6uiJ4ihZILRnceCZ7BlFH55S8P/L/1h1ffDLPwAAAP//AwBQSwME&#10;FAAGAAgAAAAhAKRxsm3iAAAACwEAAA8AAABkcnMvZG93bnJldi54bWxMjzFPwzAQhXck/oN1SCyI&#10;OqRpFaVxqqrAAEtF6MLmxm4ciM+R7bTh33OdynLS3dN7975yPdmenbQPnUMBT7MEmMbGqQ5bAfvP&#10;18ccWIgSlewdagG/OsC6ur0pZaHcGT/0qY4toxAMhRRgYhwKzkNjtJVh5gaNpB2dtzLS6luuvDxT&#10;uO15miRLbmWH9MHIQW+Nbn7q0QrYZV878zAeX9432dy/7cft8ruthbi/m55XNDYrYFFP8eqACwP1&#10;h4qKHdyIKrBeANFEAWmeASM1T+cLYIfLYQG8Kvl/huoPAAD//wMAUEsBAi0AFAAGAAgAAAAhALaD&#10;OJL+AAAA4QEAABMAAAAAAAAAAAAAAAAAAAAAAFtDb250ZW50X1R5cGVzXS54bWxQSwECLQAUAAYA&#10;CAAAACEAOP0h/9YAAACUAQAACwAAAAAAAAAAAAAAAAAvAQAAX3JlbHMvLnJlbHNQSwECLQAUAAYA&#10;CAAAACEACHPM9hYCAAA4BAAADgAAAAAAAAAAAAAAAAAuAgAAZHJzL2Uyb0RvYy54bWxQSwECLQAU&#10;AAYACAAAACEApHGybeIAAAALAQAADwAAAAAAAAAAAAAAAABwBAAAZHJzL2Rvd25yZXYueG1sUEsF&#10;BgAAAAAEAAQA8wAAAH8FAAAAAA==&#10;" stroked="f">
                <v:textbox style="mso-fit-shape-to-text:t" inset="0,0,0,0">
                  <w:txbxContent>
                    <w:p w14:paraId="583FB42C" w14:textId="77777777" w:rsidR="000F73A1" w:rsidRPr="00994B77" w:rsidRDefault="007D29EF" w:rsidP="00F82734">
                      <w:pPr>
                        <w:pStyle w:val="Caption"/>
                        <w:spacing w:before="0"/>
                        <w:rPr>
                          <w:noProof/>
                          <w:sz w:val="18"/>
                          <w:lang w:val="fr-FR"/>
                        </w:rPr>
                      </w:pPr>
                      <w:bookmarkStart w:id="96" w:name="_Toc102478157"/>
                      <w:r w:rsidRPr="00DD6331">
                        <w:rPr>
                          <w:iCs/>
                          <w:sz w:val="18"/>
                          <w:lang w:val="fr-FR"/>
                        </w:rPr>
                        <w:t xml:space="preserve">Figure </w:t>
                      </w:r>
                      <w:r w:rsidR="00B83CF4" w:rsidRPr="00DD6331">
                        <w:rPr>
                          <w:sz w:val="18"/>
                        </w:rPr>
                        <w:fldChar w:fldCharType="begin"/>
                      </w:r>
                      <w:r w:rsidR="00B83CF4" w:rsidRPr="00994B77">
                        <w:rPr>
                          <w:sz w:val="18"/>
                          <w:lang w:val="fr-FR"/>
                        </w:rPr>
                        <w:instrText xml:space="preserve"> SEQ Figure \* ARABIC </w:instrText>
                      </w:r>
                      <w:r w:rsidR="00B83CF4" w:rsidRPr="00DD6331">
                        <w:rPr>
                          <w:sz w:val="18"/>
                        </w:rPr>
                        <w:fldChar w:fldCharType="separate"/>
                      </w:r>
                      <w:r w:rsidR="007E7CD5" w:rsidRPr="00994B77">
                        <w:rPr>
                          <w:iCs/>
                          <w:noProof/>
                          <w:sz w:val="18"/>
                          <w:lang w:val="fr-FR"/>
                        </w:rPr>
                        <w:t>10</w:t>
                      </w:r>
                      <w:r w:rsidR="00B83CF4" w:rsidRPr="00DD6331">
                        <w:rPr>
                          <w:noProof/>
                          <w:sz w:val="18"/>
                        </w:rPr>
                        <w:fldChar w:fldCharType="end"/>
                      </w:r>
                      <w:r w:rsidRPr="00DD6331">
                        <w:rPr>
                          <w:i w:val="0"/>
                          <w:sz w:val="18"/>
                          <w:lang w:val="fr-FR"/>
                        </w:rPr>
                        <w:t xml:space="preserve">: </w:t>
                      </w:r>
                      <w:r w:rsidRPr="00DD6331">
                        <w:rPr>
                          <w:iCs/>
                          <w:sz w:val="18"/>
                          <w:lang w:val="fr-FR"/>
                        </w:rPr>
                        <w:t>Exemple d'installation d'un capteur de pression pour surveiller les niveaux d'eau à Nui, Tuvalu.</w:t>
                      </w:r>
                      <w:bookmarkEnd w:id="96"/>
                    </w:p>
                  </w:txbxContent>
                </v:textbox>
                <w10:wrap type="square" anchorx="margin"/>
              </v:shape>
            </w:pict>
          </mc:Fallback>
        </mc:AlternateContent>
      </w:r>
    </w:p>
    <w:p w14:paraId="25249B07" w14:textId="77777777" w:rsidR="00CA5BAC" w:rsidRPr="00994B77" w:rsidRDefault="007D29EF" w:rsidP="00CA5BAC">
      <w:pPr>
        <w:pStyle w:val="Caption"/>
        <w:spacing w:before="0" w:after="120"/>
        <w:rPr>
          <w:sz w:val="18"/>
          <w:lang w:val="fr-FR"/>
        </w:rPr>
      </w:pPr>
      <w:r w:rsidRPr="00276E59">
        <w:rPr>
          <w:iCs/>
          <w:sz w:val="18"/>
          <w:lang w:val="fr-FR"/>
        </w:rPr>
        <w:t xml:space="preserve"> </w:t>
      </w:r>
    </w:p>
    <w:p w14:paraId="085C2B58" w14:textId="77777777" w:rsidR="00CA5BAC" w:rsidRPr="00994B77" w:rsidRDefault="00CA5BAC" w:rsidP="00CA5BAC">
      <w:pPr>
        <w:pStyle w:val="Heading2"/>
        <w:keepNext w:val="0"/>
        <w:keepLines w:val="0"/>
        <w:numPr>
          <w:ilvl w:val="0"/>
          <w:numId w:val="0"/>
        </w:numPr>
        <w:ind w:left="851"/>
        <w:rPr>
          <w:lang w:val="fr-FR"/>
        </w:rPr>
      </w:pPr>
    </w:p>
    <w:p w14:paraId="52F7939A" w14:textId="77777777" w:rsidR="00DC008A" w:rsidRDefault="007D29EF" w:rsidP="00016606">
      <w:pPr>
        <w:pStyle w:val="Heading2"/>
        <w:keepNext w:val="0"/>
        <w:keepLines w:val="0"/>
        <w:ind w:left="851"/>
      </w:pPr>
      <w:bookmarkStart w:id="96" w:name="_Toc102663038"/>
      <w:bookmarkStart w:id="97" w:name="_Toc116509500"/>
      <w:bookmarkStart w:id="98" w:name="_Toc116511382"/>
      <w:r>
        <w:rPr>
          <w:lang w:val="fr-FR"/>
        </w:rPr>
        <w:t>Ressources biologiques</w:t>
      </w:r>
      <w:bookmarkEnd w:id="96"/>
      <w:bookmarkEnd w:id="97"/>
      <w:bookmarkEnd w:id="98"/>
    </w:p>
    <w:p w14:paraId="7EE66377" w14:textId="77777777" w:rsidR="001F35CE" w:rsidRPr="0025549D" w:rsidRDefault="007D29EF" w:rsidP="001F35CE">
      <w:pPr>
        <w:pStyle w:val="Heading3"/>
      </w:pPr>
      <w:bookmarkStart w:id="99" w:name="_Toc102663039"/>
      <w:bookmarkStart w:id="100" w:name="_Toc116509501"/>
      <w:bookmarkStart w:id="101" w:name="_Toc116511383"/>
      <w:r>
        <w:rPr>
          <w:lang w:val="fr-FR"/>
        </w:rPr>
        <w:lastRenderedPageBreak/>
        <w:t>Étude et évaluation</w:t>
      </w:r>
      <w:bookmarkEnd w:id="99"/>
      <w:bookmarkEnd w:id="100"/>
      <w:bookmarkEnd w:id="101"/>
    </w:p>
    <w:p w14:paraId="6782DB57" w14:textId="77777777" w:rsidR="00E80138" w:rsidRDefault="007D29EF" w:rsidP="00EB4DFA">
      <w:pPr>
        <w:spacing w:after="120"/>
        <w:rPr>
          <w:rFonts w:asciiTheme="minorHAnsi" w:eastAsia="Times New Roman" w:hAnsiTheme="minorHAnsi" w:cstheme="minorHAnsi"/>
          <w:b/>
          <w:bCs/>
          <w:i/>
          <w:iCs/>
          <w:noProof/>
        </w:rPr>
      </w:pPr>
      <w:r>
        <w:rPr>
          <w:rFonts w:eastAsia="Times New Roman" w:cstheme="minorHAnsi"/>
          <w:lang w:val="fr-FR"/>
        </w:rPr>
        <w:t xml:space="preserve">L'étude et l'évaluation écologiques facilitent l'identification, la prévision et l'évaluation des impacts écologiques potentiels découlant d'un projet. L'évaluation doit viser à protéger et à préserver la valeur écologique à l'intérieur et autour du site d'un projet. Son contenu est généralement déterminé en fonction de l'environnement susceptible d'être affecté, ainsi que du type et de l'importance du projet. Elle doit comprendre les éléments suivants : </w:t>
      </w:r>
    </w:p>
    <w:p w14:paraId="2225966A" w14:textId="6999592A" w:rsidR="00EB4DFA" w:rsidRPr="00994B77" w:rsidRDefault="007D29EF" w:rsidP="0089495C">
      <w:pPr>
        <w:pStyle w:val="ListParagraph"/>
        <w:numPr>
          <w:ilvl w:val="0"/>
          <w:numId w:val="11"/>
        </w:numPr>
        <w:spacing w:after="160" w:line="259" w:lineRule="auto"/>
        <w:ind w:left="851" w:hanging="425"/>
        <w:rPr>
          <w:rFonts w:eastAsia="Times New Roman" w:cstheme="minorHAnsi"/>
          <w:lang w:val="fr-FR"/>
        </w:rPr>
      </w:pPr>
      <w:r>
        <w:rPr>
          <w:rFonts w:eastAsia="Times New Roman" w:cstheme="minorHAnsi"/>
          <w:lang w:val="fr-FR"/>
        </w:rPr>
        <w:t>Une étude de synthèse des données disponibles</w:t>
      </w:r>
      <w:r w:rsidR="00B651A3">
        <w:rPr>
          <w:rFonts w:eastAsia="Times New Roman" w:cstheme="minorHAnsi"/>
          <w:lang w:val="fr-FR"/>
        </w:rPr>
        <w:t> </w:t>
      </w:r>
      <w:r>
        <w:rPr>
          <w:rFonts w:eastAsia="Times New Roman" w:cstheme="minorHAnsi"/>
          <w:lang w:val="fr-FR"/>
        </w:rPr>
        <w:t>;</w:t>
      </w:r>
    </w:p>
    <w:p w14:paraId="17081303" w14:textId="78A335C4" w:rsidR="00E80138" w:rsidRPr="00994B77" w:rsidRDefault="007D29EF" w:rsidP="0089495C">
      <w:pPr>
        <w:pStyle w:val="ListParagraph"/>
        <w:numPr>
          <w:ilvl w:val="0"/>
          <w:numId w:val="11"/>
        </w:numPr>
        <w:spacing w:after="160" w:line="259" w:lineRule="auto"/>
        <w:ind w:left="851" w:hanging="425"/>
        <w:rPr>
          <w:rFonts w:eastAsia="Times New Roman" w:cstheme="minorHAnsi"/>
          <w:lang w:val="fr-FR"/>
        </w:rPr>
      </w:pPr>
      <w:r>
        <w:rPr>
          <w:rFonts w:eastAsia="Times New Roman" w:cstheme="minorHAnsi"/>
          <w:lang w:val="fr-FR"/>
        </w:rPr>
        <w:t xml:space="preserve">Une enquête écologique de référence </w:t>
      </w:r>
      <w:r w:rsidR="00197506">
        <w:rPr>
          <w:rFonts w:eastAsia="Times New Roman" w:cstheme="minorHAnsi"/>
          <w:lang w:val="fr-FR"/>
        </w:rPr>
        <w:t>—</w:t>
      </w:r>
      <w:r>
        <w:rPr>
          <w:rFonts w:eastAsia="Times New Roman" w:cstheme="minorHAnsi"/>
          <w:lang w:val="fr-FR"/>
        </w:rPr>
        <w:t xml:space="preserve"> dont la portée variera en fonction de l'identification d'habitats et d'espèces sensibles et/ou important</w:t>
      </w:r>
      <w:r w:rsidR="00F20131">
        <w:rPr>
          <w:rFonts w:eastAsia="Times New Roman" w:cstheme="minorHAnsi"/>
          <w:lang w:val="fr-FR"/>
        </w:rPr>
        <w:t>e</w:t>
      </w:r>
      <w:r>
        <w:rPr>
          <w:rFonts w:eastAsia="Times New Roman" w:cstheme="minorHAnsi"/>
          <w:lang w:val="fr-FR"/>
        </w:rPr>
        <w:t>s (pour lesquels il faudra peut-être en savoir plus)</w:t>
      </w:r>
      <w:r w:rsidR="00B651A3">
        <w:rPr>
          <w:rFonts w:eastAsia="Times New Roman" w:cstheme="minorHAnsi"/>
          <w:lang w:val="fr-FR"/>
        </w:rPr>
        <w:t> </w:t>
      </w:r>
      <w:r>
        <w:rPr>
          <w:rFonts w:eastAsia="Times New Roman" w:cstheme="minorHAnsi"/>
          <w:lang w:val="fr-FR"/>
        </w:rPr>
        <w:t>;</w:t>
      </w:r>
    </w:p>
    <w:p w14:paraId="2BCE1DE7" w14:textId="515C6EB5" w:rsidR="00D03B82" w:rsidRDefault="007D29EF" w:rsidP="0089495C">
      <w:pPr>
        <w:pStyle w:val="ListParagraph"/>
        <w:numPr>
          <w:ilvl w:val="0"/>
          <w:numId w:val="11"/>
        </w:numPr>
        <w:spacing w:after="160" w:line="259" w:lineRule="auto"/>
        <w:ind w:left="851" w:hanging="425"/>
        <w:rPr>
          <w:rFonts w:eastAsia="Times New Roman" w:cstheme="minorHAnsi"/>
        </w:rPr>
      </w:pPr>
      <w:r w:rsidRPr="0025549D">
        <w:rPr>
          <w:rFonts w:eastAsia="Times New Roman" w:cstheme="minorHAnsi"/>
          <w:lang w:val="fr-FR"/>
        </w:rPr>
        <w:t>L'identification des récepteurs écologiques sensibles. Celle-ci devrait inclure les espèces migratrices pertinentes (oiseaux, tortues, cétacés) et prendre en compte les schémas de migration et les changements saisonniers dans la distribution des espèces. Il convient également de tenir compte des espèces envahissantes</w:t>
      </w:r>
      <w:r w:rsidR="00B651A3">
        <w:rPr>
          <w:rFonts w:eastAsia="Times New Roman" w:cstheme="minorHAnsi"/>
          <w:lang w:val="fr-FR"/>
        </w:rPr>
        <w:t> </w:t>
      </w:r>
      <w:r w:rsidRPr="0025549D">
        <w:rPr>
          <w:rFonts w:eastAsia="Times New Roman" w:cstheme="minorHAnsi"/>
          <w:lang w:val="fr-FR"/>
        </w:rPr>
        <w:t>;</w:t>
      </w:r>
    </w:p>
    <w:p w14:paraId="1D5DE928" w14:textId="620FFC8E" w:rsidR="00E80138" w:rsidRPr="00994B77" w:rsidRDefault="007D29EF" w:rsidP="00313D4C">
      <w:pPr>
        <w:pStyle w:val="ListParagraph"/>
        <w:keepNext/>
        <w:numPr>
          <w:ilvl w:val="0"/>
          <w:numId w:val="11"/>
        </w:numPr>
        <w:spacing w:after="120" w:line="259" w:lineRule="auto"/>
        <w:ind w:left="850" w:hanging="425"/>
        <w:rPr>
          <w:rFonts w:eastAsia="Times New Roman" w:cstheme="minorHAnsi"/>
          <w:lang w:val="fr-FR"/>
        </w:rPr>
      </w:pPr>
      <w:r>
        <w:rPr>
          <w:rFonts w:eastAsia="Times New Roman" w:cstheme="minorHAnsi"/>
          <w:lang w:val="fr-FR"/>
        </w:rPr>
        <w:t>Une évaluation de l'importance des impacts potentiels sur ces récepteurs sensibles et leurs comportements</w:t>
      </w:r>
      <w:r w:rsidR="00B651A3">
        <w:rPr>
          <w:rFonts w:eastAsia="Times New Roman" w:cstheme="minorHAnsi"/>
          <w:lang w:val="fr-FR"/>
        </w:rPr>
        <w:t> </w:t>
      </w:r>
      <w:r>
        <w:rPr>
          <w:rFonts w:eastAsia="Times New Roman" w:cstheme="minorHAnsi"/>
          <w:lang w:val="fr-FR"/>
        </w:rPr>
        <w:t>;</w:t>
      </w:r>
    </w:p>
    <w:p w14:paraId="36C66CE3" w14:textId="77777777" w:rsidR="00E80138" w:rsidRPr="00994B77" w:rsidRDefault="007D29EF" w:rsidP="00313D4C">
      <w:pPr>
        <w:pStyle w:val="ListParagraph"/>
        <w:keepNext/>
        <w:numPr>
          <w:ilvl w:val="0"/>
          <w:numId w:val="11"/>
        </w:numPr>
        <w:spacing w:after="120" w:line="259" w:lineRule="auto"/>
        <w:ind w:left="850" w:hanging="425"/>
        <w:rPr>
          <w:rFonts w:eastAsia="Times New Roman" w:cstheme="minorHAnsi"/>
          <w:lang w:val="fr-FR"/>
        </w:rPr>
      </w:pPr>
      <w:r w:rsidRPr="0025549D">
        <w:rPr>
          <w:rFonts w:eastAsia="Times New Roman" w:cstheme="minorHAnsi"/>
          <w:lang w:val="fr-FR"/>
        </w:rPr>
        <w:t>Des recommandations sur les mesures d'atténuation et la surveillance (s'il y a lieu).</w:t>
      </w:r>
    </w:p>
    <w:p w14:paraId="754C13A2" w14:textId="77777777" w:rsidR="0099234C" w:rsidRPr="0025549D" w:rsidRDefault="007D29EF" w:rsidP="0099234C">
      <w:pPr>
        <w:pStyle w:val="Heading3"/>
      </w:pPr>
      <w:bookmarkStart w:id="102" w:name="_Toc102663040"/>
      <w:bookmarkStart w:id="103" w:name="_Toc116509502"/>
      <w:bookmarkStart w:id="104" w:name="_Toc116511384"/>
      <w:r>
        <w:rPr>
          <w:lang w:val="fr-FR"/>
        </w:rPr>
        <w:t>Étude écologique marine</w:t>
      </w:r>
      <w:bookmarkEnd w:id="102"/>
      <w:bookmarkEnd w:id="103"/>
      <w:bookmarkEnd w:id="104"/>
      <w:r>
        <w:rPr>
          <w:lang w:val="fr-FR"/>
        </w:rPr>
        <w:t xml:space="preserve"> </w:t>
      </w:r>
    </w:p>
    <w:p w14:paraId="029A1F86" w14:textId="6B6389A7" w:rsidR="006112E1" w:rsidRPr="00994B77" w:rsidRDefault="007D29EF" w:rsidP="00D03B82">
      <w:pPr>
        <w:spacing w:after="160" w:line="259" w:lineRule="auto"/>
        <w:rPr>
          <w:rFonts w:eastAsia="Times New Roman" w:cstheme="minorHAnsi"/>
          <w:lang w:val="fr-FR"/>
        </w:rPr>
      </w:pPr>
      <w:r>
        <w:rPr>
          <w:rFonts w:eastAsia="Times New Roman" w:cstheme="minorHAnsi"/>
          <w:lang w:val="fr-FR"/>
        </w:rPr>
        <w:t xml:space="preserve">Une étude écologique marine de la plage, de la plate-forme récifale, du bord du récif, de la crête du récif et de la pente du récif sera sans doute essentielle pour les projets d'ingénierie côtière dans les îles du Pacifique. En d'autres termes, cette étude devrait couvrir </w:t>
      </w:r>
      <w:r w:rsidR="00433DB8" w:rsidRPr="00433DB8">
        <w:rPr>
          <w:rFonts w:eastAsia="Times New Roman" w:cstheme="minorHAnsi"/>
          <w:lang w:val="fr-FR"/>
        </w:rPr>
        <w:t xml:space="preserve">la zone directement concernée par le </w:t>
      </w:r>
      <w:r>
        <w:rPr>
          <w:rFonts w:eastAsia="Times New Roman" w:cstheme="minorHAnsi"/>
          <w:lang w:val="fr-FR"/>
        </w:rPr>
        <w:t xml:space="preserve">projet et sa zone d'influence (fondée sur l'évaluation du processus côtier et de la qualité de l'eau). Elle pourrait ainsi comprendre les sites d'amarrage en mer. Une telle étude associera la marche, la marche à gué, la plongée avec tuba et la plongée (en fonction des conditions). Une approche par vidéo sous-marine remorquée (via un bateau) peut être utilisée lorsque les conditions de mer sont difficiles. Des véhicules sous-marins téléguidés (ROV), qui sont essentiellement des drones sous-marins, peuvent également être utilisés pour recueillir des données. </w:t>
      </w:r>
    </w:p>
    <w:p w14:paraId="6DB7F9EB" w14:textId="77777777" w:rsidR="00961D5C" w:rsidRPr="00994B77" w:rsidRDefault="007D29EF" w:rsidP="00D03B82">
      <w:pPr>
        <w:spacing w:after="160" w:line="259" w:lineRule="auto"/>
        <w:rPr>
          <w:rFonts w:eastAsia="Times New Roman" w:cstheme="minorHAnsi"/>
          <w:lang w:val="fr-FR"/>
        </w:rPr>
      </w:pPr>
      <w:r>
        <w:rPr>
          <w:rFonts w:eastAsia="Times New Roman" w:cstheme="minorHAnsi"/>
          <w:lang w:val="fr-FR"/>
        </w:rPr>
        <w:t xml:space="preserve">Les pièges photographiques sous-marins (avec ou sans appât) constituent une autre méthode de collecte passive de données écologiques marines. Cette approche d'échantillonnage ne cause aucun dommage, car elle n'implique aucune manipulation de la vie marine. </w:t>
      </w:r>
    </w:p>
    <w:p w14:paraId="45FBACF3" w14:textId="77777777" w:rsidR="0078474D" w:rsidRPr="00994B77" w:rsidRDefault="007D29EF" w:rsidP="0078474D">
      <w:pPr>
        <w:spacing w:after="160" w:line="259" w:lineRule="auto"/>
        <w:rPr>
          <w:rFonts w:eastAsia="Times New Roman" w:cstheme="minorHAnsi"/>
          <w:lang w:val="fr-FR"/>
        </w:rPr>
      </w:pPr>
      <w:r>
        <w:rPr>
          <w:rFonts w:eastAsia="Times New Roman" w:cstheme="minorHAnsi"/>
          <w:lang w:val="fr-FR"/>
        </w:rPr>
        <w:t>Lorsque l'accès est difficile, des techniques de télédétection peuvent être utilisées. Les récents progrès de la technologie satellitaire et un meilleur accès aux drones ont fait de la télédétection un outil viable pour les études écologiques. L'imagerie par satellite peut servir à identifier les différents types d'habitats et l'utilisation du territoire, tandis que les drones peuvent offrir une meilleure résolution et recueillir des informations sur les espèces individuelles. Les drones peuvent également servir à étudier les zones à l'aide de caméras infrarouges qui permettent de capter l'empreinte thermique des animaux à sang chaud (Andrew, Wulder et Nelson 2014).</w:t>
      </w:r>
    </w:p>
    <w:p w14:paraId="6326CB81" w14:textId="77777777" w:rsidR="0099234C" w:rsidRPr="00994B77" w:rsidRDefault="007D29EF" w:rsidP="00D03B82">
      <w:pPr>
        <w:spacing w:after="160" w:line="259" w:lineRule="auto"/>
        <w:rPr>
          <w:rFonts w:eastAsia="Times New Roman" w:cstheme="minorHAnsi"/>
          <w:lang w:val="fr-FR"/>
        </w:rPr>
      </w:pPr>
      <w:r>
        <w:rPr>
          <w:rFonts w:eastAsia="Times New Roman" w:cstheme="minorHAnsi"/>
          <w:lang w:val="fr-FR"/>
        </w:rPr>
        <w:t>Une étude marine doit se concentrer sur le substrat et les espèces benthiques (et en particulier les coraux), les poissons, les macroalgues, les invertébrés et (dans certains cas) les cétacés, ainsi que les espèces menacées et protégées.</w:t>
      </w:r>
    </w:p>
    <w:p w14:paraId="6259FCE9" w14:textId="77777777" w:rsidR="0099234C" w:rsidRPr="0025549D" w:rsidRDefault="007D29EF" w:rsidP="0099234C">
      <w:pPr>
        <w:pStyle w:val="Heading3"/>
      </w:pPr>
      <w:bookmarkStart w:id="105" w:name="_Toc102663041"/>
      <w:bookmarkStart w:id="106" w:name="_Toc116509503"/>
      <w:bookmarkStart w:id="107" w:name="_Toc116511385"/>
      <w:r>
        <w:rPr>
          <w:lang w:val="fr-FR"/>
        </w:rPr>
        <w:t>Étude écologique terrestre</w:t>
      </w:r>
      <w:bookmarkEnd w:id="105"/>
      <w:bookmarkEnd w:id="106"/>
      <w:bookmarkEnd w:id="107"/>
      <w:r>
        <w:rPr>
          <w:b w:val="0"/>
          <w:lang w:val="fr-FR"/>
        </w:rPr>
        <w:t xml:space="preserve"> </w:t>
      </w:r>
    </w:p>
    <w:p w14:paraId="314869CF" w14:textId="0C9D4BB7" w:rsidR="00D25BA0" w:rsidRPr="00994B77" w:rsidRDefault="007D29EF" w:rsidP="00D03B82">
      <w:pPr>
        <w:spacing w:after="160" w:line="259" w:lineRule="auto"/>
        <w:rPr>
          <w:rFonts w:eastAsia="Times New Roman" w:cstheme="minorHAnsi"/>
          <w:lang w:val="fr-FR"/>
        </w:rPr>
      </w:pPr>
      <w:r>
        <w:rPr>
          <w:rFonts w:eastAsia="Times New Roman" w:cstheme="minorHAnsi"/>
          <w:lang w:val="fr-FR"/>
        </w:rPr>
        <w:t xml:space="preserve">Une étude de l'habitat terrestre peut également être nécessaire, en fonction de la portée du projet. Elle devrait typiquement se concentrer sur l'identification des habitats et des espèces menacées </w:t>
      </w:r>
      <w:r w:rsidR="00197506">
        <w:rPr>
          <w:rFonts w:eastAsia="Times New Roman" w:cstheme="minorHAnsi"/>
          <w:lang w:val="fr-FR"/>
        </w:rPr>
        <w:t>—</w:t>
      </w:r>
      <w:r>
        <w:rPr>
          <w:rFonts w:eastAsia="Times New Roman" w:cstheme="minorHAnsi"/>
          <w:lang w:val="fr-FR"/>
        </w:rPr>
        <w:t xml:space="preserve"> flore, faune et avifaune (ou biote). Ces enquêtes doivent identifier, par exemple, les sites de nidification, de repos et d'alimentation des tortues et des oiseaux (en particulier les zones humides). Le savoir local peut être très important à cet égard. Les études écologiques doivent également recenser la présence d'espèces envahissantes afin d'établir un niveau de référence pour le site. </w:t>
      </w:r>
    </w:p>
    <w:p w14:paraId="42100B02" w14:textId="77777777" w:rsidR="004A30A8" w:rsidRDefault="007D29EF" w:rsidP="00D03B82">
      <w:pPr>
        <w:spacing w:after="160" w:line="259" w:lineRule="auto"/>
        <w:rPr>
          <w:rFonts w:eastAsia="Times New Roman" w:cstheme="minorHAnsi"/>
        </w:rPr>
      </w:pPr>
      <w:r>
        <w:rPr>
          <w:rFonts w:eastAsia="Times New Roman" w:cstheme="minorHAnsi"/>
          <w:lang w:val="fr-FR"/>
        </w:rPr>
        <w:lastRenderedPageBreak/>
        <w:t xml:space="preserve">De nombreux types d'études écologiques peuvent s'appliquer aux projets d'ingénierie côtière dans le Pacifique. Parmi ceux-ci, citons: </w:t>
      </w:r>
    </w:p>
    <w:p w14:paraId="7C831946" w14:textId="5B446411" w:rsidR="00012583" w:rsidRPr="00994B77" w:rsidRDefault="007D29EF" w:rsidP="00C51674">
      <w:pPr>
        <w:pStyle w:val="ListParagraph"/>
        <w:numPr>
          <w:ilvl w:val="0"/>
          <w:numId w:val="43"/>
        </w:numPr>
        <w:spacing w:after="120" w:line="259" w:lineRule="auto"/>
        <w:ind w:left="850" w:hanging="425"/>
        <w:rPr>
          <w:rFonts w:eastAsia="Times New Roman" w:cstheme="minorHAnsi"/>
          <w:lang w:val="fr-FR"/>
        </w:rPr>
      </w:pPr>
      <w:r w:rsidRPr="00C830D2">
        <w:rPr>
          <w:rFonts w:eastAsia="Times New Roman" w:cstheme="minorHAnsi"/>
          <w:lang w:val="fr-FR"/>
        </w:rPr>
        <w:t xml:space="preserve">Les études documentaires: recherches </w:t>
      </w:r>
      <w:r w:rsidR="000C377F" w:rsidRPr="000C377F">
        <w:rPr>
          <w:rFonts w:eastAsia="Times New Roman" w:cstheme="minorHAnsi"/>
          <w:lang w:val="fr-FR"/>
        </w:rPr>
        <w:t>préliminaires</w:t>
      </w:r>
      <w:r w:rsidRPr="00C830D2">
        <w:rPr>
          <w:rFonts w:eastAsia="Times New Roman" w:cstheme="minorHAnsi"/>
          <w:lang w:val="fr-FR"/>
        </w:rPr>
        <w:t xml:space="preserve"> visant à recueillir des données de base sur une zone et à déterminer si des espèces protégées ou remarquables ont été enregistrées, ou si des sites protégés classés au niveau international ou national se situent à proximité. Celles-ci peuvent permettre de déterminer l'ampleur et la nature des travaux supplémentaires nécessaires</w:t>
      </w:r>
      <w:r w:rsidR="00B651A3">
        <w:rPr>
          <w:rFonts w:eastAsia="Times New Roman" w:cstheme="minorHAnsi"/>
          <w:lang w:val="fr-FR"/>
        </w:rPr>
        <w:t> </w:t>
      </w:r>
      <w:r w:rsidRPr="00C830D2">
        <w:rPr>
          <w:rFonts w:eastAsia="Times New Roman" w:cstheme="minorHAnsi"/>
          <w:lang w:val="fr-FR"/>
        </w:rPr>
        <w:t>;</w:t>
      </w:r>
    </w:p>
    <w:p w14:paraId="4C6D928F" w14:textId="77777777" w:rsidR="00134D37" w:rsidRPr="00994B77" w:rsidRDefault="00134D37" w:rsidP="009A6E5C">
      <w:pPr>
        <w:pStyle w:val="ListParagraph"/>
        <w:spacing w:after="120" w:line="259" w:lineRule="auto"/>
        <w:ind w:left="850" w:hanging="425"/>
        <w:rPr>
          <w:rFonts w:eastAsia="Times New Roman" w:cstheme="minorHAnsi"/>
          <w:sz w:val="12"/>
          <w:szCs w:val="12"/>
          <w:lang w:val="fr-FR"/>
        </w:rPr>
      </w:pPr>
    </w:p>
    <w:p w14:paraId="229C42CE" w14:textId="5838724D" w:rsidR="00134D37" w:rsidRPr="00994B77" w:rsidRDefault="007D29EF" w:rsidP="00C51674">
      <w:pPr>
        <w:pStyle w:val="ListParagraph"/>
        <w:numPr>
          <w:ilvl w:val="0"/>
          <w:numId w:val="43"/>
        </w:numPr>
        <w:spacing w:after="120" w:line="259" w:lineRule="auto"/>
        <w:ind w:left="850" w:hanging="425"/>
        <w:rPr>
          <w:rFonts w:eastAsia="Times New Roman" w:cstheme="minorHAnsi"/>
          <w:lang w:val="fr-FR"/>
        </w:rPr>
      </w:pPr>
      <w:r>
        <w:rPr>
          <w:rFonts w:eastAsia="Times New Roman" w:cstheme="minorHAnsi"/>
          <w:lang w:val="fr-FR"/>
        </w:rPr>
        <w:t>Les enquêtes de terrain ciblées : il s'agit d'enquêtes ciblées sur les espèces dont l'étude documentaire a identifié l'éventuelle présence sur le site, sans une étude de terrain exhaustive selon a description ci-dessous. Par exemple, une étude de terrain ciblée peut impliquer le piégeage par caméra de nuit pour des espèces de chauves-souris spécifiques. Les enquêtes ciblées doivent être entreprises par des spécialistes compétents</w:t>
      </w:r>
      <w:r w:rsidR="00B651A3">
        <w:rPr>
          <w:rFonts w:eastAsia="Times New Roman" w:cstheme="minorHAnsi"/>
          <w:lang w:val="fr-FR"/>
        </w:rPr>
        <w:t> </w:t>
      </w:r>
      <w:r>
        <w:rPr>
          <w:rFonts w:eastAsia="Times New Roman" w:cstheme="minorHAnsi"/>
          <w:lang w:val="fr-FR"/>
        </w:rPr>
        <w:t>;</w:t>
      </w:r>
    </w:p>
    <w:p w14:paraId="5FBB9DEB" w14:textId="77777777" w:rsidR="000F7893" w:rsidRPr="00994B77" w:rsidRDefault="007D29EF" w:rsidP="0033300E">
      <w:pPr>
        <w:pStyle w:val="ListParagraph"/>
        <w:spacing w:after="160" w:line="259" w:lineRule="auto"/>
        <w:ind w:left="851" w:hanging="425"/>
        <w:rPr>
          <w:rFonts w:eastAsia="Times New Roman" w:cstheme="minorHAnsi"/>
          <w:sz w:val="12"/>
          <w:szCs w:val="12"/>
          <w:lang w:val="fr-FR"/>
        </w:rPr>
      </w:pPr>
      <w:r w:rsidRPr="009A6E5C">
        <w:rPr>
          <w:rFonts w:eastAsia="Times New Roman" w:cstheme="minorHAnsi"/>
          <w:sz w:val="12"/>
          <w:szCs w:val="12"/>
          <w:lang w:val="fr-FR"/>
        </w:rPr>
        <w:t> </w:t>
      </w:r>
    </w:p>
    <w:p w14:paraId="3BA62C58" w14:textId="67D5C876" w:rsidR="0029623C" w:rsidRPr="00994B77" w:rsidRDefault="007D29EF" w:rsidP="00C51674">
      <w:pPr>
        <w:pStyle w:val="ListParagraph"/>
        <w:numPr>
          <w:ilvl w:val="0"/>
          <w:numId w:val="43"/>
        </w:numPr>
        <w:spacing w:after="160" w:line="259" w:lineRule="auto"/>
        <w:ind w:left="851" w:hanging="425"/>
        <w:rPr>
          <w:rFonts w:eastAsia="Times New Roman" w:cstheme="minorHAnsi"/>
          <w:lang w:val="fr-FR"/>
        </w:rPr>
      </w:pPr>
      <w:r>
        <w:rPr>
          <w:rFonts w:eastAsia="Times New Roman" w:cstheme="minorHAnsi"/>
          <w:lang w:val="fr-FR"/>
        </w:rPr>
        <w:t>Les enquêtes sur les habitats : celles-ci impliquent une visite du site au cours de laquelle un écologiste parcourt la zone d'étude afin d'identifier et d'enregistrer toutes les espèces de flore et de faune présentes, pour permettre la classification et la cartographie des types d'habitats. L'étude des habitats peut être élargie, si nécessaire, pour déterminer la présence d'espèces protégées ou remarquables. Les écologistes cherchent également des indices de la présence d'espèces habitant ou se nourrissant dans la zone et peuvent définir des zones d'exclusion autour des sites de nidification ou des périodes pendant lesquelles certains travaux ne doivent pas avoir lieu (p.</w:t>
      </w:r>
      <w:r w:rsidR="00D5181F">
        <w:rPr>
          <w:rFonts w:eastAsia="Times New Roman" w:cstheme="minorHAnsi"/>
          <w:lang w:val="fr-FR"/>
        </w:rPr>
        <w:t xml:space="preserve"> </w:t>
      </w:r>
      <w:r>
        <w:rPr>
          <w:rFonts w:eastAsia="Times New Roman" w:cstheme="minorHAnsi"/>
          <w:lang w:val="fr-FR"/>
        </w:rPr>
        <w:t xml:space="preserve">ex., pendant les périodes de frai ou de reproduction des poissons). </w:t>
      </w:r>
    </w:p>
    <w:p w14:paraId="70FFFBFD" w14:textId="77777777" w:rsidR="00F50364" w:rsidRDefault="007D29EF" w:rsidP="00F50364">
      <w:pPr>
        <w:pStyle w:val="Heading2"/>
        <w:ind w:left="851"/>
      </w:pPr>
      <w:bookmarkStart w:id="108" w:name="_Toc102663042"/>
      <w:bookmarkStart w:id="109" w:name="_Toc116509504"/>
      <w:bookmarkStart w:id="110" w:name="_Toc116511386"/>
      <w:r>
        <w:rPr>
          <w:lang w:val="fr-FR"/>
        </w:rPr>
        <w:t>Ressources socioéconomiques</w:t>
      </w:r>
      <w:bookmarkEnd w:id="108"/>
      <w:bookmarkEnd w:id="109"/>
      <w:bookmarkEnd w:id="110"/>
    </w:p>
    <w:p w14:paraId="277318D1" w14:textId="77777777" w:rsidR="003666CD" w:rsidRPr="0025549D" w:rsidRDefault="007D29EF" w:rsidP="003666CD">
      <w:pPr>
        <w:pStyle w:val="Heading3"/>
      </w:pPr>
      <w:bookmarkStart w:id="111" w:name="_Toc102663043"/>
      <w:bookmarkStart w:id="112" w:name="_Toc116509505"/>
      <w:bookmarkStart w:id="113" w:name="_Toc116511387"/>
      <w:r>
        <w:rPr>
          <w:lang w:val="fr-FR"/>
        </w:rPr>
        <w:t>Contexte</w:t>
      </w:r>
      <w:bookmarkEnd w:id="111"/>
      <w:bookmarkEnd w:id="112"/>
      <w:bookmarkEnd w:id="113"/>
    </w:p>
    <w:p w14:paraId="058BBFCE" w14:textId="3525137B" w:rsidR="00BC33B3" w:rsidRPr="00994B77" w:rsidRDefault="007D29EF" w:rsidP="00CE7E7E">
      <w:pPr>
        <w:pStyle w:val="BodyText"/>
        <w:spacing w:after="120"/>
        <w:rPr>
          <w:lang w:val="fr-FR"/>
        </w:rPr>
      </w:pPr>
      <w:r>
        <w:rPr>
          <w:lang w:val="fr-FR"/>
        </w:rPr>
        <w:t>Dans le Pacifique, la population, l'éducation, la santé et les infrastructures sanitaires</w:t>
      </w:r>
      <w:r w:rsidR="00B651A3">
        <w:rPr>
          <w:lang w:val="fr-FR"/>
        </w:rPr>
        <w:t> </w:t>
      </w:r>
      <w:r>
        <w:rPr>
          <w:lang w:val="fr-FR"/>
        </w:rPr>
        <w:t>; les moyens de subsistance, la subsistance et les revenus</w:t>
      </w:r>
      <w:r w:rsidR="00B651A3">
        <w:rPr>
          <w:lang w:val="fr-FR"/>
        </w:rPr>
        <w:t> </w:t>
      </w:r>
      <w:r>
        <w:rPr>
          <w:lang w:val="fr-FR"/>
        </w:rPr>
        <w:t xml:space="preserve">; </w:t>
      </w:r>
      <w:r w:rsidR="00592F68" w:rsidRPr="00592F68">
        <w:rPr>
          <w:lang w:val="fr-FR"/>
        </w:rPr>
        <w:t>la disponibilité foncière</w:t>
      </w:r>
      <w:r>
        <w:rPr>
          <w:lang w:val="fr-FR"/>
        </w:rPr>
        <w:t>, la propriété et l'utilisation des terres</w:t>
      </w:r>
      <w:r w:rsidR="00B651A3">
        <w:rPr>
          <w:lang w:val="fr-FR"/>
        </w:rPr>
        <w:t> </w:t>
      </w:r>
      <w:r>
        <w:rPr>
          <w:lang w:val="fr-FR"/>
        </w:rPr>
        <w:t>; les infrastructures de transport, d'énergie, d'approvisionnement en eau/assainissement et de gestion des déchets</w:t>
      </w:r>
      <w:r w:rsidR="00B651A3">
        <w:rPr>
          <w:lang w:val="fr-FR"/>
        </w:rPr>
        <w:t> </w:t>
      </w:r>
      <w:r>
        <w:rPr>
          <w:lang w:val="fr-FR"/>
        </w:rPr>
        <w:t>; et les ressources culturelles (en particulier les sites funéraires sur la côte) sont tous pertinents et des informations doivent être obtenues sur chacun de ces éléments (en particulier sur la propriété foncière et les limites de propriété). Ces informations peuvent être extraites des données de recensement du gouvernement et des registres de titres fonciers, ainsi que des rapports démographiques des donateurs internationaux. Les organisations non gouvernementales (ONG) et les organisations de la société civile (OSC) peuvent également être de bonnes sources d'information sur la démographie et les questions d'équité.</w:t>
      </w:r>
    </w:p>
    <w:p w14:paraId="5D49E5F3" w14:textId="77777777" w:rsidR="00F50364" w:rsidRPr="00994B77" w:rsidRDefault="007D29EF" w:rsidP="00CE7E7E">
      <w:pPr>
        <w:pStyle w:val="BodyText"/>
        <w:spacing w:after="120"/>
        <w:rPr>
          <w:lang w:val="fr-FR"/>
        </w:rPr>
      </w:pPr>
      <w:r>
        <w:rPr>
          <w:lang w:val="fr-FR"/>
        </w:rPr>
        <w:t>En outre, chaque île a généralement sa propre structure de gouvernance et ses propres exigences en matière de genre et de respect, qui doivent être prises en compte dans le développement des stratégies d'atténuation des impacts sociaux.</w:t>
      </w:r>
    </w:p>
    <w:p w14:paraId="77078A3E" w14:textId="77777777" w:rsidR="00E80138" w:rsidRPr="00994B77" w:rsidRDefault="007D29EF" w:rsidP="00F50364">
      <w:pPr>
        <w:pStyle w:val="Heading3"/>
        <w:rPr>
          <w:lang w:val="fr-FR"/>
        </w:rPr>
      </w:pPr>
      <w:bookmarkStart w:id="114" w:name="_Toc116509506"/>
      <w:bookmarkStart w:id="115" w:name="_Toc116511388"/>
      <w:bookmarkStart w:id="116" w:name="_Toc102663044"/>
      <w:r w:rsidRPr="0025549D">
        <w:rPr>
          <w:lang w:val="fr-FR"/>
        </w:rPr>
        <w:t>Évaluation du patrimoine ou de la culture</w:t>
      </w:r>
      <w:bookmarkEnd w:id="114"/>
      <w:bookmarkEnd w:id="115"/>
      <w:r w:rsidRPr="0025549D">
        <w:rPr>
          <w:lang w:val="fr-FR"/>
        </w:rPr>
        <w:t xml:space="preserve"> </w:t>
      </w:r>
      <w:bookmarkEnd w:id="116"/>
      <w:r w:rsidR="00E95E0B" w:rsidRPr="00E95E0B">
        <w:rPr>
          <w:rFonts w:eastAsia="Times New Roman" w:cstheme="minorHAnsi"/>
          <w:iCs/>
          <w:noProof/>
          <w:lang w:val="fr-FR"/>
        </w:rPr>
        <w:t xml:space="preserve"> </w:t>
      </w:r>
    </w:p>
    <w:p w14:paraId="774F6D19" w14:textId="77777777" w:rsidR="00E80138" w:rsidRPr="00994B77" w:rsidRDefault="007D29EF" w:rsidP="0077659A">
      <w:pPr>
        <w:spacing w:after="160" w:line="264" w:lineRule="auto"/>
        <w:rPr>
          <w:rFonts w:asciiTheme="minorHAnsi" w:hAnsiTheme="minorHAnsi" w:cstheme="minorHAnsi"/>
          <w:lang w:val="fr-FR"/>
        </w:rPr>
      </w:pPr>
      <w:r w:rsidRPr="0025549D">
        <w:rPr>
          <w:rFonts w:eastAsia="Times New Roman" w:cstheme="minorHAnsi"/>
          <w:lang w:val="fr-FR"/>
        </w:rPr>
        <w:t xml:space="preserve">L'objectif d'une étude d'impact sur le patrimoine est d'identifier et d'évaluer les impacts potentiels d'un projet de développement sur l'importance culturelle d'un lieu. En général, une évaluation de l'impact sur le patrimoine s'appuie sur le travail d'une évaluation de l'importance culturelle et doit tenir compte de toute politique visant à conserver la valeur patrimoniale ou culturelle à l'avenir.  </w:t>
      </w:r>
    </w:p>
    <w:p w14:paraId="3D194C99" w14:textId="77777777" w:rsidR="00E80138" w:rsidRPr="00994B77" w:rsidRDefault="007D29EF" w:rsidP="00066752">
      <w:pPr>
        <w:pStyle w:val="BodyText"/>
        <w:spacing w:after="120"/>
        <w:rPr>
          <w:rFonts w:eastAsia="Times New Roman" w:cstheme="minorHAnsi"/>
          <w:lang w:val="fr-FR"/>
        </w:rPr>
      </w:pPr>
      <w:r w:rsidRPr="0025549D">
        <w:rPr>
          <w:rFonts w:eastAsia="Times New Roman" w:cstheme="minorHAnsi"/>
          <w:lang w:val="fr-FR"/>
        </w:rPr>
        <w:t>Conformément aux méthodes standard des ÉIE, l'évaluation du patrimoine suit un processus de:</w:t>
      </w:r>
    </w:p>
    <w:p w14:paraId="0E9C4E72" w14:textId="103850BE" w:rsidR="00E80138" w:rsidRPr="00994B77" w:rsidRDefault="007D29EF" w:rsidP="0089495C">
      <w:pPr>
        <w:pStyle w:val="ListParagraph"/>
        <w:numPr>
          <w:ilvl w:val="0"/>
          <w:numId w:val="11"/>
        </w:numPr>
        <w:spacing w:after="160" w:line="259" w:lineRule="auto"/>
        <w:ind w:left="851" w:hanging="425"/>
        <w:rPr>
          <w:rFonts w:eastAsia="Times New Roman" w:cstheme="minorHAnsi"/>
          <w:lang w:val="fr-FR"/>
        </w:rPr>
      </w:pPr>
      <w:r w:rsidRPr="0025549D">
        <w:rPr>
          <w:rFonts w:eastAsia="Times New Roman" w:cstheme="minorHAnsi"/>
          <w:lang w:val="fr-FR"/>
        </w:rPr>
        <w:t>compréhension de l'environnement par des observations et la collecte de données</w:t>
      </w:r>
      <w:r w:rsidR="00B651A3">
        <w:rPr>
          <w:rFonts w:eastAsia="Times New Roman" w:cstheme="minorHAnsi"/>
          <w:lang w:val="fr-FR"/>
        </w:rPr>
        <w:t> </w:t>
      </w:r>
      <w:r w:rsidRPr="0025549D">
        <w:rPr>
          <w:rFonts w:eastAsia="Times New Roman" w:cstheme="minorHAnsi"/>
          <w:lang w:val="fr-FR"/>
        </w:rPr>
        <w:t>;</w:t>
      </w:r>
    </w:p>
    <w:p w14:paraId="1D7A1C1F" w14:textId="5B7E3F45" w:rsidR="00E80138" w:rsidRPr="00994B77" w:rsidRDefault="007D29EF" w:rsidP="0089495C">
      <w:pPr>
        <w:pStyle w:val="ListParagraph"/>
        <w:numPr>
          <w:ilvl w:val="0"/>
          <w:numId w:val="11"/>
        </w:numPr>
        <w:spacing w:after="160" w:line="259" w:lineRule="auto"/>
        <w:ind w:left="851" w:hanging="425"/>
        <w:rPr>
          <w:rFonts w:eastAsia="Times New Roman" w:cstheme="minorHAnsi"/>
          <w:lang w:val="fr-FR"/>
        </w:rPr>
      </w:pPr>
      <w:r w:rsidRPr="0025549D">
        <w:rPr>
          <w:rFonts w:eastAsia="Times New Roman" w:cstheme="minorHAnsi"/>
          <w:lang w:val="fr-FR"/>
        </w:rPr>
        <w:t>analyse des informations disponibles et classification de leur importance</w:t>
      </w:r>
      <w:r w:rsidR="00B651A3">
        <w:rPr>
          <w:rFonts w:eastAsia="Times New Roman" w:cstheme="minorHAnsi"/>
          <w:lang w:val="fr-FR"/>
        </w:rPr>
        <w:t> </w:t>
      </w:r>
      <w:r w:rsidRPr="0025549D">
        <w:rPr>
          <w:rFonts w:eastAsia="Times New Roman" w:cstheme="minorHAnsi"/>
          <w:lang w:val="fr-FR"/>
        </w:rPr>
        <w:t>;</w:t>
      </w:r>
    </w:p>
    <w:p w14:paraId="70958748" w14:textId="7249DB53" w:rsidR="00E80138" w:rsidRPr="00994B77" w:rsidRDefault="007D29EF" w:rsidP="0089495C">
      <w:pPr>
        <w:pStyle w:val="ListParagraph"/>
        <w:numPr>
          <w:ilvl w:val="0"/>
          <w:numId w:val="11"/>
        </w:numPr>
        <w:spacing w:after="160" w:line="259" w:lineRule="auto"/>
        <w:ind w:left="851" w:hanging="425"/>
        <w:rPr>
          <w:rFonts w:eastAsia="Times New Roman" w:cstheme="minorHAnsi"/>
          <w:lang w:val="fr-FR"/>
        </w:rPr>
      </w:pPr>
      <w:r w:rsidRPr="0025549D">
        <w:rPr>
          <w:rFonts w:eastAsia="Times New Roman" w:cstheme="minorHAnsi"/>
          <w:lang w:val="fr-FR"/>
        </w:rPr>
        <w:t>identification et évaluation des impacts potentiels</w:t>
      </w:r>
      <w:r w:rsidR="00B651A3">
        <w:rPr>
          <w:rFonts w:eastAsia="Times New Roman" w:cstheme="minorHAnsi"/>
          <w:lang w:val="fr-FR"/>
        </w:rPr>
        <w:t> </w:t>
      </w:r>
      <w:r w:rsidRPr="0025549D">
        <w:rPr>
          <w:rFonts w:eastAsia="Times New Roman" w:cstheme="minorHAnsi"/>
          <w:lang w:val="fr-FR"/>
        </w:rPr>
        <w:t>; et,</w:t>
      </w:r>
    </w:p>
    <w:p w14:paraId="3373D3F0" w14:textId="77777777" w:rsidR="008A50A1" w:rsidRPr="00DC008A" w:rsidRDefault="007D29EF" w:rsidP="0089495C">
      <w:pPr>
        <w:pStyle w:val="ListParagraph"/>
        <w:numPr>
          <w:ilvl w:val="0"/>
          <w:numId w:val="11"/>
        </w:numPr>
        <w:spacing w:after="160" w:line="264" w:lineRule="auto"/>
        <w:ind w:left="851" w:hanging="425"/>
        <w:rPr>
          <w:rFonts w:asciiTheme="minorHAnsi" w:hAnsiTheme="minorHAnsi" w:cstheme="minorHAnsi"/>
        </w:rPr>
      </w:pPr>
      <w:r w:rsidRPr="0025549D">
        <w:rPr>
          <w:rFonts w:eastAsia="Times New Roman" w:cstheme="minorHAnsi"/>
          <w:lang w:val="fr-FR"/>
        </w:rPr>
        <w:t>recommandation des mesures d'atténuation.</w:t>
      </w:r>
    </w:p>
    <w:p w14:paraId="7D965E8C" w14:textId="77777777" w:rsidR="00F961AD" w:rsidRPr="00994B77" w:rsidRDefault="007D29EF" w:rsidP="00F961AD">
      <w:pPr>
        <w:pStyle w:val="Heading3"/>
        <w:rPr>
          <w:rFonts w:asciiTheme="minorHAnsi" w:eastAsia="Times New Roman" w:hAnsiTheme="minorHAnsi" w:cstheme="minorHAnsi"/>
          <w:noProof/>
          <w:lang w:val="fr-FR"/>
        </w:rPr>
      </w:pPr>
      <w:bookmarkStart w:id="117" w:name="_Toc102663045"/>
      <w:bookmarkStart w:id="118" w:name="_Toc116509507"/>
      <w:bookmarkStart w:id="119" w:name="_Toc116511389"/>
      <w:r w:rsidRPr="00F961AD">
        <w:rPr>
          <w:lang w:val="fr-FR"/>
        </w:rPr>
        <w:lastRenderedPageBreak/>
        <w:t>Étude de qualité de l'air et de pollution sonore</w:t>
      </w:r>
      <w:bookmarkEnd w:id="117"/>
      <w:bookmarkEnd w:id="118"/>
      <w:bookmarkEnd w:id="119"/>
      <w:r w:rsidRPr="00F961AD">
        <w:rPr>
          <w:rFonts w:eastAsia="Times New Roman" w:cstheme="minorHAnsi"/>
          <w:noProof/>
          <w:lang w:val="fr-FR"/>
        </w:rPr>
        <w:t xml:space="preserve"> </w:t>
      </w:r>
    </w:p>
    <w:p w14:paraId="0CB62230" w14:textId="096E5D50" w:rsidR="00F961AD" w:rsidRPr="00994B77" w:rsidRDefault="007D29EF" w:rsidP="001208AA">
      <w:pPr>
        <w:pStyle w:val="BodyText"/>
        <w:spacing w:after="120"/>
        <w:rPr>
          <w:lang w:val="fr-FR"/>
        </w:rPr>
      </w:pPr>
      <w:r>
        <w:rPr>
          <w:lang w:val="fr-FR"/>
        </w:rPr>
        <w:t>Bien que les projets d'ingénierie côtière puissent affecter la qualité de l'air et l'environnement sonore dans les îles du Pacifique, les enquêtes de référence sur la qualité de l'air et le bruit ne sont généralement pas justifiées lorsque la qualité de l'air devrait être très bonne et les niveaux de bruit limités (c'est-à-dire lorsque la situation de référence est facile à quantifier). Cela ne veut pas dire que les effets de la poussière et du bruit ne seront pas significatifs, mais plutôt que le temps et l'argent investis dans la surveillance des niveaux de référence ne seront souvent pas justifiés. Les mesures d'atténuation sont examinées dans le chapitre suivant.</w:t>
      </w:r>
    </w:p>
    <w:p w14:paraId="424A52B2" w14:textId="5A9D555F" w:rsidR="00027115" w:rsidRPr="00994B77" w:rsidRDefault="007D29EF" w:rsidP="002B0A10">
      <w:pPr>
        <w:pStyle w:val="BodyText"/>
        <w:spacing w:after="120"/>
        <w:rPr>
          <w:lang w:val="fr-FR"/>
        </w:rPr>
      </w:pPr>
      <w:r>
        <w:rPr>
          <w:lang w:val="fr-FR"/>
        </w:rPr>
        <w:t xml:space="preserve">L'évaluation des changements de la qualité de l'air et du niveau sonore exige une bonne compréhension des travaux proposés et de leurs émissions probables (pendant la construction et l'exploitation), ainsi qu'une prédiction de la zone prévue sur laquelle les émissions </w:t>
      </w:r>
      <w:r w:rsidR="0005059E">
        <w:rPr>
          <w:lang w:val="fr-FR"/>
        </w:rPr>
        <w:t>exerceront</w:t>
      </w:r>
      <w:r>
        <w:rPr>
          <w:lang w:val="fr-FR"/>
        </w:rPr>
        <w:t xml:space="preserve"> une influence (et leur degré ou leur importance en fonction de la distance). Ceci peut être réalisé par modélisation.</w:t>
      </w:r>
    </w:p>
    <w:p w14:paraId="3853468A" w14:textId="77777777" w:rsidR="00072D82" w:rsidRPr="00994B77" w:rsidRDefault="00072D82" w:rsidP="002B0A10">
      <w:pPr>
        <w:pStyle w:val="BodyText"/>
        <w:spacing w:after="120"/>
        <w:rPr>
          <w:lang w:val="fr-FR"/>
        </w:rPr>
      </w:pPr>
    </w:p>
    <w:p w14:paraId="6DC5E7BC" w14:textId="26BF7DA2" w:rsidR="00027115" w:rsidRPr="00994B77" w:rsidRDefault="007D29EF" w:rsidP="00EA5A33">
      <w:pPr>
        <w:pStyle w:val="NoSpacing"/>
        <w:shd w:val="clear" w:color="auto" w:fill="B2E7FF" w:themeFill="text1" w:themeFillTint="33"/>
        <w:spacing w:after="120"/>
        <w:rPr>
          <w:rFonts w:asciiTheme="majorHAnsi" w:eastAsiaTheme="majorEastAsia" w:hAnsiTheme="majorHAnsi" w:cstheme="majorBidi"/>
          <w:b/>
          <w:caps/>
          <w:color w:val="00577E" w:themeColor="accent1"/>
          <w:sz w:val="22"/>
          <w:szCs w:val="22"/>
          <w:lang w:val="fr-FR"/>
        </w:rPr>
      </w:pPr>
      <w:r w:rsidRPr="00027115">
        <w:rPr>
          <w:rFonts w:eastAsiaTheme="majorEastAsia" w:cstheme="majorBidi"/>
          <w:b/>
          <w:bCs/>
          <w:color w:val="00577E" w:themeColor="accent1"/>
          <w:sz w:val="22"/>
          <w:szCs w:val="22"/>
          <w:lang w:val="fr-FR"/>
        </w:rPr>
        <w:t xml:space="preserve">Exemple </w:t>
      </w:r>
      <w:r w:rsidR="00197506">
        <w:rPr>
          <w:rFonts w:eastAsiaTheme="majorEastAsia" w:cstheme="majorBidi"/>
          <w:b/>
          <w:bCs/>
          <w:color w:val="00577E" w:themeColor="accent1"/>
          <w:sz w:val="22"/>
          <w:szCs w:val="22"/>
          <w:lang w:val="fr-FR"/>
        </w:rPr>
        <w:t>—</w:t>
      </w:r>
      <w:r w:rsidRPr="00027115">
        <w:rPr>
          <w:rFonts w:eastAsiaTheme="majorEastAsia" w:cstheme="majorBidi"/>
          <w:b/>
          <w:bCs/>
          <w:color w:val="00577E" w:themeColor="accent1"/>
          <w:sz w:val="22"/>
          <w:szCs w:val="22"/>
          <w:lang w:val="fr-FR"/>
        </w:rPr>
        <w:t xml:space="preserve"> Étude destinée à déterminer le lieu d'implantation d'une usine </w:t>
      </w:r>
      <w:r w:rsidR="0097425F" w:rsidRPr="0097425F">
        <w:rPr>
          <w:rFonts w:eastAsiaTheme="majorEastAsia" w:cstheme="majorBidi"/>
          <w:b/>
          <w:bCs/>
          <w:color w:val="00577E" w:themeColor="accent1"/>
          <w:sz w:val="22"/>
          <w:szCs w:val="22"/>
          <w:lang w:val="fr-FR"/>
        </w:rPr>
        <w:t>émettrice de poussières</w:t>
      </w:r>
    </w:p>
    <w:p w14:paraId="67CC260E" w14:textId="07E425BE" w:rsidR="00213085" w:rsidRPr="00994B77" w:rsidRDefault="007D29EF" w:rsidP="00EA5A33">
      <w:pPr>
        <w:pStyle w:val="BodyText"/>
        <w:shd w:val="clear" w:color="auto" w:fill="B2E7FF" w:themeFill="text1" w:themeFillTint="33"/>
        <w:rPr>
          <w:color w:val="00577E" w:themeColor="accent1"/>
          <w:sz w:val="18"/>
          <w:szCs w:val="18"/>
          <w:lang w:val="fr-FR"/>
        </w:rPr>
      </w:pPr>
      <w:r w:rsidRPr="00E164F8">
        <w:rPr>
          <w:color w:val="00577E" w:themeColor="accent1"/>
          <w:sz w:val="18"/>
          <w:szCs w:val="18"/>
          <w:lang w:val="fr-FR"/>
        </w:rPr>
        <w:t>À Nui, Tuvalu, il est proposé de construire un port de bateaux à côté du village principal. Vu la proximité du chantier par rapport au village, il était évident que les résidents habitant à proximité risquaient d'être affectés par la dégradation de la qualité de l'air et par la poussière. Une évaluation de la qualité de l'air a donc été entreprise dans le but de déterminer le lieu d'implantation des installations de construction afin de minimiser les effets de la poussière et des particules (PM</w:t>
      </w:r>
      <w:r w:rsidRPr="00E164F8">
        <w:rPr>
          <w:color w:val="00577E" w:themeColor="accent1"/>
          <w:sz w:val="18"/>
          <w:szCs w:val="18"/>
          <w:vertAlign w:val="subscript"/>
          <w:lang w:val="fr-FR"/>
        </w:rPr>
        <w:t>10</w:t>
      </w:r>
      <w:r w:rsidRPr="00E164F8">
        <w:rPr>
          <w:color w:val="00577E" w:themeColor="accent1"/>
          <w:sz w:val="18"/>
          <w:szCs w:val="18"/>
          <w:lang w:val="fr-FR"/>
        </w:rPr>
        <w:t>). La zone d'étude a été définie comme étant les récepteurs humains dans un rayon de 350</w:t>
      </w:r>
      <w:r w:rsidR="009E235A">
        <w:rPr>
          <w:color w:val="00577E" w:themeColor="accent1"/>
          <w:sz w:val="18"/>
          <w:szCs w:val="18"/>
          <w:lang w:val="fr-FR"/>
        </w:rPr>
        <w:t> </w:t>
      </w:r>
      <w:r w:rsidRPr="00E164F8">
        <w:rPr>
          <w:color w:val="00577E" w:themeColor="accent1"/>
          <w:sz w:val="18"/>
          <w:szCs w:val="18"/>
          <w:lang w:val="fr-FR"/>
        </w:rPr>
        <w:t>m du site et de 50</w:t>
      </w:r>
      <w:r w:rsidR="009E235A">
        <w:rPr>
          <w:color w:val="00577E" w:themeColor="accent1"/>
          <w:sz w:val="18"/>
          <w:szCs w:val="18"/>
          <w:lang w:val="fr-FR"/>
        </w:rPr>
        <w:t> </w:t>
      </w:r>
      <w:r w:rsidRPr="00E164F8">
        <w:rPr>
          <w:color w:val="00577E" w:themeColor="accent1"/>
          <w:sz w:val="18"/>
          <w:szCs w:val="18"/>
          <w:lang w:val="fr-FR"/>
        </w:rPr>
        <w:t>m de l'itinéraire de transport et les récepteurs écologiques dans un rayon de 50</w:t>
      </w:r>
      <w:r w:rsidR="009E235A">
        <w:rPr>
          <w:color w:val="00577E" w:themeColor="accent1"/>
          <w:sz w:val="18"/>
          <w:szCs w:val="18"/>
          <w:lang w:val="fr-FR"/>
        </w:rPr>
        <w:t> </w:t>
      </w:r>
      <w:r w:rsidRPr="00E164F8">
        <w:rPr>
          <w:color w:val="00577E" w:themeColor="accent1"/>
          <w:sz w:val="18"/>
          <w:szCs w:val="18"/>
          <w:lang w:val="fr-FR"/>
        </w:rPr>
        <w:t xml:space="preserve">m du site/de l'itinéraire de transport. Les sources d'émissions prévues étaient la démolition, les travaux de terrassement, le concassage, la préparation du béton et le stockage, ainsi que les activités de transport. La position des récepteurs hautement sensibles a été déterminée par rapport à la dispersion prévue et à la direction prédominante du vent. À partir de ces éléments, il a été recommandé de ne pas installer le broyeur au nord du village, car les vents risquaient d'emporter davantage la poussière et les particules vers le village. </w:t>
      </w:r>
    </w:p>
    <w:p w14:paraId="365FEB27" w14:textId="77777777" w:rsidR="00EA5A33" w:rsidRPr="00994B77" w:rsidRDefault="00EA5A33" w:rsidP="00EA5A33">
      <w:pPr>
        <w:pStyle w:val="BodyText"/>
        <w:shd w:val="clear" w:color="auto" w:fill="B2E7FF" w:themeFill="text1" w:themeFillTint="33"/>
        <w:rPr>
          <w:i/>
          <w:iCs/>
          <w:sz w:val="8"/>
          <w:szCs w:val="8"/>
          <w:lang w:val="fr-FR"/>
        </w:rPr>
      </w:pPr>
    </w:p>
    <w:p w14:paraId="18CD0AF1" w14:textId="77777777" w:rsidR="005832B5" w:rsidRPr="0025549D" w:rsidRDefault="007D29EF" w:rsidP="00E80138">
      <w:pPr>
        <w:pStyle w:val="Heading1"/>
      </w:pPr>
      <w:bookmarkStart w:id="120" w:name="_Toc102663046"/>
      <w:bookmarkStart w:id="121" w:name="_Toc116509508"/>
      <w:bookmarkStart w:id="122" w:name="_Toc116511390"/>
      <w:r w:rsidRPr="0025549D">
        <w:rPr>
          <w:lang w:val="fr-FR"/>
        </w:rPr>
        <w:t>Impacts caractéristiques et stratégies d'atténuation</w:t>
      </w:r>
      <w:bookmarkEnd w:id="120"/>
      <w:bookmarkEnd w:id="121"/>
      <w:bookmarkEnd w:id="122"/>
    </w:p>
    <w:p w14:paraId="0D2975E1" w14:textId="77777777" w:rsidR="003E7C41" w:rsidRPr="00994B77" w:rsidRDefault="007D29EF" w:rsidP="00354FC5">
      <w:pPr>
        <w:pStyle w:val="BodyText"/>
        <w:spacing w:after="120"/>
        <w:rPr>
          <w:rFonts w:asciiTheme="minorHAnsi" w:hAnsiTheme="minorHAnsi" w:cstheme="minorHAnsi"/>
          <w:lang w:val="fr-FR"/>
        </w:rPr>
      </w:pPr>
      <w:r>
        <w:rPr>
          <w:lang w:val="fr-FR"/>
        </w:rPr>
        <w:t xml:space="preserve">Les projets d'ingénierie côtière sont susceptibles d'avoir une série d'impacts dont l'importance doit être évaluée dans le cadre du processus d'ÉIE. Comme détaillé dans la </w:t>
      </w:r>
      <w:r>
        <w:rPr>
          <w:b/>
          <w:bCs/>
          <w:lang w:val="fr-FR"/>
        </w:rPr>
        <w:t>Section 2.2</w:t>
      </w:r>
      <w:r>
        <w:rPr>
          <w:lang w:val="fr-FR"/>
        </w:rPr>
        <w:t>, le présent guide examine plusieurs types de travaux d'ingénierie côtière, notamment l'excavation et le dragage, le remblayage, les brise-lames, les digues, les épis, le rechargement des plages, la plantation et la stabilisation, la création/l'adaptation de voies navigables et de zones humides, les jardins de corail, etc. Cependant, nombre de ces activités ont les mêmes effets potentiels, de sorte que l'approche adoptée ici vise à relier les activités aux résultats potentiels, puis à examiner ces résultats (ou impacts) et les mesures d'atténuation possibles.</w:t>
      </w:r>
    </w:p>
    <w:p w14:paraId="0A9BE04E" w14:textId="77777777" w:rsidR="00C73EF7" w:rsidRPr="00994B77" w:rsidRDefault="007D29EF" w:rsidP="00354FC5">
      <w:pPr>
        <w:pStyle w:val="BodyText"/>
        <w:spacing w:after="120"/>
        <w:rPr>
          <w:rFonts w:asciiTheme="minorHAnsi" w:hAnsiTheme="minorHAnsi" w:cstheme="minorHAnsi"/>
          <w:lang w:val="fr-FR"/>
        </w:rPr>
      </w:pPr>
      <w:r>
        <w:rPr>
          <w:rFonts w:asciiTheme="minorHAnsi" w:hAnsiTheme="minorHAnsi" w:cstheme="minorHAnsi"/>
          <w:lang w:val="fr-FR"/>
        </w:rPr>
        <w:t xml:space="preserve">Lorsque l'on propose des mesures d'atténuation, il faut tenir compte de la hiérarchie des mesures d'atténuation, selon laquelle, l'atténuation doit être abordée de la manière suivante, par ordre de préférence : </w:t>
      </w:r>
    </w:p>
    <w:p w14:paraId="18F8C038" w14:textId="77777777" w:rsidR="00E8663A" w:rsidRPr="00994B77" w:rsidRDefault="007D29EF" w:rsidP="00C51674">
      <w:pPr>
        <w:pStyle w:val="BodyText"/>
        <w:numPr>
          <w:ilvl w:val="0"/>
          <w:numId w:val="45"/>
        </w:numPr>
        <w:ind w:left="851" w:hanging="425"/>
        <w:rPr>
          <w:lang w:val="fr-FR"/>
        </w:rPr>
      </w:pPr>
      <w:r>
        <w:rPr>
          <w:lang w:val="fr-FR"/>
        </w:rPr>
        <w:t>Éviter les impacts négatifs, par exemple en prévoyant l'implantation d'un développement de manière à ne pas empiéter sur des habitats importants.</w:t>
      </w:r>
    </w:p>
    <w:p w14:paraId="19F2DA72" w14:textId="7700A2F2" w:rsidR="00E8663A" w:rsidRPr="00994B77" w:rsidRDefault="007D29EF" w:rsidP="00C51674">
      <w:pPr>
        <w:pStyle w:val="BodyText"/>
        <w:numPr>
          <w:ilvl w:val="0"/>
          <w:numId w:val="45"/>
        </w:numPr>
        <w:ind w:left="851" w:hanging="425"/>
        <w:rPr>
          <w:lang w:val="fr-FR"/>
        </w:rPr>
      </w:pPr>
      <w:r>
        <w:rPr>
          <w:lang w:val="fr-FR"/>
        </w:rPr>
        <w:t xml:space="preserve">S'il n'est pas possible de les éviter, minimiser </w:t>
      </w:r>
      <w:r w:rsidR="0005059E">
        <w:rPr>
          <w:lang w:val="fr-FR"/>
        </w:rPr>
        <w:t>les impacts négatifs</w:t>
      </w:r>
      <w:r>
        <w:rPr>
          <w:lang w:val="fr-FR"/>
        </w:rPr>
        <w:t>, par exemple en concevant un brise-lames qui occupe le moins d'espace possible tout en respectant les normes de conception applicables afin de minimiser l'impact sur les habitats benthiques.</w:t>
      </w:r>
    </w:p>
    <w:p w14:paraId="14B30070" w14:textId="77777777" w:rsidR="00E8663A" w:rsidRPr="00994B77" w:rsidRDefault="007D29EF" w:rsidP="00C51674">
      <w:pPr>
        <w:pStyle w:val="BodyText"/>
        <w:numPr>
          <w:ilvl w:val="0"/>
          <w:numId w:val="45"/>
        </w:numPr>
        <w:ind w:left="851" w:hanging="425"/>
        <w:rPr>
          <w:lang w:val="fr-FR"/>
        </w:rPr>
      </w:pPr>
      <w:r>
        <w:rPr>
          <w:lang w:val="fr-FR"/>
        </w:rPr>
        <w:t>Réhabiliter ou remédier aux impacts négatifs résiduels, par exemple en revégétalisant une zone qui a été défrichée.</w:t>
      </w:r>
    </w:p>
    <w:p w14:paraId="322484EE" w14:textId="77777777" w:rsidR="00C73EF7" w:rsidRPr="00994B77" w:rsidRDefault="007D29EF" w:rsidP="00C51674">
      <w:pPr>
        <w:pStyle w:val="BodyText"/>
        <w:numPr>
          <w:ilvl w:val="0"/>
          <w:numId w:val="45"/>
        </w:numPr>
        <w:ind w:left="851" w:hanging="425"/>
        <w:rPr>
          <w:lang w:val="fr-FR"/>
        </w:rPr>
      </w:pPr>
      <w:r>
        <w:rPr>
          <w:lang w:val="fr-FR"/>
        </w:rPr>
        <w:t>Compenser les impacts lorsqu'il n'est pas possible d'y remédier, par exemple en plantant des mangroves dans une zone éloignée du site, lorsque le site ne constitue plus un habitat approprié aux mangroves à cause des travaux.</w:t>
      </w:r>
    </w:p>
    <w:p w14:paraId="3E0C79CD" w14:textId="77777777" w:rsidR="008073EF" w:rsidRDefault="007D29EF" w:rsidP="008073EF">
      <w:pPr>
        <w:pStyle w:val="Heading2"/>
        <w:ind w:left="851"/>
      </w:pPr>
      <w:bookmarkStart w:id="123" w:name="_Toc102663047"/>
      <w:bookmarkStart w:id="124" w:name="_Toc116509509"/>
      <w:bookmarkStart w:id="125" w:name="_Toc116511391"/>
      <w:r>
        <w:rPr>
          <w:lang w:val="fr-FR"/>
        </w:rPr>
        <w:lastRenderedPageBreak/>
        <w:t>Changements dans les processus côtiers</w:t>
      </w:r>
      <w:bookmarkEnd w:id="123"/>
      <w:bookmarkEnd w:id="124"/>
      <w:bookmarkEnd w:id="125"/>
    </w:p>
    <w:p w14:paraId="7FA9710E" w14:textId="20F922E5" w:rsidR="00F93416" w:rsidRPr="00994B77" w:rsidRDefault="007D29EF" w:rsidP="00F93416">
      <w:pPr>
        <w:pStyle w:val="BodyText"/>
        <w:spacing w:after="120"/>
        <w:rPr>
          <w:lang w:val="fr-FR"/>
        </w:rPr>
      </w:pPr>
      <w:r>
        <w:rPr>
          <w:lang w:val="fr-FR"/>
        </w:rPr>
        <w:t xml:space="preserve">Ces changements comprennent les modifications des processus hydrodynamiques (vagues, marées et courants) et </w:t>
      </w:r>
      <w:r w:rsidR="00591883">
        <w:rPr>
          <w:lang w:val="fr-FR"/>
        </w:rPr>
        <w:t>morpho dynamiques</w:t>
      </w:r>
      <w:r>
        <w:rPr>
          <w:lang w:val="fr-FR"/>
        </w:rPr>
        <w:t xml:space="preserve"> (transport de sédiments). Ces changements peuvent avoir des effets directs sur les caractéristiques côtières (géomorphologie, p.</w:t>
      </w:r>
      <w:r w:rsidR="00D01B61">
        <w:rPr>
          <w:lang w:val="fr-FR"/>
        </w:rPr>
        <w:t xml:space="preserve"> </w:t>
      </w:r>
      <w:r>
        <w:rPr>
          <w:lang w:val="fr-FR"/>
        </w:rPr>
        <w:t>ex., les plages) et des effets indirects sur la qualité de l'eau et l'écologie. Ils peuvent être à l'origine d'impacts importants si les travaux d'ingénierie côtière sont mal conçus, ou encore apporter d'importants avantages. Les impacts sur la qualité de l'eau et les habitats sont abordés ici</w:t>
      </w:r>
      <w:r w:rsidR="00314B0D">
        <w:rPr>
          <w:lang w:val="fr-FR"/>
        </w:rPr>
        <w:t>,</w:t>
      </w:r>
      <w:r>
        <w:rPr>
          <w:lang w:val="fr-FR"/>
        </w:rPr>
        <w:t xml:space="preserve"> mais ils sont traités dans les </w:t>
      </w:r>
      <w:r>
        <w:rPr>
          <w:b/>
          <w:bCs/>
          <w:lang w:val="fr-FR"/>
        </w:rPr>
        <w:t>Sections 4.2</w:t>
      </w:r>
      <w:r>
        <w:rPr>
          <w:lang w:val="fr-FR"/>
        </w:rPr>
        <w:t xml:space="preserve"> et </w:t>
      </w:r>
      <w:r>
        <w:rPr>
          <w:b/>
          <w:bCs/>
          <w:lang w:val="fr-FR"/>
        </w:rPr>
        <w:t>4.3</w:t>
      </w:r>
      <w:r>
        <w:rPr>
          <w:lang w:val="fr-FR"/>
        </w:rPr>
        <w:t xml:space="preserve">. </w:t>
      </w:r>
    </w:p>
    <w:p w14:paraId="22632025" w14:textId="77777777" w:rsidR="00827449" w:rsidRPr="00994B77" w:rsidRDefault="007D29EF" w:rsidP="008073EF">
      <w:pPr>
        <w:pStyle w:val="BodyText"/>
        <w:rPr>
          <w:lang w:val="fr-FR"/>
        </w:rPr>
      </w:pPr>
      <w:r>
        <w:rPr>
          <w:lang w:val="fr-FR"/>
        </w:rPr>
        <w:t>Les prévisions en matière d'effets sur les processus côtiers, et donc la conception des infrastructures côtières, doivent tenir compte des répercussions futures de l'évolution du climat prévue pour le Pacifique.</w:t>
      </w:r>
    </w:p>
    <w:p w14:paraId="4FD5013C" w14:textId="77777777" w:rsidR="00173C2C" w:rsidRPr="0025549D" w:rsidRDefault="007D29EF" w:rsidP="00173C2C">
      <w:pPr>
        <w:pStyle w:val="Heading3"/>
      </w:pPr>
      <w:bookmarkStart w:id="126" w:name="_Toc102663048"/>
      <w:bookmarkStart w:id="127" w:name="_Toc116509510"/>
      <w:bookmarkStart w:id="128" w:name="_Toc116511392"/>
      <w:r>
        <w:rPr>
          <w:lang w:val="fr-FR"/>
        </w:rPr>
        <w:t>Activités et effets potentiels</w:t>
      </w:r>
      <w:bookmarkEnd w:id="126"/>
      <w:bookmarkEnd w:id="127"/>
      <w:bookmarkEnd w:id="128"/>
      <w:r w:rsidRPr="0025549D">
        <w:rPr>
          <w:b w:val="0"/>
          <w:lang w:val="fr-FR"/>
        </w:rPr>
        <w:t xml:space="preserve"> </w:t>
      </w:r>
    </w:p>
    <w:p w14:paraId="399D33D0" w14:textId="77777777" w:rsidR="00B86199" w:rsidRPr="00994B77" w:rsidRDefault="007D29EF" w:rsidP="00F300C2">
      <w:pPr>
        <w:pStyle w:val="BodyText"/>
        <w:spacing w:after="120"/>
        <w:rPr>
          <w:lang w:val="fr-FR"/>
        </w:rPr>
      </w:pPr>
      <w:r w:rsidRPr="0025549D">
        <w:rPr>
          <w:lang w:val="fr-FR"/>
        </w:rPr>
        <w:t xml:space="preserve">Les activités de développement susceptibles d'affecter les processus côtiers incluent, mais ne sont pas nécessairement limitées aux : </w:t>
      </w:r>
    </w:p>
    <w:p w14:paraId="5ED9844F" w14:textId="77777777" w:rsidR="00EB1008" w:rsidRPr="00994B77" w:rsidRDefault="007D29EF" w:rsidP="0089495C">
      <w:pPr>
        <w:pStyle w:val="BodyText"/>
        <w:numPr>
          <w:ilvl w:val="0"/>
          <w:numId w:val="20"/>
        </w:numPr>
        <w:ind w:left="426" w:hanging="426"/>
        <w:rPr>
          <w:lang w:val="fr-FR"/>
        </w:rPr>
      </w:pPr>
      <w:r w:rsidRPr="00FC6979">
        <w:rPr>
          <w:b/>
          <w:bCs/>
          <w:lang w:val="fr-FR"/>
        </w:rPr>
        <w:t>Activités d'ingénierie qui modifient directement la morphologie de la zone côtière</w:t>
      </w:r>
      <w:r w:rsidRPr="00FC6979">
        <w:rPr>
          <w:lang w:val="fr-FR"/>
        </w:rPr>
        <w:t>, entraînant des changements dans les sources ou les puits de sédiments (et la perte ou le gain d'habitats), telles que</w:t>
      </w:r>
    </w:p>
    <w:p w14:paraId="59B5AB0E" w14:textId="77777777" w:rsidR="00EB1008" w:rsidRPr="0025549D" w:rsidRDefault="007D29EF" w:rsidP="0089495C">
      <w:pPr>
        <w:pStyle w:val="BodyText"/>
        <w:numPr>
          <w:ilvl w:val="0"/>
          <w:numId w:val="19"/>
        </w:numPr>
        <w:ind w:left="851" w:hanging="425"/>
      </w:pPr>
      <w:r w:rsidRPr="0025549D">
        <w:rPr>
          <w:lang w:val="fr-FR"/>
        </w:rPr>
        <w:t>le remblayage/l'excavation du littoral</w:t>
      </w:r>
    </w:p>
    <w:p w14:paraId="2970288E" w14:textId="77777777" w:rsidR="00EB1008" w:rsidRPr="00994B77" w:rsidRDefault="007D29EF" w:rsidP="0089495C">
      <w:pPr>
        <w:pStyle w:val="BodyText"/>
        <w:numPr>
          <w:ilvl w:val="0"/>
          <w:numId w:val="19"/>
        </w:numPr>
        <w:ind w:left="851" w:hanging="425"/>
        <w:rPr>
          <w:lang w:val="fr-FR"/>
        </w:rPr>
      </w:pPr>
      <w:r w:rsidRPr="0025549D">
        <w:rPr>
          <w:lang w:val="fr-FR"/>
        </w:rPr>
        <w:t>le dragage initial et d'entretien (et l'élimination des matériaux de dragage)</w:t>
      </w:r>
    </w:p>
    <w:p w14:paraId="4ED09BB6" w14:textId="77777777" w:rsidR="00EB1008" w:rsidRPr="00994B77" w:rsidRDefault="007D29EF" w:rsidP="0089495C">
      <w:pPr>
        <w:pStyle w:val="BodyText"/>
        <w:numPr>
          <w:ilvl w:val="0"/>
          <w:numId w:val="19"/>
        </w:numPr>
        <w:ind w:left="851" w:hanging="425"/>
        <w:rPr>
          <w:lang w:val="fr-FR"/>
        </w:rPr>
      </w:pPr>
      <w:r>
        <w:rPr>
          <w:lang w:val="fr-FR"/>
        </w:rPr>
        <w:t>la création de chenaux de navigation/chenaux pour bateaux</w:t>
      </w:r>
    </w:p>
    <w:p w14:paraId="33F283F0" w14:textId="77777777" w:rsidR="00EB1008" w:rsidRPr="00994B77" w:rsidRDefault="007D29EF" w:rsidP="0089495C">
      <w:pPr>
        <w:pStyle w:val="BodyText"/>
        <w:numPr>
          <w:ilvl w:val="0"/>
          <w:numId w:val="19"/>
        </w:numPr>
        <w:ind w:left="851" w:hanging="425"/>
        <w:rPr>
          <w:lang w:val="fr-FR"/>
        </w:rPr>
      </w:pPr>
      <w:r>
        <w:rPr>
          <w:lang w:val="fr-FR"/>
        </w:rPr>
        <w:t xml:space="preserve">le rechargement des plages (détournement du sable). </w:t>
      </w:r>
    </w:p>
    <w:p w14:paraId="79BC5A76" w14:textId="77777777" w:rsidR="00EB1008" w:rsidRPr="00994B77" w:rsidRDefault="007D29EF" w:rsidP="0089495C">
      <w:pPr>
        <w:pStyle w:val="BodyText"/>
        <w:numPr>
          <w:ilvl w:val="0"/>
          <w:numId w:val="20"/>
        </w:numPr>
        <w:ind w:left="426" w:hanging="426"/>
        <w:rPr>
          <w:lang w:val="fr-FR"/>
        </w:rPr>
      </w:pPr>
      <w:r w:rsidRPr="00FC6979">
        <w:rPr>
          <w:b/>
          <w:bCs/>
          <w:lang w:val="fr-FR"/>
        </w:rPr>
        <w:t>Impacts associés qui peuvent comprendre -</w:t>
      </w:r>
    </w:p>
    <w:p w14:paraId="49E75D9F" w14:textId="77777777" w:rsidR="00EB1008" w:rsidRPr="0025549D" w:rsidRDefault="007D29EF" w:rsidP="0089495C">
      <w:pPr>
        <w:pStyle w:val="BodyText"/>
        <w:numPr>
          <w:ilvl w:val="0"/>
          <w:numId w:val="19"/>
        </w:numPr>
        <w:ind w:left="851" w:hanging="425"/>
      </w:pPr>
      <w:r w:rsidRPr="0025549D">
        <w:rPr>
          <w:lang w:val="fr-FR"/>
        </w:rPr>
        <w:t>l'interruption du transport sédimentaire littoral</w:t>
      </w:r>
    </w:p>
    <w:p w14:paraId="4BFF873C" w14:textId="77777777" w:rsidR="00EB1008" w:rsidRPr="00994B77" w:rsidRDefault="007D29EF" w:rsidP="0089495C">
      <w:pPr>
        <w:pStyle w:val="BodyText"/>
        <w:numPr>
          <w:ilvl w:val="0"/>
          <w:numId w:val="19"/>
        </w:numPr>
        <w:ind w:left="851" w:hanging="425"/>
        <w:rPr>
          <w:lang w:val="fr-FR"/>
        </w:rPr>
      </w:pPr>
      <w:r w:rsidRPr="0025549D">
        <w:rPr>
          <w:lang w:val="fr-FR"/>
        </w:rPr>
        <w:t>des changements dans les schémas d'érosion/de dépôt et dans les caractéristiques côtières</w:t>
      </w:r>
    </w:p>
    <w:p w14:paraId="24F3E6E9" w14:textId="77777777" w:rsidR="00161374" w:rsidRPr="00994B77" w:rsidRDefault="007D29EF" w:rsidP="0089495C">
      <w:pPr>
        <w:pStyle w:val="BodyText"/>
        <w:numPr>
          <w:ilvl w:val="0"/>
          <w:numId w:val="19"/>
        </w:numPr>
        <w:ind w:left="851" w:hanging="425"/>
        <w:rPr>
          <w:lang w:val="fr-FR"/>
        </w:rPr>
      </w:pPr>
      <w:r>
        <w:rPr>
          <w:lang w:val="fr-FR"/>
        </w:rPr>
        <w:t>l'effondrement d'un profil de plage exposé du fait de l'érosion pendant la construction (avant la remise en état)</w:t>
      </w:r>
    </w:p>
    <w:p w14:paraId="3BEE3184" w14:textId="77777777" w:rsidR="00161374" w:rsidRPr="00994B77" w:rsidRDefault="007D29EF" w:rsidP="0089495C">
      <w:pPr>
        <w:pStyle w:val="BodyText"/>
        <w:numPr>
          <w:ilvl w:val="0"/>
          <w:numId w:val="19"/>
        </w:numPr>
        <w:ind w:left="851" w:hanging="425"/>
        <w:rPr>
          <w:lang w:val="fr-FR"/>
        </w:rPr>
      </w:pPr>
      <w:r>
        <w:rPr>
          <w:lang w:val="fr-FR"/>
        </w:rPr>
        <w:t>la perte ou la dispersion de stocks de matériaux d'excavation sur la plage</w:t>
      </w:r>
    </w:p>
    <w:p w14:paraId="3BEE699F" w14:textId="77777777" w:rsidR="00EB1008" w:rsidRPr="00994B77" w:rsidRDefault="007D29EF" w:rsidP="00F4597A">
      <w:pPr>
        <w:pStyle w:val="BodyText"/>
        <w:numPr>
          <w:ilvl w:val="0"/>
          <w:numId w:val="19"/>
        </w:numPr>
        <w:spacing w:after="240"/>
        <w:ind w:left="850" w:hanging="425"/>
        <w:rPr>
          <w:lang w:val="fr-FR"/>
        </w:rPr>
      </w:pPr>
      <w:r>
        <w:rPr>
          <w:lang w:val="fr-FR"/>
        </w:rPr>
        <w:t xml:space="preserve">des changements dans la structure des habitats et des communautés marines (voir la </w:t>
      </w:r>
      <w:r>
        <w:rPr>
          <w:b/>
          <w:bCs/>
          <w:lang w:val="fr-FR"/>
        </w:rPr>
        <w:t>Section 4.3</w:t>
      </w:r>
      <w:r>
        <w:rPr>
          <w:lang w:val="fr-FR"/>
        </w:rPr>
        <w:t>).</w:t>
      </w:r>
    </w:p>
    <w:p w14:paraId="4456DC57" w14:textId="77777777" w:rsidR="00354FC5" w:rsidRPr="00994B77" w:rsidRDefault="007D29EF" w:rsidP="00354FC5">
      <w:pPr>
        <w:pStyle w:val="BodyText"/>
        <w:shd w:val="clear" w:color="auto" w:fill="B2E7FF" w:themeFill="text1" w:themeFillTint="33"/>
        <w:spacing w:after="120"/>
        <w:rPr>
          <w:b/>
          <w:bCs/>
          <w:sz w:val="22"/>
          <w:szCs w:val="22"/>
          <w:lang w:val="fr-FR"/>
        </w:rPr>
      </w:pPr>
      <w:r>
        <w:rPr>
          <w:noProof/>
        </w:rPr>
        <w:drawing>
          <wp:anchor distT="0" distB="0" distL="114300" distR="114300" simplePos="0" relativeHeight="251668480" behindDoc="0" locked="0" layoutInCell="1" allowOverlap="1" wp14:anchorId="7DA741B5" wp14:editId="1490B3AB">
            <wp:simplePos x="0" y="0"/>
            <wp:positionH relativeFrom="column">
              <wp:posOffset>92710</wp:posOffset>
            </wp:positionH>
            <wp:positionV relativeFrom="paragraph">
              <wp:posOffset>-1270</wp:posOffset>
            </wp:positionV>
            <wp:extent cx="2495550" cy="3001010"/>
            <wp:effectExtent l="0" t="0" r="0" b="8890"/>
            <wp:wrapSquare wrapText="bothSides"/>
            <wp:docPr id="23" name="Picture 23"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Diagram&#10;&#10;Description automatically generated"/>
                    <pic:cNvPicPr/>
                  </pic:nvPicPr>
                  <pic:blipFill>
                    <a:blip r:embed="rId43">
                      <a:extLst>
                        <a:ext uri="{28A0092B-C50C-407E-A947-70E740481C1C}">
                          <a14:useLocalDpi xmlns:a14="http://schemas.microsoft.com/office/drawing/2010/main" val="0"/>
                        </a:ext>
                      </a:extLst>
                    </a:blip>
                    <a:stretch>
                      <a:fillRect/>
                    </a:stretch>
                  </pic:blipFill>
                  <pic:spPr>
                    <a:xfrm>
                      <a:off x="0" y="0"/>
                      <a:ext cx="2495550" cy="3001010"/>
                    </a:xfrm>
                    <a:prstGeom prst="rect">
                      <a:avLst/>
                    </a:prstGeom>
                  </pic:spPr>
                </pic:pic>
              </a:graphicData>
            </a:graphic>
            <wp14:sizeRelH relativeFrom="margin">
              <wp14:pctWidth>0</wp14:pctWidth>
            </wp14:sizeRelH>
            <wp14:sizeRelV relativeFrom="margin">
              <wp14:pctHeight>0</wp14:pctHeight>
            </wp14:sizeRelV>
          </wp:anchor>
        </w:drawing>
      </w:r>
      <w:r w:rsidRPr="00354FC5">
        <w:rPr>
          <w:b/>
          <w:bCs/>
          <w:sz w:val="22"/>
          <w:szCs w:val="22"/>
          <w:lang w:val="fr-FR"/>
        </w:rPr>
        <w:t>En point de mire – La dérive littorale</w:t>
      </w:r>
    </w:p>
    <w:p w14:paraId="534FDECE" w14:textId="1B438A11" w:rsidR="00354FC5" w:rsidRPr="00994B77" w:rsidRDefault="007D29EF" w:rsidP="00354FC5">
      <w:pPr>
        <w:pStyle w:val="BodyText"/>
        <w:shd w:val="clear" w:color="auto" w:fill="B2E7FF" w:themeFill="text1" w:themeFillTint="33"/>
        <w:rPr>
          <w:sz w:val="18"/>
          <w:szCs w:val="18"/>
          <w:lang w:val="fr-FR"/>
        </w:rPr>
      </w:pPr>
      <w:r w:rsidRPr="0079663C">
        <w:rPr>
          <w:sz w:val="18"/>
          <w:szCs w:val="18"/>
          <w:lang w:val="fr-FR"/>
        </w:rPr>
        <w:t xml:space="preserve">La dérive littorale est le mouvement des sédiments le long du littoral. Elle constitue </w:t>
      </w:r>
      <w:r w:rsidR="00D36C18" w:rsidRPr="00D36C18">
        <w:rPr>
          <w:sz w:val="18"/>
          <w:szCs w:val="18"/>
          <w:lang w:val="fr-FR"/>
        </w:rPr>
        <w:t xml:space="preserve">le principal </w:t>
      </w:r>
      <w:r w:rsidRPr="0079663C">
        <w:rPr>
          <w:sz w:val="18"/>
          <w:szCs w:val="18"/>
          <w:lang w:val="fr-FR"/>
        </w:rPr>
        <w:t>processus côtier. Ce mouvement de sédiments est le résultat des courants de la zone de déferlement créés par les vagues et de la direction prédominante des vagues. Généralement, les vagues déferlent à un certain angle par rapport au littoral (formant des vagues obliques) et les sédiments sont déplacés le long de la plage dans la zone de déferlement. La direction de déplacement des sédiments dépend de la direction dominante des vagues (</w:t>
      </w:r>
      <w:r w:rsidRPr="00591883">
        <w:rPr>
          <w:i/>
          <w:iCs/>
          <w:sz w:val="18"/>
          <w:szCs w:val="18"/>
          <w:lang w:val="fr-FR"/>
        </w:rPr>
        <w:t>Gold Coast City Council 2016</w:t>
      </w:r>
      <w:r w:rsidRPr="0079663C">
        <w:rPr>
          <w:sz w:val="18"/>
          <w:szCs w:val="18"/>
          <w:lang w:val="fr-FR"/>
        </w:rPr>
        <w:t xml:space="preserve">). Ce processus est illustré à la </w:t>
      </w:r>
      <w:r w:rsidRPr="0079663C">
        <w:rPr>
          <w:b/>
          <w:bCs/>
          <w:sz w:val="18"/>
          <w:szCs w:val="18"/>
          <w:lang w:val="fr-FR"/>
        </w:rPr>
        <w:t>Figure 11</w:t>
      </w:r>
      <w:r w:rsidRPr="0079663C">
        <w:rPr>
          <w:sz w:val="18"/>
          <w:szCs w:val="18"/>
          <w:lang w:val="fr-FR"/>
        </w:rPr>
        <w:t>.</w:t>
      </w:r>
    </w:p>
    <w:p w14:paraId="3A235F93" w14:textId="77777777" w:rsidR="00F961AD" w:rsidRPr="00994B77" w:rsidRDefault="00F961AD" w:rsidP="00354FC5">
      <w:pPr>
        <w:pStyle w:val="BodyText"/>
        <w:shd w:val="clear" w:color="auto" w:fill="B2E7FF" w:themeFill="text1" w:themeFillTint="33"/>
        <w:rPr>
          <w:b/>
          <w:i/>
          <w:iCs/>
          <w:sz w:val="8"/>
          <w:szCs w:val="8"/>
          <w:lang w:val="fr-FR"/>
        </w:rPr>
      </w:pPr>
    </w:p>
    <w:p w14:paraId="7A1662F7" w14:textId="77777777" w:rsidR="00F961AD" w:rsidRPr="00994B77" w:rsidRDefault="00F961AD" w:rsidP="00F961AD">
      <w:pPr>
        <w:pStyle w:val="BodyText"/>
        <w:keepNext/>
        <w:rPr>
          <w:b/>
          <w:sz w:val="12"/>
          <w:szCs w:val="12"/>
          <w:lang w:val="fr-FR"/>
        </w:rPr>
      </w:pPr>
    </w:p>
    <w:p w14:paraId="47DF9265" w14:textId="77777777" w:rsidR="00354FC5" w:rsidRPr="00994B77" w:rsidRDefault="00354FC5" w:rsidP="002B0A10">
      <w:pPr>
        <w:pStyle w:val="BodyText"/>
        <w:keepNext/>
        <w:rPr>
          <w:b/>
          <w:lang w:val="fr-FR"/>
        </w:rPr>
      </w:pPr>
    </w:p>
    <w:p w14:paraId="66FFFF7C" w14:textId="77777777" w:rsidR="00F206C6" w:rsidRPr="00994B77" w:rsidRDefault="00F206C6" w:rsidP="002B0A10">
      <w:pPr>
        <w:pStyle w:val="BodyText"/>
        <w:keepNext/>
        <w:rPr>
          <w:b/>
          <w:lang w:val="fr-FR"/>
        </w:rPr>
      </w:pPr>
    </w:p>
    <w:p w14:paraId="05F92D3D" w14:textId="77777777" w:rsidR="00F206C6" w:rsidRPr="00994B77" w:rsidRDefault="00F206C6" w:rsidP="002B0A10">
      <w:pPr>
        <w:pStyle w:val="BodyText"/>
        <w:keepNext/>
        <w:rPr>
          <w:b/>
          <w:lang w:val="fr-FR"/>
        </w:rPr>
      </w:pPr>
    </w:p>
    <w:p w14:paraId="434933EF" w14:textId="77777777" w:rsidR="00F206C6" w:rsidRPr="00994B77" w:rsidRDefault="00F206C6" w:rsidP="002B0A10">
      <w:pPr>
        <w:pStyle w:val="BodyText"/>
        <w:keepNext/>
        <w:rPr>
          <w:b/>
          <w:lang w:val="fr-FR"/>
        </w:rPr>
      </w:pPr>
    </w:p>
    <w:p w14:paraId="6A5A2932" w14:textId="77777777" w:rsidR="00F206C6" w:rsidRPr="00994B77" w:rsidRDefault="00F206C6" w:rsidP="002B0A10">
      <w:pPr>
        <w:pStyle w:val="BodyText"/>
        <w:keepNext/>
        <w:rPr>
          <w:b/>
          <w:lang w:val="fr-FR"/>
        </w:rPr>
      </w:pPr>
    </w:p>
    <w:p w14:paraId="1FEB470C" w14:textId="77777777" w:rsidR="00F206C6" w:rsidRPr="00994B77" w:rsidRDefault="00F206C6" w:rsidP="002B0A10">
      <w:pPr>
        <w:pStyle w:val="BodyText"/>
        <w:keepNext/>
        <w:rPr>
          <w:b/>
          <w:lang w:val="fr-FR"/>
        </w:rPr>
      </w:pPr>
    </w:p>
    <w:p w14:paraId="20114FB5" w14:textId="77777777" w:rsidR="004D60C7" w:rsidRDefault="004D60C7" w:rsidP="002B0A10">
      <w:pPr>
        <w:pStyle w:val="Caption"/>
        <w:spacing w:before="0" w:after="120"/>
        <w:rPr>
          <w:iCs/>
          <w:sz w:val="18"/>
          <w:lang w:val="fr-FR"/>
        </w:rPr>
      </w:pPr>
      <w:bookmarkStart w:id="129" w:name="_Toc102478158"/>
    </w:p>
    <w:tbl>
      <w:tblPr>
        <w:tblStyle w:val="TableGrid"/>
        <w:tblW w:w="0" w:type="auto"/>
        <w:tblLook w:val="04A0" w:firstRow="1" w:lastRow="0" w:firstColumn="1" w:lastColumn="0" w:noHBand="0" w:noVBand="1"/>
      </w:tblPr>
      <w:tblGrid>
        <w:gridCol w:w="9016"/>
      </w:tblGrid>
      <w:tr w:rsidR="004D60C7" w:rsidRPr="008B12A0" w14:paraId="4B332FCA" w14:textId="77777777" w:rsidTr="00305492">
        <w:tc>
          <w:tcPr>
            <w:tcW w:w="9016" w:type="dxa"/>
          </w:tcPr>
          <w:p w14:paraId="532B9D02" w14:textId="77777777" w:rsidR="004D60C7" w:rsidRPr="00EB0E5C" w:rsidRDefault="004D60C7" w:rsidP="00305492">
            <w:pPr>
              <w:rPr>
                <w:lang w:val="fr-FR"/>
              </w:rPr>
            </w:pPr>
            <w:r>
              <w:rPr>
                <w:lang w:val="fr-FR"/>
              </w:rPr>
              <w:t>Direction de la dérive littorale</w:t>
            </w:r>
          </w:p>
        </w:tc>
      </w:tr>
      <w:tr w:rsidR="004D60C7" w14:paraId="48253065" w14:textId="77777777" w:rsidTr="00305492">
        <w:tc>
          <w:tcPr>
            <w:tcW w:w="9016" w:type="dxa"/>
          </w:tcPr>
          <w:p w14:paraId="05BD3EF7" w14:textId="77777777" w:rsidR="004D60C7" w:rsidRDefault="004D60C7" w:rsidP="00305492">
            <w:r>
              <w:rPr>
                <w:lang w:val="fr-FR"/>
              </w:rPr>
              <w:t xml:space="preserve">Vagues obliques </w:t>
            </w:r>
          </w:p>
        </w:tc>
      </w:tr>
      <w:tr w:rsidR="004D60C7" w14:paraId="03C40130" w14:textId="77777777" w:rsidTr="00305492">
        <w:tc>
          <w:tcPr>
            <w:tcW w:w="9016" w:type="dxa"/>
          </w:tcPr>
          <w:p w14:paraId="55BE620A" w14:textId="77777777" w:rsidR="004D60C7" w:rsidRDefault="004D60C7" w:rsidP="00305492">
            <w:r>
              <w:rPr>
                <w:lang w:val="fr-FR"/>
              </w:rPr>
              <w:lastRenderedPageBreak/>
              <w:t xml:space="preserve">Vents du SE </w:t>
            </w:r>
          </w:p>
        </w:tc>
      </w:tr>
      <w:tr w:rsidR="004D60C7" w14:paraId="4E0BBDDE" w14:textId="77777777" w:rsidTr="00305492">
        <w:tc>
          <w:tcPr>
            <w:tcW w:w="9016" w:type="dxa"/>
          </w:tcPr>
          <w:p w14:paraId="116E42F7" w14:textId="77777777" w:rsidR="004D60C7" w:rsidRDefault="004D60C7" w:rsidP="00305492">
            <w:r>
              <w:rPr>
                <w:lang w:val="fr-FR"/>
              </w:rPr>
              <w:t>Mouvement du sable</w:t>
            </w:r>
          </w:p>
        </w:tc>
      </w:tr>
    </w:tbl>
    <w:p w14:paraId="337FDA12" w14:textId="77777777" w:rsidR="004D60C7" w:rsidRDefault="004D60C7" w:rsidP="002B0A10">
      <w:pPr>
        <w:pStyle w:val="Caption"/>
        <w:spacing w:before="0" w:after="120"/>
        <w:rPr>
          <w:iCs/>
          <w:sz w:val="18"/>
          <w:lang w:val="fr-FR"/>
        </w:rPr>
      </w:pPr>
    </w:p>
    <w:p w14:paraId="4ADDB802" w14:textId="77777777" w:rsidR="00354FC5" w:rsidRPr="00994B77" w:rsidRDefault="007D29EF" w:rsidP="002B0A10">
      <w:pPr>
        <w:pStyle w:val="Caption"/>
        <w:spacing w:before="0" w:after="120"/>
        <w:rPr>
          <w:sz w:val="18"/>
          <w:lang w:val="fr-FR"/>
        </w:rPr>
      </w:pPr>
      <w:r w:rsidRPr="002B0A10">
        <w:rPr>
          <w:iCs/>
          <w:sz w:val="18"/>
          <w:lang w:val="fr-FR"/>
        </w:rPr>
        <w:t xml:space="preserve">Figure </w:t>
      </w:r>
      <w:r w:rsidRPr="002B0A10">
        <w:rPr>
          <w:sz w:val="18"/>
        </w:rPr>
        <w:fldChar w:fldCharType="begin"/>
      </w:r>
      <w:r w:rsidRPr="00994B77">
        <w:rPr>
          <w:sz w:val="18"/>
          <w:lang w:val="fr-FR"/>
        </w:rPr>
        <w:instrText xml:space="preserve"> SEQ Figure \* ARABIC </w:instrText>
      </w:r>
      <w:r w:rsidRPr="002B0A10">
        <w:rPr>
          <w:sz w:val="18"/>
        </w:rPr>
        <w:fldChar w:fldCharType="separate"/>
      </w:r>
      <w:r w:rsidR="007E7CD5" w:rsidRPr="00994B77">
        <w:rPr>
          <w:iCs/>
          <w:noProof/>
          <w:sz w:val="18"/>
          <w:lang w:val="fr-FR"/>
        </w:rPr>
        <w:t>11</w:t>
      </w:r>
      <w:r w:rsidRPr="002B0A10">
        <w:rPr>
          <w:sz w:val="18"/>
        </w:rPr>
        <w:fldChar w:fldCharType="end"/>
      </w:r>
      <w:r w:rsidRPr="002B0A10">
        <w:rPr>
          <w:i w:val="0"/>
          <w:sz w:val="18"/>
          <w:lang w:val="fr-FR"/>
        </w:rPr>
        <w:t xml:space="preserve">: </w:t>
      </w:r>
      <w:r w:rsidRPr="002B0A10">
        <w:rPr>
          <w:iCs/>
          <w:sz w:val="18"/>
          <w:lang w:val="fr-FR"/>
        </w:rPr>
        <w:t>Origine de la dérive littorale (Conseil municipal de Gold Coast 2016)</w:t>
      </w:r>
      <w:bookmarkEnd w:id="129"/>
    </w:p>
    <w:p w14:paraId="36E90BE7" w14:textId="77777777" w:rsidR="00F206C6" w:rsidRPr="00994B77" w:rsidRDefault="00F206C6" w:rsidP="00F206C6">
      <w:pPr>
        <w:pStyle w:val="BodyText"/>
        <w:rPr>
          <w:lang w:val="fr-FR"/>
        </w:rPr>
      </w:pPr>
    </w:p>
    <w:p w14:paraId="257A7B54" w14:textId="77777777" w:rsidR="00B86199" w:rsidRPr="00994B77" w:rsidRDefault="007D29EF" w:rsidP="0089495C">
      <w:pPr>
        <w:pStyle w:val="BodyText"/>
        <w:numPr>
          <w:ilvl w:val="0"/>
          <w:numId w:val="20"/>
        </w:numPr>
        <w:ind w:left="426" w:hanging="426"/>
        <w:rPr>
          <w:lang w:val="fr-FR"/>
        </w:rPr>
      </w:pPr>
      <w:r w:rsidRPr="004F01BB">
        <w:rPr>
          <w:b/>
          <w:bCs/>
          <w:lang w:val="fr-FR"/>
        </w:rPr>
        <w:t>Infrastructures qui modifient l'énergie des vagues et les courants de marée</w:t>
      </w:r>
      <w:r w:rsidRPr="004F01BB">
        <w:rPr>
          <w:lang w:val="fr-FR"/>
        </w:rPr>
        <w:t>, telles que :</w:t>
      </w:r>
    </w:p>
    <w:p w14:paraId="66DA1A42" w14:textId="77777777" w:rsidR="00B86199" w:rsidRPr="00994B77" w:rsidRDefault="007D29EF" w:rsidP="0089495C">
      <w:pPr>
        <w:pStyle w:val="BodyText"/>
        <w:numPr>
          <w:ilvl w:val="0"/>
          <w:numId w:val="19"/>
        </w:numPr>
        <w:ind w:left="851" w:hanging="425"/>
        <w:rPr>
          <w:lang w:val="fr-FR"/>
        </w:rPr>
      </w:pPr>
      <w:r w:rsidRPr="0025549D">
        <w:rPr>
          <w:lang w:val="fr-FR"/>
        </w:rPr>
        <w:t>les brise-lames, les digues ou les murs de soutènement (enrochement)</w:t>
      </w:r>
    </w:p>
    <w:p w14:paraId="582E4086" w14:textId="77777777" w:rsidR="003130A7" w:rsidRPr="00994B77" w:rsidRDefault="007D29EF" w:rsidP="0089495C">
      <w:pPr>
        <w:pStyle w:val="BodyText"/>
        <w:numPr>
          <w:ilvl w:val="0"/>
          <w:numId w:val="19"/>
        </w:numPr>
        <w:ind w:left="851" w:hanging="425"/>
        <w:rPr>
          <w:lang w:val="fr-FR"/>
        </w:rPr>
      </w:pPr>
      <w:r>
        <w:rPr>
          <w:lang w:val="fr-FR"/>
        </w:rPr>
        <w:t>les quais, les jetées, les rampes de mise à l'eau ou les marinas</w:t>
      </w:r>
    </w:p>
    <w:p w14:paraId="016E39C3" w14:textId="77777777" w:rsidR="003130A7" w:rsidRPr="0025549D" w:rsidRDefault="007D29EF" w:rsidP="0089495C">
      <w:pPr>
        <w:pStyle w:val="BodyText"/>
        <w:numPr>
          <w:ilvl w:val="0"/>
          <w:numId w:val="19"/>
        </w:numPr>
        <w:ind w:left="851" w:hanging="425"/>
      </w:pPr>
      <w:r w:rsidRPr="0025549D">
        <w:rPr>
          <w:lang w:val="fr-FR"/>
        </w:rPr>
        <w:t xml:space="preserve">les zones récupérées. </w:t>
      </w:r>
    </w:p>
    <w:p w14:paraId="7CAAA296" w14:textId="77777777" w:rsidR="00B86199" w:rsidRPr="00994B77" w:rsidRDefault="007D29EF" w:rsidP="0089495C">
      <w:pPr>
        <w:pStyle w:val="BodyText"/>
        <w:numPr>
          <w:ilvl w:val="0"/>
          <w:numId w:val="20"/>
        </w:numPr>
        <w:ind w:left="426" w:hanging="426"/>
        <w:rPr>
          <w:lang w:val="fr-FR"/>
        </w:rPr>
      </w:pPr>
      <w:r w:rsidRPr="004F01BB">
        <w:rPr>
          <w:b/>
          <w:bCs/>
          <w:lang w:val="fr-FR"/>
        </w:rPr>
        <w:t>Impacts associés qui peuvent comprendre -</w:t>
      </w:r>
    </w:p>
    <w:p w14:paraId="392C4FE7" w14:textId="77777777" w:rsidR="005E3BAB" w:rsidRDefault="007D29EF" w:rsidP="0089495C">
      <w:pPr>
        <w:pStyle w:val="BodyText"/>
        <w:numPr>
          <w:ilvl w:val="0"/>
          <w:numId w:val="19"/>
        </w:numPr>
        <w:ind w:left="851" w:hanging="425"/>
      </w:pPr>
      <w:r>
        <w:rPr>
          <w:lang w:val="fr-FR"/>
        </w:rPr>
        <w:t>des effets sur la navigation</w:t>
      </w:r>
    </w:p>
    <w:p w14:paraId="74021639" w14:textId="77777777" w:rsidR="00B86199" w:rsidRPr="0025549D" w:rsidRDefault="007D29EF" w:rsidP="0089495C">
      <w:pPr>
        <w:pStyle w:val="BodyText"/>
        <w:numPr>
          <w:ilvl w:val="0"/>
          <w:numId w:val="19"/>
        </w:numPr>
        <w:ind w:left="851" w:hanging="425"/>
      </w:pPr>
      <w:r w:rsidRPr="0025549D">
        <w:rPr>
          <w:lang w:val="fr-FR"/>
        </w:rPr>
        <w:t>l'interruption du transport sédimentaire littoral</w:t>
      </w:r>
    </w:p>
    <w:p w14:paraId="0F1B8996" w14:textId="0F785067" w:rsidR="003130A7" w:rsidRPr="00994B77" w:rsidRDefault="007D29EF" w:rsidP="005708C6">
      <w:pPr>
        <w:pStyle w:val="BodyText"/>
        <w:numPr>
          <w:ilvl w:val="0"/>
          <w:numId w:val="19"/>
        </w:numPr>
        <w:ind w:left="851" w:hanging="425"/>
        <w:rPr>
          <w:lang w:val="fr-FR"/>
        </w:rPr>
      </w:pPr>
      <w:r w:rsidRPr="0025549D">
        <w:rPr>
          <w:lang w:val="fr-FR"/>
        </w:rPr>
        <w:t>des changements dans les schémas d'érosion/de dépôt (p.</w:t>
      </w:r>
      <w:r w:rsidR="00D5181F">
        <w:rPr>
          <w:lang w:val="fr-FR"/>
        </w:rPr>
        <w:t xml:space="preserve"> </w:t>
      </w:r>
      <w:r w:rsidRPr="0025549D">
        <w:rPr>
          <w:lang w:val="fr-FR"/>
        </w:rPr>
        <w:t xml:space="preserve">ex., l'augmentation des taux d'érosion ou l'érosion de nouvelles zones en raison de changements dans les régimes d'écoulement ou de vagues), et dans les caractéristiques côtières </w:t>
      </w:r>
    </w:p>
    <w:p w14:paraId="2E7A0327" w14:textId="77777777" w:rsidR="00715DDA" w:rsidRPr="00994B77" w:rsidRDefault="007D29EF" w:rsidP="0089495C">
      <w:pPr>
        <w:pStyle w:val="BodyText"/>
        <w:numPr>
          <w:ilvl w:val="0"/>
          <w:numId w:val="19"/>
        </w:numPr>
        <w:spacing w:after="120"/>
        <w:ind w:left="850" w:hanging="425"/>
        <w:rPr>
          <w:lang w:val="fr-FR"/>
        </w:rPr>
      </w:pPr>
      <w:r w:rsidRPr="0025549D">
        <w:rPr>
          <w:lang w:val="fr-FR"/>
        </w:rPr>
        <w:t>des changements de structure des communautés marines.</w:t>
      </w:r>
    </w:p>
    <w:p w14:paraId="19D7C9D5" w14:textId="77777777" w:rsidR="003130A7" w:rsidRPr="00994B77" w:rsidRDefault="007D29EF" w:rsidP="0089495C">
      <w:pPr>
        <w:pStyle w:val="BodyText"/>
        <w:numPr>
          <w:ilvl w:val="0"/>
          <w:numId w:val="20"/>
        </w:numPr>
        <w:ind w:left="426" w:hanging="426"/>
        <w:rPr>
          <w:lang w:val="fr-FR"/>
        </w:rPr>
      </w:pPr>
      <w:r w:rsidRPr="00CB1D99">
        <w:rPr>
          <w:b/>
          <w:bCs/>
          <w:lang w:val="fr-FR"/>
        </w:rPr>
        <w:t>Activités de construction d'infrastructures ou d'ingénierie qui interrompent les flux/courants de marée ou qui entraînent une réduction des échanges d'eau</w:t>
      </w:r>
      <w:r w:rsidRPr="00CB1D99">
        <w:rPr>
          <w:lang w:val="fr-FR"/>
        </w:rPr>
        <w:t xml:space="preserve">, par exemple </w:t>
      </w:r>
    </w:p>
    <w:p w14:paraId="0666C1FB" w14:textId="77777777" w:rsidR="003130A7" w:rsidRPr="00994B77" w:rsidRDefault="007D29EF" w:rsidP="0089495C">
      <w:pPr>
        <w:pStyle w:val="BodyText"/>
        <w:numPr>
          <w:ilvl w:val="0"/>
          <w:numId w:val="19"/>
        </w:numPr>
        <w:ind w:left="851" w:hanging="425"/>
        <w:rPr>
          <w:lang w:val="fr-FR"/>
        </w:rPr>
      </w:pPr>
      <w:r w:rsidRPr="0025549D">
        <w:rPr>
          <w:lang w:val="fr-FR"/>
        </w:rPr>
        <w:t>les plans d'eau de marina ou de port</w:t>
      </w:r>
    </w:p>
    <w:p w14:paraId="2F2C663E" w14:textId="77777777" w:rsidR="003130A7" w:rsidRPr="0025549D" w:rsidRDefault="007D29EF" w:rsidP="0089495C">
      <w:pPr>
        <w:pStyle w:val="BodyText"/>
        <w:numPr>
          <w:ilvl w:val="0"/>
          <w:numId w:val="19"/>
        </w:numPr>
        <w:ind w:left="851" w:hanging="425"/>
      </w:pPr>
      <w:r w:rsidRPr="0025549D">
        <w:rPr>
          <w:lang w:val="fr-FR"/>
        </w:rPr>
        <w:t xml:space="preserve">l'aménagement de canaux </w:t>
      </w:r>
    </w:p>
    <w:p w14:paraId="555B2ADE" w14:textId="77777777" w:rsidR="003130A7" w:rsidRPr="00994B77" w:rsidRDefault="007D29EF" w:rsidP="0089495C">
      <w:pPr>
        <w:pStyle w:val="BodyText"/>
        <w:numPr>
          <w:ilvl w:val="0"/>
          <w:numId w:val="19"/>
        </w:numPr>
        <w:ind w:left="851" w:hanging="425"/>
        <w:rPr>
          <w:lang w:val="fr-FR"/>
        </w:rPr>
      </w:pPr>
      <w:r w:rsidRPr="0025549D">
        <w:rPr>
          <w:lang w:val="fr-FR"/>
        </w:rPr>
        <w:t>la modification de l'embouchure des rivières ou des deltas.</w:t>
      </w:r>
    </w:p>
    <w:p w14:paraId="25887864" w14:textId="77777777" w:rsidR="003130A7" w:rsidRPr="00994B77" w:rsidRDefault="007D29EF" w:rsidP="0089495C">
      <w:pPr>
        <w:pStyle w:val="BodyText"/>
        <w:numPr>
          <w:ilvl w:val="0"/>
          <w:numId w:val="20"/>
        </w:numPr>
        <w:ind w:left="426" w:hanging="426"/>
        <w:rPr>
          <w:lang w:val="fr-FR"/>
        </w:rPr>
      </w:pPr>
      <w:r w:rsidRPr="00CB1D99">
        <w:rPr>
          <w:b/>
          <w:bCs/>
          <w:lang w:val="fr-FR"/>
        </w:rPr>
        <w:t>Impacts associés qui peuvent comprendre -</w:t>
      </w:r>
    </w:p>
    <w:p w14:paraId="7F7F63D3" w14:textId="77777777" w:rsidR="003130A7" w:rsidRPr="00994B77" w:rsidRDefault="007D29EF" w:rsidP="0089495C">
      <w:pPr>
        <w:pStyle w:val="BodyText"/>
        <w:numPr>
          <w:ilvl w:val="0"/>
          <w:numId w:val="19"/>
        </w:numPr>
        <w:ind w:left="851" w:hanging="425"/>
        <w:rPr>
          <w:lang w:val="fr-FR"/>
        </w:rPr>
      </w:pPr>
      <w:r>
        <w:rPr>
          <w:lang w:val="fr-FR"/>
        </w:rPr>
        <w:t>des changements de la qualité de l'eau</w:t>
      </w:r>
    </w:p>
    <w:p w14:paraId="55258B24" w14:textId="77777777" w:rsidR="0004384D" w:rsidRPr="00994B77" w:rsidRDefault="007D29EF" w:rsidP="0089495C">
      <w:pPr>
        <w:pStyle w:val="BodyText"/>
        <w:numPr>
          <w:ilvl w:val="0"/>
          <w:numId w:val="19"/>
        </w:numPr>
        <w:ind w:left="851" w:hanging="425"/>
        <w:rPr>
          <w:lang w:val="fr-FR"/>
        </w:rPr>
      </w:pPr>
      <w:r>
        <w:rPr>
          <w:lang w:val="fr-FR"/>
        </w:rPr>
        <w:t>le dépôt de sédiments (en raison de la diminution des débits)</w:t>
      </w:r>
    </w:p>
    <w:p w14:paraId="1C57B6BA" w14:textId="77777777" w:rsidR="0004384D" w:rsidRPr="00994B77" w:rsidRDefault="007D29EF" w:rsidP="0004384D">
      <w:pPr>
        <w:pStyle w:val="BodyText"/>
        <w:numPr>
          <w:ilvl w:val="0"/>
          <w:numId w:val="19"/>
        </w:numPr>
        <w:ind w:left="851" w:hanging="425"/>
        <w:rPr>
          <w:lang w:val="fr-FR"/>
        </w:rPr>
      </w:pPr>
      <w:r w:rsidRPr="0025549D">
        <w:rPr>
          <w:lang w:val="fr-FR"/>
        </w:rPr>
        <w:t>la rétention de nutriments et d'autres contaminants, avec des effets sur les habitats benthiques</w:t>
      </w:r>
    </w:p>
    <w:p w14:paraId="6C09BE75" w14:textId="77777777" w:rsidR="008842F5" w:rsidRPr="00994B77" w:rsidRDefault="007D29EF" w:rsidP="0089495C">
      <w:pPr>
        <w:pStyle w:val="BodyText"/>
        <w:numPr>
          <w:ilvl w:val="0"/>
          <w:numId w:val="19"/>
        </w:numPr>
        <w:ind w:left="851" w:hanging="425"/>
        <w:rPr>
          <w:lang w:val="fr-FR"/>
        </w:rPr>
      </w:pPr>
      <w:r w:rsidRPr="0025549D">
        <w:rPr>
          <w:lang w:val="fr-FR"/>
        </w:rPr>
        <w:t>l'intrusion d'eau salée ou l'inondation des côtes</w:t>
      </w:r>
    </w:p>
    <w:p w14:paraId="4CDC73E2" w14:textId="77777777" w:rsidR="00087F2E" w:rsidRPr="00994B77" w:rsidRDefault="007D29EF" w:rsidP="0089495C">
      <w:pPr>
        <w:pStyle w:val="BodyText"/>
        <w:numPr>
          <w:ilvl w:val="0"/>
          <w:numId w:val="19"/>
        </w:numPr>
        <w:ind w:left="851" w:hanging="425"/>
        <w:rPr>
          <w:lang w:val="fr-FR"/>
        </w:rPr>
      </w:pPr>
      <w:r>
        <w:rPr>
          <w:lang w:val="fr-FR"/>
        </w:rPr>
        <w:t>l'accumulation de débris et de déchets</w:t>
      </w:r>
    </w:p>
    <w:p w14:paraId="405675CD" w14:textId="77777777" w:rsidR="00087F2E" w:rsidRPr="00994B77" w:rsidRDefault="007D29EF" w:rsidP="00740584">
      <w:pPr>
        <w:pStyle w:val="BodyText"/>
        <w:numPr>
          <w:ilvl w:val="0"/>
          <w:numId w:val="19"/>
        </w:numPr>
        <w:ind w:left="851" w:hanging="425"/>
        <w:rPr>
          <w:lang w:val="fr-FR"/>
        </w:rPr>
      </w:pPr>
      <w:r>
        <w:rPr>
          <w:lang w:val="fr-FR"/>
        </w:rPr>
        <w:t xml:space="preserve">l'entrave à l'accès aux habitats situés en amont pour les poissons ou les anguilles. </w:t>
      </w:r>
    </w:p>
    <w:p w14:paraId="4FF20500" w14:textId="77777777" w:rsidR="008A1DBD" w:rsidRDefault="007D29EF" w:rsidP="008A1DBD">
      <w:pPr>
        <w:pStyle w:val="Heading3"/>
      </w:pPr>
      <w:bookmarkStart w:id="130" w:name="_Toc102663049"/>
      <w:bookmarkStart w:id="131" w:name="_Toc116509511"/>
      <w:bookmarkStart w:id="132" w:name="_Toc116511393"/>
      <w:r>
        <w:rPr>
          <w:lang w:val="fr-FR"/>
        </w:rPr>
        <w:t>Stratégies d'atténuation</w:t>
      </w:r>
      <w:bookmarkEnd w:id="130"/>
      <w:bookmarkEnd w:id="131"/>
      <w:bookmarkEnd w:id="132"/>
    </w:p>
    <w:p w14:paraId="12B6AE70" w14:textId="77777777" w:rsidR="008A1DBD" w:rsidRPr="00994B77" w:rsidRDefault="007D29EF" w:rsidP="00182D17">
      <w:pPr>
        <w:pStyle w:val="BodyText"/>
        <w:spacing w:after="120"/>
        <w:rPr>
          <w:lang w:val="fr-FR"/>
        </w:rPr>
      </w:pPr>
      <w:r>
        <w:rPr>
          <w:lang w:val="fr-FR"/>
        </w:rPr>
        <w:t>Pour atténuer les effets d'un projet sur les processus côtiers, l'auteur de la proposition peut employer les stratégies d'atténuation suivantes :</w:t>
      </w:r>
    </w:p>
    <w:p w14:paraId="054EC593" w14:textId="7D370841" w:rsidR="00134C3F" w:rsidRPr="00994B77" w:rsidRDefault="007D29EF" w:rsidP="0089495C">
      <w:pPr>
        <w:pStyle w:val="BodyText"/>
        <w:numPr>
          <w:ilvl w:val="0"/>
          <w:numId w:val="20"/>
        </w:numPr>
        <w:ind w:left="426" w:hanging="431"/>
        <w:rPr>
          <w:lang w:val="fr-FR"/>
        </w:rPr>
      </w:pPr>
      <w:r>
        <w:rPr>
          <w:lang w:val="fr-FR"/>
        </w:rPr>
        <w:t xml:space="preserve">Faire preuve de soin pour le choix du site et la conception du plan de développement pour minimiser les effets sur les processus côtiers, en particulier le transport des sédiments, et assurer la résilience </w:t>
      </w:r>
      <w:r w:rsidR="004C0189" w:rsidRPr="004C0189">
        <w:rPr>
          <w:lang w:val="fr-FR"/>
        </w:rPr>
        <w:t xml:space="preserve">au changement </w:t>
      </w:r>
      <w:r>
        <w:rPr>
          <w:lang w:val="fr-FR"/>
        </w:rPr>
        <w:t xml:space="preserve">climatique. La modélisation numérique des effets prévus et la mise à l'essai de solutions de rechange sont déterminantes pour parvenir à une telle conception, et permettent de sélectionner l'option de projet privilégiée, qui minimise les impacts physiques et biologiques. </w:t>
      </w:r>
    </w:p>
    <w:p w14:paraId="39FE456F" w14:textId="3BA35735" w:rsidR="00161374" w:rsidRPr="00994B77" w:rsidRDefault="007D29EF" w:rsidP="0089495C">
      <w:pPr>
        <w:pStyle w:val="BodyText"/>
        <w:numPr>
          <w:ilvl w:val="0"/>
          <w:numId w:val="20"/>
        </w:numPr>
        <w:ind w:left="426" w:hanging="431"/>
        <w:rPr>
          <w:lang w:val="fr-FR"/>
        </w:rPr>
      </w:pPr>
      <w:r>
        <w:rPr>
          <w:lang w:val="fr-FR"/>
        </w:rPr>
        <w:t xml:space="preserve">Planifier minutieusement les travaux </w:t>
      </w:r>
      <w:r w:rsidR="0005059E">
        <w:rPr>
          <w:lang w:val="fr-FR"/>
        </w:rPr>
        <w:t>pour</w:t>
      </w:r>
      <w:r>
        <w:rPr>
          <w:lang w:val="fr-FR"/>
        </w:rPr>
        <w:t xml:space="preserve"> que seules de courtes sections excavées soient exposées en même temps et que les travaux soient achevés entre les périodes de marée haute ou, s'ils sont suffisamment au-dessus de la ligne de marée haute, avant que tout système météorologique en progression n'approche de l'île (c'est-à-dire en minimisant la période pendant laquelle les zones excavées sont laissées sans protection). Tous les matériaux d'excavation doivent être immédiatement évacués vers une zone de stockage désignée. Aucun matériau d'excavation ne doit rester dans la zone intertidale, sur la plage ou le platier récifal, entre les marées.</w:t>
      </w:r>
    </w:p>
    <w:p w14:paraId="6ABA9388" w14:textId="77777777" w:rsidR="00D531EE" w:rsidRPr="00994B77" w:rsidRDefault="007D29EF" w:rsidP="0089495C">
      <w:pPr>
        <w:pStyle w:val="BodyText"/>
        <w:numPr>
          <w:ilvl w:val="0"/>
          <w:numId w:val="20"/>
        </w:numPr>
        <w:ind w:left="426" w:hanging="431"/>
        <w:rPr>
          <w:lang w:val="fr-FR"/>
        </w:rPr>
      </w:pPr>
      <w:r>
        <w:rPr>
          <w:lang w:val="fr-FR"/>
        </w:rPr>
        <w:t xml:space="preserve">Minimiser le défrichement ou la destruction de toute végétation le long du rivage du site d'un projet et/ou intégrer des solutions naturelles (ou si nécessaire un mur de soutènement) dans la conception. </w:t>
      </w:r>
    </w:p>
    <w:p w14:paraId="12BAAAF1" w14:textId="77777777" w:rsidR="00063EA3" w:rsidRPr="00994B77" w:rsidRDefault="007D29EF" w:rsidP="0089495C">
      <w:pPr>
        <w:pStyle w:val="BodyText"/>
        <w:numPr>
          <w:ilvl w:val="0"/>
          <w:numId w:val="20"/>
        </w:numPr>
        <w:ind w:left="426" w:hanging="431"/>
        <w:rPr>
          <w:lang w:val="fr-FR"/>
        </w:rPr>
      </w:pPr>
      <w:r>
        <w:rPr>
          <w:lang w:val="fr-FR"/>
        </w:rPr>
        <w:t>Identifier clairement une route d'accès désignée à la plage, afin de minimiser les dommages.</w:t>
      </w:r>
    </w:p>
    <w:p w14:paraId="1E3C8D8F" w14:textId="77777777" w:rsidR="00CF18F4" w:rsidRPr="00994B77" w:rsidRDefault="007D29EF" w:rsidP="0089495C">
      <w:pPr>
        <w:pStyle w:val="BodyText"/>
        <w:numPr>
          <w:ilvl w:val="0"/>
          <w:numId w:val="20"/>
        </w:numPr>
        <w:ind w:left="426" w:hanging="431"/>
        <w:rPr>
          <w:lang w:val="fr-FR"/>
        </w:rPr>
      </w:pPr>
      <w:r>
        <w:rPr>
          <w:lang w:val="fr-FR"/>
        </w:rPr>
        <w:t xml:space="preserve">Utiliser les relevés hydrographiques avant et après les travaux pour s'assurer que les courants, les profondeurs d'eau et les régimes de transport des sédiments ne sont pas affectés ou se situent dans </w:t>
      </w:r>
      <w:r>
        <w:rPr>
          <w:lang w:val="fr-FR"/>
        </w:rPr>
        <w:lastRenderedPageBreak/>
        <w:t>les paramètres modélisés, et prévoir une intervention de gestion en cas de constat de non-conformité.</w:t>
      </w:r>
    </w:p>
    <w:p w14:paraId="140F6EA9" w14:textId="3AEAFF75" w:rsidR="00CF18F4" w:rsidRPr="00994B77" w:rsidRDefault="007D29EF" w:rsidP="0089495C">
      <w:pPr>
        <w:pStyle w:val="BodyText"/>
        <w:numPr>
          <w:ilvl w:val="0"/>
          <w:numId w:val="20"/>
        </w:numPr>
        <w:ind w:left="426" w:hanging="431"/>
        <w:rPr>
          <w:lang w:val="fr-FR"/>
        </w:rPr>
      </w:pPr>
      <w:r>
        <w:rPr>
          <w:lang w:val="fr-FR"/>
        </w:rPr>
        <w:t xml:space="preserve">Choisir le moment des travaux pour s'assurer qu'ils n'ont pas lieu à des moments susceptibles de causer des impacts plus importants, par exemple par mauvais temps ou pendant la saison des cyclones.  </w:t>
      </w:r>
    </w:p>
    <w:p w14:paraId="2F14F65A" w14:textId="77777777" w:rsidR="001F68AE" w:rsidRPr="00994B77" w:rsidRDefault="007D29EF" w:rsidP="00A3645F">
      <w:pPr>
        <w:pStyle w:val="BodyText"/>
        <w:numPr>
          <w:ilvl w:val="0"/>
          <w:numId w:val="20"/>
        </w:numPr>
        <w:spacing w:after="240"/>
        <w:ind w:left="425" w:hanging="431"/>
        <w:rPr>
          <w:lang w:val="fr-FR"/>
        </w:rPr>
      </w:pPr>
      <w:r>
        <w:rPr>
          <w:lang w:val="fr-FR"/>
        </w:rPr>
        <w:t>Le rechargement d'une plage ou le détournement du sable (par exemple, faire contourner par pompage ou par camion un obstacle qui empêche le sable de se déplacer le long de la plage) peut lui-même constituer une mesure d'atténuation si le transport des sédiments est interrompu.</w:t>
      </w:r>
    </w:p>
    <w:p w14:paraId="523BB3EF" w14:textId="0D0A14AD" w:rsidR="00B96D59" w:rsidRPr="00994B77" w:rsidRDefault="007D29EF" w:rsidP="0065685E">
      <w:pPr>
        <w:pStyle w:val="NoSpacing"/>
        <w:shd w:val="clear" w:color="auto" w:fill="B2E7FF" w:themeFill="text1" w:themeFillTint="33"/>
        <w:spacing w:after="120"/>
        <w:rPr>
          <w:rFonts w:asciiTheme="majorHAnsi" w:eastAsiaTheme="majorEastAsia" w:hAnsiTheme="majorHAnsi" w:cstheme="majorBidi"/>
          <w:b/>
          <w:caps/>
          <w:color w:val="00577E" w:themeColor="accent1"/>
          <w:sz w:val="22"/>
          <w:szCs w:val="22"/>
          <w:lang w:val="fr-FR"/>
        </w:rPr>
      </w:pPr>
      <w:r w:rsidRPr="00176664">
        <w:rPr>
          <w:rFonts w:eastAsiaTheme="majorEastAsia" w:cstheme="majorBidi"/>
          <w:b/>
          <w:bCs/>
          <w:color w:val="00577E" w:themeColor="accent1"/>
          <w:sz w:val="22"/>
          <w:szCs w:val="22"/>
          <w:lang w:val="fr-FR"/>
        </w:rPr>
        <w:t xml:space="preserve">Exemple </w:t>
      </w:r>
      <w:r w:rsidR="00197506">
        <w:rPr>
          <w:rFonts w:eastAsiaTheme="majorEastAsia" w:cstheme="majorBidi"/>
          <w:b/>
          <w:bCs/>
          <w:color w:val="00577E" w:themeColor="accent1"/>
          <w:sz w:val="22"/>
          <w:szCs w:val="22"/>
          <w:lang w:val="fr-FR"/>
        </w:rPr>
        <w:t>—</w:t>
      </w:r>
      <w:r w:rsidRPr="00176664">
        <w:rPr>
          <w:rFonts w:eastAsiaTheme="majorEastAsia" w:cstheme="majorBidi"/>
          <w:b/>
          <w:bCs/>
          <w:color w:val="00577E" w:themeColor="accent1"/>
          <w:sz w:val="22"/>
          <w:szCs w:val="22"/>
          <w:lang w:val="fr-FR"/>
        </w:rPr>
        <w:t xml:space="preserve"> Analyse multicritères</w:t>
      </w:r>
    </w:p>
    <w:p w14:paraId="5772BE7A" w14:textId="700955C7" w:rsidR="00B96D59" w:rsidRPr="00994B77" w:rsidRDefault="007D29EF" w:rsidP="0065685E">
      <w:pPr>
        <w:pStyle w:val="BodyText"/>
        <w:shd w:val="clear" w:color="auto" w:fill="B2E7FF" w:themeFill="text1" w:themeFillTint="33"/>
        <w:rPr>
          <w:sz w:val="18"/>
          <w:szCs w:val="18"/>
          <w:lang w:val="fr-FR"/>
        </w:rPr>
      </w:pPr>
      <w:r w:rsidRPr="00E164F8">
        <w:rPr>
          <w:sz w:val="18"/>
          <w:szCs w:val="18"/>
          <w:lang w:val="fr-FR"/>
        </w:rPr>
        <w:t>Afin d'assurer une protection contre l'érosion induite par les vagues et les inondations dues aux grandes marées et aux ondes de tempête, 10</w:t>
      </w:r>
      <w:r w:rsidR="00D01B61">
        <w:rPr>
          <w:sz w:val="18"/>
          <w:szCs w:val="18"/>
          <w:lang w:val="fr-FR"/>
        </w:rPr>
        <w:t> </w:t>
      </w:r>
      <w:r w:rsidRPr="00E164F8">
        <w:rPr>
          <w:sz w:val="18"/>
          <w:szCs w:val="18"/>
          <w:lang w:val="fr-FR"/>
        </w:rPr>
        <w:t>concepts de digues ont été initialement développés pour le projet de protection de la côte d'Ebeye, en République des îles Marshall. Les quatre meilleurs concepts ont ensuite été sélectionnés grâce à une analyse multicritères (MCA) pour laquelle l'avis des principales parties prenantes et de la communauté a été sollicité. L'analyse multicritères est une forme d'évaluation qui compare les alternatives en examinant différentes variables, telles que le coût, la viabilité technique, l'acceptabilité sociale, la durabilité et les impacts sociaux et environnementaux (c'est-à-dire des critères quantitatifs et qualitatifs).</w:t>
      </w:r>
      <w:r w:rsidR="00197506">
        <w:rPr>
          <w:sz w:val="18"/>
          <w:szCs w:val="18"/>
          <w:lang w:val="fr-FR"/>
        </w:rPr>
        <w:t xml:space="preserve"> </w:t>
      </w:r>
      <w:r w:rsidRPr="00E164F8">
        <w:rPr>
          <w:sz w:val="18"/>
          <w:szCs w:val="18"/>
          <w:lang w:val="fr-FR"/>
        </w:rPr>
        <w:t>Les options sélectionnées doivent être évaluées selon quatre catégories d'importance pondérée, comme suit :</w:t>
      </w:r>
    </w:p>
    <w:p w14:paraId="68022250" w14:textId="559F0636" w:rsidR="00B96D59" w:rsidRPr="00E164F8" w:rsidRDefault="007D29EF" w:rsidP="00C51674">
      <w:pPr>
        <w:pStyle w:val="BodyText"/>
        <w:numPr>
          <w:ilvl w:val="0"/>
          <w:numId w:val="46"/>
        </w:numPr>
        <w:shd w:val="clear" w:color="auto" w:fill="B2E7FF" w:themeFill="text1" w:themeFillTint="33"/>
        <w:rPr>
          <w:sz w:val="18"/>
          <w:szCs w:val="18"/>
        </w:rPr>
      </w:pPr>
      <w:r w:rsidRPr="00E164F8">
        <w:rPr>
          <w:sz w:val="18"/>
          <w:szCs w:val="18"/>
          <w:lang w:val="fr-FR"/>
        </w:rPr>
        <w:t xml:space="preserve">Viabilité technique </w:t>
      </w:r>
      <w:r w:rsidR="00197506">
        <w:rPr>
          <w:sz w:val="18"/>
          <w:szCs w:val="18"/>
          <w:lang w:val="fr-FR"/>
        </w:rPr>
        <w:t>—</w:t>
      </w:r>
      <w:r w:rsidRPr="00E164F8">
        <w:rPr>
          <w:sz w:val="18"/>
          <w:szCs w:val="18"/>
          <w:lang w:val="fr-FR"/>
        </w:rPr>
        <w:t xml:space="preserve"> 35</w:t>
      </w:r>
      <w:r w:rsidR="00B651A3">
        <w:rPr>
          <w:sz w:val="18"/>
          <w:szCs w:val="18"/>
          <w:lang w:val="fr-FR"/>
        </w:rPr>
        <w:t> </w:t>
      </w:r>
      <w:r w:rsidRPr="00E164F8">
        <w:rPr>
          <w:sz w:val="18"/>
          <w:szCs w:val="18"/>
          <w:lang w:val="fr-FR"/>
        </w:rPr>
        <w:t>%</w:t>
      </w:r>
    </w:p>
    <w:p w14:paraId="34EB48A8" w14:textId="50BE3A48" w:rsidR="00B96D59" w:rsidRPr="00E164F8" w:rsidRDefault="007D29EF" w:rsidP="00C51674">
      <w:pPr>
        <w:pStyle w:val="BodyText"/>
        <w:numPr>
          <w:ilvl w:val="0"/>
          <w:numId w:val="46"/>
        </w:numPr>
        <w:shd w:val="clear" w:color="auto" w:fill="B2E7FF" w:themeFill="text1" w:themeFillTint="33"/>
        <w:rPr>
          <w:sz w:val="18"/>
          <w:szCs w:val="18"/>
        </w:rPr>
      </w:pPr>
      <w:r w:rsidRPr="00E164F8">
        <w:rPr>
          <w:sz w:val="18"/>
          <w:szCs w:val="18"/>
          <w:lang w:val="fr-FR"/>
        </w:rPr>
        <w:t xml:space="preserve">Coût </w:t>
      </w:r>
      <w:r w:rsidR="00197506">
        <w:rPr>
          <w:sz w:val="18"/>
          <w:szCs w:val="18"/>
          <w:lang w:val="fr-FR"/>
        </w:rPr>
        <w:t>—</w:t>
      </w:r>
      <w:r w:rsidRPr="00E164F8">
        <w:rPr>
          <w:sz w:val="18"/>
          <w:szCs w:val="18"/>
          <w:lang w:val="fr-FR"/>
        </w:rPr>
        <w:t xml:space="preserve"> 20</w:t>
      </w:r>
      <w:r w:rsidR="00B651A3">
        <w:rPr>
          <w:sz w:val="18"/>
          <w:szCs w:val="18"/>
          <w:lang w:val="fr-FR"/>
        </w:rPr>
        <w:t> </w:t>
      </w:r>
      <w:r w:rsidRPr="00E164F8">
        <w:rPr>
          <w:sz w:val="18"/>
          <w:szCs w:val="18"/>
          <w:lang w:val="fr-FR"/>
        </w:rPr>
        <w:t>%</w:t>
      </w:r>
    </w:p>
    <w:p w14:paraId="414F1698" w14:textId="2CCEAEE1" w:rsidR="00B96D59" w:rsidRPr="00E164F8" w:rsidRDefault="007D29EF" w:rsidP="00C51674">
      <w:pPr>
        <w:pStyle w:val="BodyText"/>
        <w:numPr>
          <w:ilvl w:val="0"/>
          <w:numId w:val="46"/>
        </w:numPr>
        <w:shd w:val="clear" w:color="auto" w:fill="B2E7FF" w:themeFill="text1" w:themeFillTint="33"/>
        <w:rPr>
          <w:sz w:val="18"/>
          <w:szCs w:val="18"/>
        </w:rPr>
      </w:pPr>
      <w:r w:rsidRPr="00E164F8">
        <w:rPr>
          <w:sz w:val="18"/>
          <w:szCs w:val="18"/>
          <w:lang w:val="fr-FR"/>
        </w:rPr>
        <w:t xml:space="preserve">Conséquences sociales </w:t>
      </w:r>
      <w:r w:rsidR="00197506">
        <w:rPr>
          <w:sz w:val="18"/>
          <w:szCs w:val="18"/>
          <w:lang w:val="fr-FR"/>
        </w:rPr>
        <w:t>—</w:t>
      </w:r>
      <w:r w:rsidRPr="00E164F8">
        <w:rPr>
          <w:sz w:val="18"/>
          <w:szCs w:val="18"/>
          <w:lang w:val="fr-FR"/>
        </w:rPr>
        <w:t xml:space="preserve"> 30</w:t>
      </w:r>
      <w:r w:rsidR="00B651A3">
        <w:rPr>
          <w:sz w:val="18"/>
          <w:szCs w:val="18"/>
          <w:lang w:val="fr-FR"/>
        </w:rPr>
        <w:t> </w:t>
      </w:r>
      <w:r w:rsidRPr="00E164F8">
        <w:rPr>
          <w:sz w:val="18"/>
          <w:szCs w:val="18"/>
          <w:lang w:val="fr-FR"/>
        </w:rPr>
        <w:t>%</w:t>
      </w:r>
    </w:p>
    <w:p w14:paraId="12229C97" w14:textId="1017B599" w:rsidR="00B96D59" w:rsidRPr="00E164F8" w:rsidRDefault="007D29EF" w:rsidP="00C51674">
      <w:pPr>
        <w:pStyle w:val="BodyText"/>
        <w:numPr>
          <w:ilvl w:val="0"/>
          <w:numId w:val="46"/>
        </w:numPr>
        <w:shd w:val="clear" w:color="auto" w:fill="B2E7FF" w:themeFill="text1" w:themeFillTint="33"/>
        <w:rPr>
          <w:sz w:val="18"/>
          <w:szCs w:val="18"/>
        </w:rPr>
      </w:pPr>
      <w:r w:rsidRPr="00E164F8">
        <w:rPr>
          <w:sz w:val="18"/>
          <w:szCs w:val="18"/>
          <w:lang w:val="fr-FR"/>
        </w:rPr>
        <w:t xml:space="preserve">Conséquences environnementales </w:t>
      </w:r>
      <w:r w:rsidR="00197506">
        <w:rPr>
          <w:sz w:val="18"/>
          <w:szCs w:val="18"/>
          <w:lang w:val="fr-FR"/>
        </w:rPr>
        <w:t>—</w:t>
      </w:r>
      <w:r w:rsidRPr="00E164F8">
        <w:rPr>
          <w:sz w:val="18"/>
          <w:szCs w:val="18"/>
          <w:lang w:val="fr-FR"/>
        </w:rPr>
        <w:t xml:space="preserve"> 15</w:t>
      </w:r>
      <w:r w:rsidR="00B651A3">
        <w:rPr>
          <w:sz w:val="18"/>
          <w:szCs w:val="18"/>
          <w:lang w:val="fr-FR"/>
        </w:rPr>
        <w:t> </w:t>
      </w:r>
      <w:r w:rsidRPr="00E164F8">
        <w:rPr>
          <w:sz w:val="18"/>
          <w:szCs w:val="18"/>
          <w:lang w:val="fr-FR"/>
        </w:rPr>
        <w:t>%.</w:t>
      </w:r>
    </w:p>
    <w:p w14:paraId="54DDF863" w14:textId="77777777" w:rsidR="00B96D59" w:rsidRPr="00994B77" w:rsidRDefault="007D29EF" w:rsidP="0065685E">
      <w:pPr>
        <w:pStyle w:val="BodyText"/>
        <w:shd w:val="clear" w:color="auto" w:fill="B2E7FF" w:themeFill="text1" w:themeFillTint="33"/>
        <w:rPr>
          <w:sz w:val="18"/>
          <w:szCs w:val="18"/>
          <w:lang w:val="fr-FR"/>
        </w:rPr>
      </w:pPr>
      <w:r w:rsidRPr="00E164F8">
        <w:rPr>
          <w:sz w:val="18"/>
          <w:szCs w:val="18"/>
          <w:lang w:val="fr-FR"/>
        </w:rPr>
        <w:t>Le processus d'analyse multicritères retenu a permis d'écarter rapidement les options qui n'étaient pas viables (par exemple, celles qui avaient des impacts sur les habitats essentiels) et de se concentrer davantage sur les options appropriées.</w:t>
      </w:r>
    </w:p>
    <w:p w14:paraId="628EDC42" w14:textId="77777777" w:rsidR="00B96D59" w:rsidRPr="00994B77" w:rsidRDefault="00B96D59" w:rsidP="0065685E">
      <w:pPr>
        <w:pStyle w:val="BodyText"/>
        <w:shd w:val="clear" w:color="auto" w:fill="B2E7FF" w:themeFill="text1" w:themeFillTint="33"/>
        <w:rPr>
          <w:sz w:val="8"/>
          <w:szCs w:val="8"/>
          <w:lang w:val="fr-FR"/>
        </w:rPr>
      </w:pPr>
    </w:p>
    <w:p w14:paraId="1DA4B834" w14:textId="77777777" w:rsidR="00F37E59" w:rsidRPr="00994B77" w:rsidRDefault="007D29EF" w:rsidP="00F37E59">
      <w:pPr>
        <w:pStyle w:val="Heading2"/>
        <w:ind w:left="851"/>
        <w:rPr>
          <w:lang w:val="fr-FR"/>
        </w:rPr>
      </w:pPr>
      <w:bookmarkStart w:id="133" w:name="_Toc102663050"/>
      <w:bookmarkStart w:id="134" w:name="_Toc116509512"/>
      <w:bookmarkStart w:id="135" w:name="_Toc116511394"/>
      <w:bookmarkStart w:id="136" w:name="_Ref92988360"/>
      <w:bookmarkStart w:id="137" w:name="_Ref92988368"/>
      <w:r>
        <w:rPr>
          <w:lang w:val="fr-FR"/>
        </w:rPr>
        <w:t>Changements de la qualité des eaux et des sédiments marins</w:t>
      </w:r>
      <w:bookmarkEnd w:id="133"/>
      <w:bookmarkEnd w:id="134"/>
      <w:bookmarkEnd w:id="135"/>
      <w:r w:rsidRPr="0025549D">
        <w:rPr>
          <w:lang w:val="fr-FR"/>
        </w:rPr>
        <w:t xml:space="preserve"> </w:t>
      </w:r>
    </w:p>
    <w:p w14:paraId="533B6FC4" w14:textId="77777777" w:rsidR="00F37E59" w:rsidRPr="00994B77" w:rsidRDefault="007D29EF" w:rsidP="00F37E59">
      <w:pPr>
        <w:pStyle w:val="BodyText"/>
        <w:rPr>
          <w:lang w:val="fr-FR"/>
        </w:rPr>
      </w:pPr>
      <w:r w:rsidRPr="0025549D">
        <w:rPr>
          <w:lang w:val="fr-FR"/>
        </w:rPr>
        <w:t>L’expression « qualité de l'environnement » fait référence à la concentration de contaminants dans l'eau, aux sédiments ou au biote, ou aux changements dans les propriétés physiques ou chimiques de l'eau et des sédiments par rapport à un état naturel.</w:t>
      </w:r>
    </w:p>
    <w:p w14:paraId="2A3B99FB" w14:textId="77777777" w:rsidR="00F37E59" w:rsidRPr="00994B77" w:rsidRDefault="007D29EF" w:rsidP="00F37E59">
      <w:pPr>
        <w:pStyle w:val="BodyText"/>
        <w:spacing w:after="120"/>
        <w:rPr>
          <w:lang w:val="fr-FR"/>
        </w:rPr>
      </w:pPr>
      <w:r w:rsidRPr="0025549D">
        <w:rPr>
          <w:lang w:val="fr-FR"/>
        </w:rPr>
        <w:t>Les eaux du milieu marin du Pacifique, et le biote qu'elles abritent, sont très appréciées de la communauté pour les activités récréatives actives et passives et parce qu'elles représentent une valeur économique pour la pêche de subsistance et commerciale, l'aquaculture et le tourisme. Les projets d'ingénierie côtière peuvent entraîner une baisse de la qualité de l'environnement.</w:t>
      </w:r>
    </w:p>
    <w:p w14:paraId="4B8EFB9D" w14:textId="77777777" w:rsidR="00F4597A" w:rsidRPr="00994B77" w:rsidRDefault="007D29EF">
      <w:pPr>
        <w:rPr>
          <w:rFonts w:eastAsiaTheme="majorEastAsia" w:cstheme="majorBidi"/>
          <w:b/>
          <w:bCs/>
          <w:color w:val="00577E" w:themeColor="accent1"/>
          <w:sz w:val="24"/>
          <w:lang w:val="fr-FR"/>
        </w:rPr>
      </w:pPr>
      <w:bookmarkStart w:id="138" w:name="_Toc102663051"/>
      <w:r>
        <w:rPr>
          <w:lang w:val="fr-FR"/>
        </w:rPr>
        <w:br w:type="page"/>
      </w:r>
    </w:p>
    <w:p w14:paraId="4757902C" w14:textId="77777777" w:rsidR="00F37E59" w:rsidRPr="0025549D" w:rsidRDefault="007D29EF" w:rsidP="00F37E59">
      <w:pPr>
        <w:pStyle w:val="Heading3"/>
      </w:pPr>
      <w:bookmarkStart w:id="139" w:name="_Toc116509513"/>
      <w:bookmarkStart w:id="140" w:name="_Toc116511395"/>
      <w:r>
        <w:rPr>
          <w:lang w:val="fr-FR"/>
        </w:rPr>
        <w:lastRenderedPageBreak/>
        <w:t>Impacts potentiels</w:t>
      </w:r>
      <w:bookmarkEnd w:id="138"/>
      <w:bookmarkEnd w:id="139"/>
      <w:bookmarkEnd w:id="140"/>
    </w:p>
    <w:p w14:paraId="0542D589" w14:textId="77777777" w:rsidR="00680072" w:rsidRPr="00994B77" w:rsidRDefault="007D29EF" w:rsidP="00F37E59">
      <w:pPr>
        <w:pStyle w:val="BodyText"/>
        <w:spacing w:after="120"/>
        <w:rPr>
          <w:lang w:val="fr-FR"/>
        </w:rPr>
      </w:pPr>
      <w:r w:rsidRPr="0025549D">
        <w:rPr>
          <w:lang w:val="fr-FR"/>
        </w:rPr>
        <w:t xml:space="preserve">Les différents types d'impacts associés à une baisse de la qualité de l'eau et des sédiments marins comprennent : </w:t>
      </w:r>
    </w:p>
    <w:p w14:paraId="70068B4F" w14:textId="61FA53ED" w:rsidR="00680072" w:rsidRPr="00994B77" w:rsidRDefault="007D29EF" w:rsidP="00C51674">
      <w:pPr>
        <w:pStyle w:val="BodyText"/>
        <w:numPr>
          <w:ilvl w:val="0"/>
          <w:numId w:val="40"/>
        </w:numPr>
        <w:ind w:left="426" w:hanging="426"/>
        <w:rPr>
          <w:lang w:val="fr-FR"/>
        </w:rPr>
      </w:pPr>
      <w:r w:rsidRPr="0025549D">
        <w:rPr>
          <w:lang w:val="fr-FR"/>
        </w:rPr>
        <w:t>la toxicité directe due à la libération de produits chimiques naturels ou synthétiques</w:t>
      </w:r>
      <w:r w:rsidR="00B651A3">
        <w:rPr>
          <w:lang w:val="fr-FR"/>
        </w:rPr>
        <w:t> </w:t>
      </w:r>
      <w:r w:rsidRPr="0025549D">
        <w:rPr>
          <w:lang w:val="fr-FR"/>
        </w:rPr>
        <w:t xml:space="preserve">; </w:t>
      </w:r>
    </w:p>
    <w:p w14:paraId="461B4BC9" w14:textId="5315205A" w:rsidR="00680072" w:rsidRPr="00994B77" w:rsidRDefault="007D29EF" w:rsidP="00C51674">
      <w:pPr>
        <w:pStyle w:val="BodyText"/>
        <w:numPr>
          <w:ilvl w:val="0"/>
          <w:numId w:val="40"/>
        </w:numPr>
        <w:ind w:left="426" w:hanging="426"/>
        <w:rPr>
          <w:lang w:val="fr-FR"/>
        </w:rPr>
      </w:pPr>
      <w:r w:rsidRPr="0025549D">
        <w:rPr>
          <w:lang w:val="fr-FR"/>
        </w:rPr>
        <w:t>la concentration de contaminants dans les organismes à des niveaux toxiques</w:t>
      </w:r>
      <w:r w:rsidR="00B651A3">
        <w:rPr>
          <w:lang w:val="fr-FR"/>
        </w:rPr>
        <w:t> </w:t>
      </w:r>
      <w:r w:rsidRPr="0025549D">
        <w:rPr>
          <w:lang w:val="fr-FR"/>
        </w:rPr>
        <w:t xml:space="preserve">; </w:t>
      </w:r>
    </w:p>
    <w:p w14:paraId="2037420D" w14:textId="1008DED1" w:rsidR="00680072" w:rsidRPr="00994B77" w:rsidRDefault="007D29EF" w:rsidP="00C51674">
      <w:pPr>
        <w:pStyle w:val="BodyText"/>
        <w:numPr>
          <w:ilvl w:val="0"/>
          <w:numId w:val="40"/>
        </w:numPr>
        <w:ind w:left="426" w:hanging="426"/>
        <w:rPr>
          <w:lang w:val="fr-FR"/>
        </w:rPr>
      </w:pPr>
      <w:r w:rsidRPr="0025549D">
        <w:rPr>
          <w:lang w:val="fr-FR"/>
        </w:rPr>
        <w:t>les carences (p.</w:t>
      </w:r>
      <w:r w:rsidR="00D5181F">
        <w:rPr>
          <w:lang w:val="fr-FR"/>
        </w:rPr>
        <w:t xml:space="preserve"> </w:t>
      </w:r>
      <w:r w:rsidRPr="0025549D">
        <w:rPr>
          <w:lang w:val="fr-FR"/>
        </w:rPr>
        <w:t>ex., réduction de l'oxygène)</w:t>
      </w:r>
      <w:r w:rsidR="00B651A3">
        <w:rPr>
          <w:lang w:val="fr-FR"/>
        </w:rPr>
        <w:t> </w:t>
      </w:r>
      <w:r w:rsidRPr="0025549D">
        <w:rPr>
          <w:lang w:val="fr-FR"/>
        </w:rPr>
        <w:t xml:space="preserve">; </w:t>
      </w:r>
    </w:p>
    <w:p w14:paraId="02EDB302" w14:textId="485B1897" w:rsidR="00680072" w:rsidRPr="00994B77" w:rsidRDefault="007D29EF" w:rsidP="00C51674">
      <w:pPr>
        <w:pStyle w:val="BodyText"/>
        <w:numPr>
          <w:ilvl w:val="0"/>
          <w:numId w:val="40"/>
        </w:numPr>
        <w:ind w:left="426" w:hanging="426"/>
        <w:rPr>
          <w:lang w:val="fr-FR"/>
        </w:rPr>
      </w:pPr>
      <w:r w:rsidRPr="0025549D">
        <w:rPr>
          <w:lang w:val="fr-FR"/>
        </w:rPr>
        <w:t>les effets physiques (p.</w:t>
      </w:r>
      <w:r w:rsidR="00D5181F">
        <w:rPr>
          <w:lang w:val="fr-FR"/>
        </w:rPr>
        <w:t xml:space="preserve"> </w:t>
      </w:r>
      <w:r w:rsidRPr="0025549D">
        <w:rPr>
          <w:lang w:val="fr-FR"/>
        </w:rPr>
        <w:t>ex., atténuation accrue de la lumière/turbidité)</w:t>
      </w:r>
      <w:r w:rsidR="00B651A3">
        <w:rPr>
          <w:lang w:val="fr-FR"/>
        </w:rPr>
        <w:t> </w:t>
      </w:r>
      <w:r w:rsidRPr="0025549D">
        <w:rPr>
          <w:lang w:val="fr-FR"/>
        </w:rPr>
        <w:t xml:space="preserve">; </w:t>
      </w:r>
    </w:p>
    <w:p w14:paraId="73F915BC" w14:textId="32003860" w:rsidR="007B0E05" w:rsidRPr="00994B77" w:rsidRDefault="007D29EF" w:rsidP="00C51674">
      <w:pPr>
        <w:pStyle w:val="BodyText"/>
        <w:numPr>
          <w:ilvl w:val="0"/>
          <w:numId w:val="40"/>
        </w:numPr>
        <w:ind w:left="426" w:hanging="426"/>
        <w:rPr>
          <w:lang w:val="fr-FR"/>
        </w:rPr>
      </w:pPr>
      <w:r w:rsidRPr="0025549D">
        <w:rPr>
          <w:lang w:val="fr-FR"/>
        </w:rPr>
        <w:t>les effets de biostimulation (p.</w:t>
      </w:r>
      <w:r w:rsidR="00D5181F">
        <w:rPr>
          <w:lang w:val="fr-FR"/>
        </w:rPr>
        <w:t xml:space="preserve"> </w:t>
      </w:r>
      <w:r w:rsidRPr="0025549D">
        <w:rPr>
          <w:lang w:val="fr-FR"/>
        </w:rPr>
        <w:t>ex., prolifération d'algues)</w:t>
      </w:r>
      <w:r w:rsidR="00B651A3">
        <w:rPr>
          <w:lang w:val="fr-FR"/>
        </w:rPr>
        <w:t> </w:t>
      </w:r>
      <w:r w:rsidRPr="0025549D">
        <w:rPr>
          <w:lang w:val="fr-FR"/>
        </w:rPr>
        <w:t>; et</w:t>
      </w:r>
    </w:p>
    <w:p w14:paraId="35C3CE7A" w14:textId="7DA6470D" w:rsidR="007B0E05" w:rsidRPr="00994B77" w:rsidRDefault="007D29EF" w:rsidP="00C51674">
      <w:pPr>
        <w:pStyle w:val="BodyText"/>
        <w:numPr>
          <w:ilvl w:val="0"/>
          <w:numId w:val="40"/>
        </w:numPr>
        <w:spacing w:after="120"/>
        <w:ind w:left="426" w:hanging="426"/>
        <w:rPr>
          <w:lang w:val="fr-FR"/>
        </w:rPr>
      </w:pPr>
      <w:r w:rsidRPr="0025549D">
        <w:rPr>
          <w:lang w:val="fr-FR"/>
        </w:rPr>
        <w:t xml:space="preserve">l'exposition à des virus ou à des bactéries pouvant </w:t>
      </w:r>
      <w:r w:rsidR="0005059E" w:rsidRPr="0025549D">
        <w:rPr>
          <w:lang w:val="fr-FR"/>
        </w:rPr>
        <w:t>entraîner</w:t>
      </w:r>
      <w:r w:rsidRPr="0025549D">
        <w:rPr>
          <w:lang w:val="fr-FR"/>
        </w:rPr>
        <w:t xml:space="preserve"> des répercussions sur la santé humaine (p. ex., coliformes fécaux).</w:t>
      </w:r>
    </w:p>
    <w:p w14:paraId="33D4EE92" w14:textId="77777777" w:rsidR="00F37E59" w:rsidRPr="00994B77" w:rsidRDefault="007D29EF" w:rsidP="00F37E59">
      <w:pPr>
        <w:pStyle w:val="BodyText"/>
        <w:spacing w:after="120"/>
        <w:rPr>
          <w:lang w:val="fr-FR"/>
        </w:rPr>
      </w:pPr>
      <w:r w:rsidRPr="0025549D">
        <w:rPr>
          <w:lang w:val="fr-FR"/>
        </w:rPr>
        <w:t>Les activités d'ingénierie et de développement côtiers susceptibles d'avoir un impact sur la qualité de l'eau et des sédiments marins comprennent, sans s'y limiter nécessairement, les éléments suivants :</w:t>
      </w:r>
    </w:p>
    <w:p w14:paraId="0AD11F20" w14:textId="629FC47A" w:rsidR="00496D69" w:rsidRPr="00994B77" w:rsidRDefault="007D29EF" w:rsidP="00A3645F">
      <w:pPr>
        <w:pStyle w:val="BodyText"/>
        <w:numPr>
          <w:ilvl w:val="0"/>
          <w:numId w:val="23"/>
        </w:numPr>
        <w:spacing w:after="120"/>
        <w:ind w:left="426" w:hanging="426"/>
        <w:rPr>
          <w:lang w:val="fr-FR"/>
        </w:rPr>
      </w:pPr>
      <w:r>
        <w:rPr>
          <w:lang w:val="fr-FR"/>
        </w:rPr>
        <w:t xml:space="preserve">Le dragage (excavation) et l'élimination des matériaux de dragage peuvent augmenter la turbidité, les concentrations de sédiments en suspension et les taux de dépôt de sédiments, modifier les caractéristiques physiques des sédiments adjacents, mobiliser les contaminants contenus dans les sédiments et réduire la transparence de l'eau et la lumière sur des zones assez vastes. Tous ces facteurs peuvent </w:t>
      </w:r>
      <w:r w:rsidR="0005059E">
        <w:rPr>
          <w:lang w:val="fr-FR"/>
        </w:rPr>
        <w:t>entraîner</w:t>
      </w:r>
      <w:r>
        <w:rPr>
          <w:lang w:val="fr-FR"/>
        </w:rPr>
        <w:t xml:space="preserve"> des répercussions importantes sur les coraux, les invertébrés, les poissons, les crustacés et les mammifères marins.</w:t>
      </w:r>
    </w:p>
    <w:p w14:paraId="13A3B810" w14:textId="0B884DF3" w:rsidR="00BC343E" w:rsidRPr="00994B77" w:rsidRDefault="007D29EF" w:rsidP="00A77140">
      <w:pPr>
        <w:pStyle w:val="BodyText"/>
        <w:shd w:val="clear" w:color="auto" w:fill="B2E7FF" w:themeFill="text1" w:themeFillTint="33"/>
        <w:spacing w:after="120"/>
        <w:rPr>
          <w:b/>
          <w:bCs/>
          <w:sz w:val="22"/>
          <w:szCs w:val="22"/>
          <w:lang w:val="fr-FR"/>
        </w:rPr>
      </w:pPr>
      <w:r w:rsidRPr="00A77140">
        <w:rPr>
          <w:b/>
          <w:bCs/>
          <w:sz w:val="22"/>
          <w:szCs w:val="22"/>
          <w:lang w:val="fr-FR"/>
        </w:rPr>
        <w:t xml:space="preserve">Conseil </w:t>
      </w:r>
      <w:r w:rsidR="00197506">
        <w:rPr>
          <w:b/>
          <w:bCs/>
          <w:sz w:val="22"/>
          <w:szCs w:val="22"/>
          <w:lang w:val="fr-FR"/>
        </w:rPr>
        <w:t>—</w:t>
      </w:r>
      <w:r w:rsidRPr="00A77140">
        <w:rPr>
          <w:b/>
          <w:bCs/>
          <w:sz w:val="22"/>
          <w:szCs w:val="22"/>
          <w:lang w:val="fr-FR"/>
        </w:rPr>
        <w:t xml:space="preserve"> Caractérisation des sédiments</w:t>
      </w:r>
    </w:p>
    <w:p w14:paraId="0AD90273" w14:textId="77777777" w:rsidR="00A77140" w:rsidRPr="00994B77" w:rsidRDefault="007D29EF" w:rsidP="00A77140">
      <w:pPr>
        <w:pStyle w:val="BodyText"/>
        <w:shd w:val="clear" w:color="auto" w:fill="B2E7FF" w:themeFill="text1" w:themeFillTint="33"/>
        <w:spacing w:after="120"/>
        <w:rPr>
          <w:sz w:val="18"/>
          <w:szCs w:val="18"/>
          <w:lang w:val="fr-FR"/>
        </w:rPr>
      </w:pPr>
      <w:r w:rsidRPr="00E164F8">
        <w:rPr>
          <w:sz w:val="18"/>
          <w:szCs w:val="18"/>
          <w:lang w:val="fr-FR"/>
        </w:rPr>
        <w:t xml:space="preserve">Avant que les matériaux de dragage ne soient réintroduits dans l'environnement sous forme de déblais ou de remblais, des études doivent être réalisées pour s'assurer qu'ils sont adaptés au site récepteur. Dans le cas du rechargement d'une plage, la taille et la distribution des grains doivent être comparées à celles du milieu récepteur afin de s'assurer que la composition du milieu récepteur ne soit pas modifiée. Il est également important de s'assurer que les matériaux de dragage ne sont pas contaminés. </w:t>
      </w:r>
    </w:p>
    <w:p w14:paraId="423FB7F0" w14:textId="79F0C28D" w:rsidR="00BC343E" w:rsidRPr="00994B77" w:rsidRDefault="007D29EF" w:rsidP="00A77140">
      <w:pPr>
        <w:pStyle w:val="BodyText"/>
        <w:shd w:val="clear" w:color="auto" w:fill="B2E7FF" w:themeFill="text1" w:themeFillTint="33"/>
        <w:rPr>
          <w:sz w:val="18"/>
          <w:szCs w:val="18"/>
          <w:lang w:val="fr-FR"/>
        </w:rPr>
      </w:pPr>
      <w:r w:rsidRPr="00E164F8">
        <w:rPr>
          <w:sz w:val="18"/>
          <w:szCs w:val="18"/>
          <w:lang w:val="fr-FR"/>
        </w:rPr>
        <w:t>Avant de décider du lieu où seront déposés les matériaux de dragage, il convient de les analyser pour détecter toute contamination (p.</w:t>
      </w:r>
      <w:r w:rsidR="00D5181F">
        <w:rPr>
          <w:sz w:val="18"/>
          <w:szCs w:val="18"/>
          <w:lang w:val="fr-FR"/>
        </w:rPr>
        <w:t xml:space="preserve"> </w:t>
      </w:r>
      <w:r w:rsidRPr="00E164F8">
        <w:rPr>
          <w:sz w:val="18"/>
          <w:szCs w:val="18"/>
          <w:lang w:val="fr-FR"/>
        </w:rPr>
        <w:t xml:space="preserve">ex. pesticides, herbicides, hydrocarbures, produits chimiques industriels, métaux lourds et eaux usées). Les résultats de cette analyse doivent ensuite être comparés aux normes locales pertinentes. En l'absence de normes locales, il est possible d'utiliser les recommandations d'autres juridictions, telles que les </w:t>
      </w:r>
      <w:r w:rsidRPr="00591883">
        <w:rPr>
          <w:i/>
          <w:iCs/>
          <w:sz w:val="18"/>
          <w:szCs w:val="18"/>
          <w:lang w:val="fr-FR"/>
        </w:rPr>
        <w:t>National Assessment Guidelines for Dredging</w:t>
      </w:r>
      <w:r w:rsidRPr="00E164F8">
        <w:rPr>
          <w:sz w:val="18"/>
          <w:szCs w:val="18"/>
          <w:lang w:val="fr-FR"/>
        </w:rPr>
        <w:t xml:space="preserve"> (2009) du gouvernement australien. Une fois les niveaux de contamination des matériaux de dragage connus, on peut décider du lieu de déversement, des mesures de gestion et du programme de surveillance nécessaires.</w:t>
      </w:r>
    </w:p>
    <w:p w14:paraId="21805AF0" w14:textId="77777777" w:rsidR="00A77140" w:rsidRPr="00994B77" w:rsidRDefault="00A77140" w:rsidP="00A77140">
      <w:pPr>
        <w:pStyle w:val="BodyText"/>
        <w:shd w:val="clear" w:color="auto" w:fill="B2E7FF" w:themeFill="text1" w:themeFillTint="33"/>
        <w:spacing w:after="120"/>
        <w:rPr>
          <w:sz w:val="8"/>
          <w:szCs w:val="8"/>
          <w:lang w:val="fr-FR"/>
        </w:rPr>
      </w:pPr>
    </w:p>
    <w:p w14:paraId="542D807A" w14:textId="77777777" w:rsidR="00496D69" w:rsidRPr="00994B77" w:rsidRDefault="007D29EF" w:rsidP="0089495C">
      <w:pPr>
        <w:pStyle w:val="BodyText"/>
        <w:numPr>
          <w:ilvl w:val="0"/>
          <w:numId w:val="23"/>
        </w:numPr>
        <w:spacing w:after="120"/>
        <w:ind w:left="426" w:hanging="426"/>
        <w:rPr>
          <w:lang w:val="fr-FR"/>
        </w:rPr>
      </w:pPr>
      <w:r>
        <w:rPr>
          <w:lang w:val="fr-FR"/>
        </w:rPr>
        <w:t xml:space="preserve">Le dépôt (ou le déversement) de roches et d'autres matériaux pour la construction de brise-lames, d'épis et de murs de roche peut augmenter la turbidité et réduire la transparence de l'eau et la disponibilité de la lumière, avec des effets sur le biote. </w:t>
      </w:r>
    </w:p>
    <w:p w14:paraId="70A6B99C" w14:textId="77777777" w:rsidR="00F37E59" w:rsidRPr="00994B77" w:rsidRDefault="007D29EF" w:rsidP="0089495C">
      <w:pPr>
        <w:pStyle w:val="BodyText"/>
        <w:numPr>
          <w:ilvl w:val="0"/>
          <w:numId w:val="23"/>
        </w:numPr>
        <w:spacing w:after="120"/>
        <w:ind w:left="426" w:hanging="426"/>
        <w:rPr>
          <w:lang w:val="fr-FR"/>
        </w:rPr>
      </w:pPr>
      <w:r>
        <w:rPr>
          <w:lang w:val="fr-FR"/>
        </w:rPr>
        <w:t>Les rejets, tels que les rejets d'eaux usées, peuvent libérer des substances chimiques dans l'environnement, modifier les caractéristiques physiques et/ou chimiques des eaux réceptrices, enrichir les eaux réceptrices et les sédiments en nutriments ou libérer des bactéries ou des virus pathogènes. L'enrichissement en nutriments déclenche des proliférations d'algues phytoplanctoniques dans des situations extrêmes et chroniques, tout en favorisant la croissance des macroalgues et les espèces envahissantes.</w:t>
      </w:r>
    </w:p>
    <w:p w14:paraId="472B8816" w14:textId="77777777" w:rsidR="00F37E59" w:rsidRPr="00994B77" w:rsidRDefault="007D29EF" w:rsidP="0089495C">
      <w:pPr>
        <w:pStyle w:val="BodyText"/>
        <w:numPr>
          <w:ilvl w:val="0"/>
          <w:numId w:val="23"/>
        </w:numPr>
        <w:spacing w:after="120"/>
        <w:ind w:left="426" w:hanging="426"/>
        <w:rPr>
          <w:lang w:val="fr-FR"/>
        </w:rPr>
      </w:pPr>
      <w:r>
        <w:rPr>
          <w:lang w:val="fr-FR"/>
        </w:rPr>
        <w:t xml:space="preserve">Les ports, les marinas et les havres présentent généralement des niveaux de contaminants plus élevés que les autres zones en raison de la présence de peintures antifoulings sur les bateaux, d'inhibiteurs de corrosion et d'autres produits chimiques dans un environnement où l'échange d'eau et le renouvellement de l'eau sont réduits. Ainsi, tous les travaux effectués dans ces endroits peuvent libérer de tels produits chimiques, avec les effets détaillés ci-dessus et à la </w:t>
      </w:r>
      <w:r>
        <w:rPr>
          <w:b/>
          <w:bCs/>
          <w:lang w:val="fr-FR"/>
        </w:rPr>
        <w:t>Section 4.3</w:t>
      </w:r>
      <w:r>
        <w:rPr>
          <w:lang w:val="fr-FR"/>
        </w:rPr>
        <w:t>.</w:t>
      </w:r>
    </w:p>
    <w:p w14:paraId="6C109BEA" w14:textId="63FEE031" w:rsidR="00F37E59" w:rsidRPr="00994B77" w:rsidRDefault="007D29EF" w:rsidP="009E1368">
      <w:pPr>
        <w:pStyle w:val="BodyText"/>
        <w:numPr>
          <w:ilvl w:val="0"/>
          <w:numId w:val="23"/>
        </w:numPr>
        <w:spacing w:after="120"/>
        <w:ind w:left="425" w:hanging="425"/>
        <w:rPr>
          <w:lang w:val="fr-FR"/>
        </w:rPr>
      </w:pPr>
      <w:r>
        <w:rPr>
          <w:lang w:val="fr-FR"/>
        </w:rPr>
        <w:t xml:space="preserve">Les rejets involontaires de produits chimiques, d'hydrocarbures ou d'autres contaminants associés à des activités telles que le transfert et le stockage de marchandises en vrac, les activités de construction (y compris les excavatrices et autres installations travaillant dans le milieu marin ou </w:t>
      </w:r>
      <w:r>
        <w:rPr>
          <w:lang w:val="fr-FR"/>
        </w:rPr>
        <w:lastRenderedPageBreak/>
        <w:t>côtier, ainsi que le coulage de béton), et les collisions accidentelles ou les échouements de navires. De manière générale, si un site et un chantier de construction sont bien gérés et entretenus, la probabilité de tels incidents est faible</w:t>
      </w:r>
      <w:r w:rsidR="00314B0D">
        <w:rPr>
          <w:lang w:val="fr-FR"/>
        </w:rPr>
        <w:t>,</w:t>
      </w:r>
      <w:r>
        <w:rPr>
          <w:lang w:val="fr-FR"/>
        </w:rPr>
        <w:t xml:space="preserve"> mais, s'ils se produisent, les conséquences pour la qualité du milieu marin peuvent être graves.</w:t>
      </w:r>
    </w:p>
    <w:p w14:paraId="543A5DBD" w14:textId="77777777" w:rsidR="009C513A" w:rsidRPr="00994B77" w:rsidRDefault="007D29EF" w:rsidP="0089495C">
      <w:pPr>
        <w:pStyle w:val="BodyText"/>
        <w:numPr>
          <w:ilvl w:val="0"/>
          <w:numId w:val="23"/>
        </w:numPr>
        <w:ind w:left="426" w:hanging="426"/>
        <w:rPr>
          <w:lang w:val="fr-FR"/>
        </w:rPr>
      </w:pPr>
      <w:r>
        <w:rPr>
          <w:lang w:val="fr-FR"/>
        </w:rPr>
        <w:t>L'aquaculture qui, en l'absence d'une circulation et d'une gestion de l'eau appropriées, peut provoquer une concentration de contaminants dans les élevages et la prolifération de maladies.</w:t>
      </w:r>
    </w:p>
    <w:p w14:paraId="5E2AEDB5" w14:textId="77777777" w:rsidR="00F37E59" w:rsidRDefault="007D29EF" w:rsidP="00F37E59">
      <w:pPr>
        <w:pStyle w:val="Heading3"/>
      </w:pPr>
      <w:bookmarkStart w:id="141" w:name="_Toc102663052"/>
      <w:bookmarkStart w:id="142" w:name="_Toc116509514"/>
      <w:bookmarkStart w:id="143" w:name="_Toc116511396"/>
      <w:r>
        <w:rPr>
          <w:lang w:val="fr-FR"/>
        </w:rPr>
        <w:t>Stratégies d'atténuation</w:t>
      </w:r>
      <w:bookmarkEnd w:id="141"/>
      <w:bookmarkEnd w:id="142"/>
      <w:bookmarkEnd w:id="143"/>
    </w:p>
    <w:p w14:paraId="2FEE0E9F" w14:textId="77777777" w:rsidR="00F37E59" w:rsidRPr="00994B77" w:rsidRDefault="007D29EF" w:rsidP="00AE34E6">
      <w:pPr>
        <w:pStyle w:val="BodyText"/>
        <w:spacing w:after="120"/>
        <w:rPr>
          <w:lang w:val="fr-FR"/>
        </w:rPr>
      </w:pPr>
      <w:r>
        <w:rPr>
          <w:lang w:val="fr-FR"/>
        </w:rPr>
        <w:t>Pour atténuer les impacts potentiels d'un projet sur la qualité du milieu marin, l'auteur d'une proposition peut recourir aux stratégies d'atténuation suivantes :</w:t>
      </w:r>
    </w:p>
    <w:p w14:paraId="5AB3C9BE" w14:textId="77777777" w:rsidR="00F37E59" w:rsidRPr="00994B77" w:rsidRDefault="007D29EF" w:rsidP="00C90041">
      <w:pPr>
        <w:pStyle w:val="BodyText"/>
        <w:numPr>
          <w:ilvl w:val="0"/>
          <w:numId w:val="29"/>
        </w:numPr>
        <w:spacing w:after="120"/>
        <w:ind w:left="425" w:hanging="425"/>
        <w:rPr>
          <w:lang w:val="fr-FR"/>
        </w:rPr>
      </w:pPr>
      <w:r>
        <w:rPr>
          <w:lang w:val="fr-FR"/>
        </w:rPr>
        <w:t xml:space="preserve">Faire preuve de soin pour le choix du site et la conception du plan de développement afin de minimiser les impacts sur la qualité du milieu marin. En d'autres termes, les impacts peuvent être minimisés en identifiant et en évitant les zones qui sont susceptibles de contenir des contaminants (sites passés de déversements ou d'utilisation industrielle). </w:t>
      </w:r>
    </w:p>
    <w:p w14:paraId="3E4F7203" w14:textId="162EF784" w:rsidR="008C412C" w:rsidRDefault="007D29EF" w:rsidP="00045465">
      <w:pPr>
        <w:pStyle w:val="BodyText"/>
        <w:numPr>
          <w:ilvl w:val="0"/>
          <w:numId w:val="29"/>
        </w:numPr>
        <w:ind w:left="426" w:hanging="425"/>
      </w:pPr>
      <w:r>
        <w:rPr>
          <w:lang w:val="fr-FR"/>
        </w:rPr>
        <w:t xml:space="preserve">Élaborer un plan de dragage, souvent étayé par un modèle hydrodynamique et de transport des sédiments permettant d'évaluer la dispersion des panaches de sédiments fins associés au dragage proposé. Il convient toutefois de noter qu'une telle modélisation du panache surestime souvent les taux de production de dragage réalisables sur les îles isolées du Pacifique, avec des excavatrices dont le fonctionnement est limité aux situations de marée basse (voir </w:t>
      </w:r>
      <w:r>
        <w:rPr>
          <w:b/>
          <w:bCs/>
          <w:lang w:val="fr-FR"/>
        </w:rPr>
        <w:t>Section 5.2</w:t>
      </w:r>
      <w:r>
        <w:rPr>
          <w:lang w:val="fr-FR"/>
        </w:rPr>
        <w:t>). La modélisation du panache est donc généralement réservée aux grands chantiers dont les volumes de dragage dépassent 100 000</w:t>
      </w:r>
      <w:r w:rsidR="00D01B61">
        <w:rPr>
          <w:lang w:val="fr-FR"/>
        </w:rPr>
        <w:t> </w:t>
      </w:r>
      <w:r>
        <w:rPr>
          <w:lang w:val="fr-FR"/>
        </w:rPr>
        <w:t>mètres cubes ou lorsque les travaux peuvent avoir un impact sur des habitats ou des espèces sensibles. Le type de sédiment est aussi un facteur important, car les matériaux plus grossiers ont tendance à générer beaucoup moins de panache que les matériaux fins, car les sédiments grossiers sont plus lourds et se séparent bien plus rapidement de l'eau que les sédiments fins. Un plan de dragage peut</w:t>
      </w:r>
    </w:p>
    <w:p w14:paraId="08D5BDD3" w14:textId="4D7F7A30" w:rsidR="00737C03" w:rsidRPr="00994B77" w:rsidRDefault="007D29EF" w:rsidP="0089495C">
      <w:pPr>
        <w:pStyle w:val="BodyText"/>
        <w:numPr>
          <w:ilvl w:val="1"/>
          <w:numId w:val="29"/>
        </w:numPr>
        <w:ind w:left="851" w:hanging="425"/>
        <w:rPr>
          <w:lang w:val="fr-FR"/>
        </w:rPr>
      </w:pPr>
      <w:r>
        <w:rPr>
          <w:lang w:val="fr-FR"/>
        </w:rPr>
        <w:t>Limiter le dragage aux situations de marée basse</w:t>
      </w:r>
      <w:r w:rsidR="00B651A3">
        <w:rPr>
          <w:lang w:val="fr-FR"/>
        </w:rPr>
        <w:t> </w:t>
      </w:r>
      <w:r>
        <w:rPr>
          <w:lang w:val="fr-FR"/>
        </w:rPr>
        <w:t>;</w:t>
      </w:r>
    </w:p>
    <w:p w14:paraId="0AE00E3D" w14:textId="2E7F6FEF" w:rsidR="00463378" w:rsidRPr="00994B77" w:rsidRDefault="007D29EF" w:rsidP="0089495C">
      <w:pPr>
        <w:pStyle w:val="BodyText"/>
        <w:numPr>
          <w:ilvl w:val="1"/>
          <w:numId w:val="29"/>
        </w:numPr>
        <w:ind w:left="851" w:hanging="425"/>
        <w:rPr>
          <w:lang w:val="fr-FR"/>
        </w:rPr>
      </w:pPr>
      <w:r>
        <w:rPr>
          <w:lang w:val="fr-FR"/>
        </w:rPr>
        <w:t>Empêcher le dragage (ou plus généralement les travaux dans l'eau) par mauvais temps</w:t>
      </w:r>
      <w:r w:rsidR="00B651A3">
        <w:rPr>
          <w:lang w:val="fr-FR"/>
        </w:rPr>
        <w:t> </w:t>
      </w:r>
      <w:r>
        <w:rPr>
          <w:lang w:val="fr-FR"/>
        </w:rPr>
        <w:t>;</w:t>
      </w:r>
    </w:p>
    <w:p w14:paraId="508EF1AE" w14:textId="3F755B55" w:rsidR="0058335A" w:rsidRPr="00994B77" w:rsidRDefault="007D29EF" w:rsidP="00C90041">
      <w:pPr>
        <w:pStyle w:val="BodyText"/>
        <w:numPr>
          <w:ilvl w:val="1"/>
          <w:numId w:val="29"/>
        </w:numPr>
        <w:spacing w:after="120"/>
        <w:ind w:left="850" w:hanging="425"/>
        <w:rPr>
          <w:lang w:val="fr-FR"/>
        </w:rPr>
      </w:pPr>
      <w:r>
        <w:rPr>
          <w:lang w:val="fr-FR"/>
        </w:rPr>
        <w:t>Spécifier les exigences en matière de surveillance (p.</w:t>
      </w:r>
      <w:r w:rsidR="00D5181F">
        <w:rPr>
          <w:lang w:val="fr-FR"/>
        </w:rPr>
        <w:t xml:space="preserve"> </w:t>
      </w:r>
      <w:r>
        <w:rPr>
          <w:lang w:val="fr-FR"/>
        </w:rPr>
        <w:t>ex., images des mouvements du panache, détails sur l'état de la mer et le vent et, si le problème est suffisamment préoccupant, mesures des niveaux de sédiments en suspension) et les protocoles d'intervention (p.</w:t>
      </w:r>
      <w:r w:rsidR="00D5181F">
        <w:rPr>
          <w:lang w:val="fr-FR"/>
        </w:rPr>
        <w:t xml:space="preserve"> </w:t>
      </w:r>
      <w:r>
        <w:rPr>
          <w:lang w:val="fr-FR"/>
        </w:rPr>
        <w:t>ex., si le responsable de l'environnement estime que la densité ou l'étendue du panache atteint un niveau qui pourrait avoir un effet néfaste sur le corail de la crête du récif, le dragage doit être adapté pour réduire la densité ou l'étendue du panache, ce qui peut nécessiter une réduction de l'intensité du dragage).</w:t>
      </w:r>
    </w:p>
    <w:p w14:paraId="16DA90E8" w14:textId="77777777" w:rsidR="0006650C" w:rsidRPr="00994B77" w:rsidRDefault="007D29EF" w:rsidP="00A3645F">
      <w:pPr>
        <w:pStyle w:val="BodyText"/>
        <w:numPr>
          <w:ilvl w:val="0"/>
          <w:numId w:val="29"/>
        </w:numPr>
        <w:spacing w:after="240"/>
        <w:ind w:left="425" w:hanging="425"/>
        <w:rPr>
          <w:lang w:val="fr-FR"/>
        </w:rPr>
      </w:pPr>
      <w:r>
        <w:rPr>
          <w:lang w:val="fr-FR"/>
        </w:rPr>
        <w:t xml:space="preserve">La gestion minutieuse des coulées de béton in situ pour éviter les déversements et les écoulements dans la masse d'eau. Les coulages massifs de béton entrepris sur une plate-forme récifale doivent être effectués par temps calme, à marée basse, et la zone de travail doit être temporairement endiguée (voir </w:t>
      </w:r>
      <w:r>
        <w:rPr>
          <w:b/>
          <w:bCs/>
          <w:lang w:val="fr-FR"/>
        </w:rPr>
        <w:t>Figure 12</w:t>
      </w:r>
      <w:r>
        <w:rPr>
          <w:lang w:val="fr-FR"/>
        </w:rPr>
        <w:t>). Ces activités doivent être surveillées par le responsable de l'environnement et tout débordement doit être immédiatement nettoyé.</w:t>
      </w:r>
    </w:p>
    <w:p w14:paraId="59F5CEF3" w14:textId="77777777" w:rsidR="0006650C" w:rsidRDefault="007D29EF" w:rsidP="0006650C">
      <w:pPr>
        <w:pStyle w:val="Caption"/>
        <w:spacing w:before="0" w:after="120"/>
        <w:rPr>
          <w:sz w:val="18"/>
        </w:rPr>
      </w:pPr>
      <w:r>
        <w:rPr>
          <w:noProof/>
        </w:rPr>
        <w:lastRenderedPageBreak/>
        <w:drawing>
          <wp:anchor distT="0" distB="0" distL="114300" distR="114300" simplePos="0" relativeHeight="251662336" behindDoc="0" locked="0" layoutInCell="1" allowOverlap="1" wp14:anchorId="0E4964CA" wp14:editId="30AC5FAB">
            <wp:simplePos x="0" y="0"/>
            <wp:positionH relativeFrom="margin">
              <wp:align>left</wp:align>
            </wp:positionH>
            <wp:positionV relativeFrom="paragraph">
              <wp:posOffset>5762</wp:posOffset>
            </wp:positionV>
            <wp:extent cx="2945765" cy="2561590"/>
            <wp:effectExtent l="0" t="0" r="6985" b="0"/>
            <wp:wrapSquare wrapText="bothSides"/>
            <wp:docPr id="26" name="Picture 26" descr="A picture containing outdoor, surrounded, severa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9867994" name="Picture 26" descr="A picture containing outdoor, surrounded, several&#10;&#10;Description automatically generated"/>
                    <pic:cNvPicPr/>
                  </pic:nvPicPr>
                  <pic:blipFill>
                    <a:blip r:embed="rId44">
                      <a:extLst>
                        <a:ext uri="{28A0092B-C50C-407E-A947-70E740481C1C}">
                          <a14:useLocalDpi xmlns:a14="http://schemas.microsoft.com/office/drawing/2010/main" val="0"/>
                        </a:ext>
                      </a:extLst>
                    </a:blip>
                    <a:stretch>
                      <a:fillRect/>
                    </a:stretch>
                  </pic:blipFill>
                  <pic:spPr>
                    <a:xfrm>
                      <a:off x="0" y="0"/>
                      <a:ext cx="2945765" cy="2561590"/>
                    </a:xfrm>
                    <a:prstGeom prst="rect">
                      <a:avLst/>
                    </a:prstGeom>
                  </pic:spPr>
                </pic:pic>
              </a:graphicData>
            </a:graphic>
            <wp14:sizeRelH relativeFrom="margin">
              <wp14:pctWidth>0</wp14:pctWidth>
            </wp14:sizeRelH>
            <wp14:sizeRelV relativeFrom="margin">
              <wp14:pctHeight>0</wp14:pctHeight>
            </wp14:sizeRelV>
          </wp:anchor>
        </w:drawing>
      </w:r>
      <w:r>
        <w:rPr>
          <w:noProof/>
        </w:rPr>
        <w:drawing>
          <wp:inline distT="0" distB="0" distL="0" distR="0" wp14:anchorId="5FDEE522" wp14:editId="0509242B">
            <wp:extent cx="2863969" cy="1355464"/>
            <wp:effectExtent l="0" t="0" r="0" b="0"/>
            <wp:docPr id="27" name="Picture 27" descr="A picture containing outdoor, ground, water, boa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6227479" name="Picture 27" descr="A picture containing outdoor, ground, water, boat&#10;&#10;Description automatically generated"/>
                    <pic:cNvPicPr/>
                  </pic:nvPicPr>
                  <pic:blipFill>
                    <a:blip r:embed="rId45"/>
                    <a:stretch>
                      <a:fillRect/>
                    </a:stretch>
                  </pic:blipFill>
                  <pic:spPr>
                    <a:xfrm>
                      <a:off x="0" y="0"/>
                      <a:ext cx="2869764" cy="1358207"/>
                    </a:xfrm>
                    <a:prstGeom prst="rect">
                      <a:avLst/>
                    </a:prstGeom>
                  </pic:spPr>
                </pic:pic>
              </a:graphicData>
            </a:graphic>
          </wp:inline>
        </w:drawing>
      </w:r>
    </w:p>
    <w:p w14:paraId="461122BC" w14:textId="77777777" w:rsidR="0006650C" w:rsidRDefault="0006650C" w:rsidP="0006650C">
      <w:pPr>
        <w:pStyle w:val="Caption"/>
        <w:spacing w:before="0" w:after="120"/>
        <w:rPr>
          <w:sz w:val="18"/>
        </w:rPr>
      </w:pPr>
    </w:p>
    <w:p w14:paraId="1A6E53B3" w14:textId="77777777" w:rsidR="0006650C" w:rsidRDefault="0006650C" w:rsidP="0006650C">
      <w:pPr>
        <w:pStyle w:val="Caption"/>
        <w:spacing w:before="0" w:after="120"/>
        <w:rPr>
          <w:sz w:val="18"/>
        </w:rPr>
      </w:pPr>
    </w:p>
    <w:p w14:paraId="158DC5DC" w14:textId="77777777" w:rsidR="0006650C" w:rsidRPr="00A3645F" w:rsidRDefault="007D29EF" w:rsidP="0006650C">
      <w:pPr>
        <w:pStyle w:val="Caption"/>
        <w:spacing w:before="0" w:after="120"/>
        <w:rPr>
          <w:sz w:val="18"/>
        </w:rPr>
      </w:pPr>
      <w:r w:rsidRPr="00A3645F">
        <w:rPr>
          <w:noProof/>
          <w:sz w:val="18"/>
        </w:rPr>
        <mc:AlternateContent>
          <mc:Choice Requires="wps">
            <w:drawing>
              <wp:anchor distT="0" distB="0" distL="114300" distR="114300" simplePos="0" relativeHeight="251666432" behindDoc="0" locked="0" layoutInCell="1" allowOverlap="1" wp14:anchorId="4ABD3ECB" wp14:editId="591EBBED">
                <wp:simplePos x="0" y="0"/>
                <wp:positionH relativeFrom="column">
                  <wp:posOffset>3067050</wp:posOffset>
                </wp:positionH>
                <wp:positionV relativeFrom="paragraph">
                  <wp:posOffset>225425</wp:posOffset>
                </wp:positionV>
                <wp:extent cx="2945765" cy="635"/>
                <wp:effectExtent l="0" t="0" r="0" b="0"/>
                <wp:wrapSquare wrapText="bothSides"/>
                <wp:docPr id="318" name="Text Box 318"/>
                <wp:cNvGraphicFramePr/>
                <a:graphic xmlns:a="http://schemas.openxmlformats.org/drawingml/2006/main">
                  <a:graphicData uri="http://schemas.microsoft.com/office/word/2010/wordprocessingShape">
                    <wps:wsp>
                      <wps:cNvSpPr txBox="1"/>
                      <wps:spPr>
                        <a:xfrm>
                          <a:off x="0" y="0"/>
                          <a:ext cx="2945765" cy="635"/>
                        </a:xfrm>
                        <a:prstGeom prst="rect">
                          <a:avLst/>
                        </a:prstGeom>
                        <a:solidFill>
                          <a:prstClr val="white"/>
                        </a:solidFill>
                        <a:ln>
                          <a:noFill/>
                        </a:ln>
                      </wps:spPr>
                      <wps:txbx>
                        <w:txbxContent>
                          <w:p w14:paraId="71B153E8" w14:textId="77777777" w:rsidR="007E7CD5" w:rsidRPr="00994B77" w:rsidRDefault="007D29EF" w:rsidP="007E7CD5">
                            <w:pPr>
                              <w:pStyle w:val="Caption"/>
                              <w:rPr>
                                <w:noProof/>
                                <w:lang w:val="fr-FR"/>
                              </w:rPr>
                            </w:pPr>
                            <w:bookmarkStart w:id="144" w:name="_Toc102478159"/>
                            <w:r w:rsidRPr="00A3645F">
                              <w:rPr>
                                <w:iCs/>
                                <w:sz w:val="18"/>
                                <w:lang w:val="fr-FR"/>
                              </w:rPr>
                              <w:t xml:space="preserve">Figure </w:t>
                            </w:r>
                            <w:r w:rsidR="00B83CF4" w:rsidRPr="00A3645F">
                              <w:rPr>
                                <w:sz w:val="18"/>
                              </w:rPr>
                              <w:fldChar w:fldCharType="begin"/>
                            </w:r>
                            <w:r w:rsidR="00B83CF4" w:rsidRPr="00994B77">
                              <w:rPr>
                                <w:sz w:val="18"/>
                                <w:lang w:val="fr-FR"/>
                              </w:rPr>
                              <w:instrText xml:space="preserve"> SEQ Figure \* ARABIC </w:instrText>
                            </w:r>
                            <w:r w:rsidR="00B83CF4" w:rsidRPr="00A3645F">
                              <w:rPr>
                                <w:sz w:val="18"/>
                              </w:rPr>
                              <w:fldChar w:fldCharType="separate"/>
                            </w:r>
                            <w:r w:rsidRPr="00994B77">
                              <w:rPr>
                                <w:iCs/>
                                <w:noProof/>
                                <w:sz w:val="18"/>
                                <w:lang w:val="fr-FR"/>
                              </w:rPr>
                              <w:t>12</w:t>
                            </w:r>
                            <w:r w:rsidR="00B83CF4" w:rsidRPr="00A3645F">
                              <w:rPr>
                                <w:noProof/>
                                <w:sz w:val="18"/>
                              </w:rPr>
                              <w:fldChar w:fldCharType="end"/>
                            </w:r>
                            <w:r w:rsidRPr="00A3645F">
                              <w:rPr>
                                <w:iCs/>
                                <w:sz w:val="18"/>
                                <w:lang w:val="fr-FR"/>
                              </w:rPr>
                              <w:t>:</w:t>
                            </w:r>
                            <w:r>
                              <w:rPr>
                                <w:iCs/>
                                <w:lang w:val="fr-FR"/>
                              </w:rPr>
                              <w:t xml:space="preserve"> </w:t>
                            </w:r>
                            <w:r>
                              <w:rPr>
                                <w:iCs/>
                                <w:sz w:val="18"/>
                                <w:lang w:val="fr-FR"/>
                              </w:rPr>
                              <w:t>Exemples de travaux à marée basse et d'endiguement à Nukulaelae, Tuvalu.</w:t>
                            </w:r>
                            <w:bookmarkEnd w:id="144"/>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4ABD3ECB" id="Text Box 318" o:spid="_x0000_s1027" type="#_x0000_t202" style="position:absolute;margin-left:241.5pt;margin-top:17.75pt;width:231.95pt;height:.05pt;z-index:25166643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oA++GQIAAD8EAAAOAAAAZHJzL2Uyb0RvYy54bWysU8Fu2zAMvQ/YPwi6L06yJduCOEWWIsOA&#10;oi2QDj0rshwLkEWNUmJnXz9KtpOu22nYRaZJihTfe1zetLVhJ4Veg835ZDTmTFkJhbaHnH9/2r77&#10;xJkPwhbCgFU5PyvPb1Zv3ywbt1BTqMAUChkVsX7RuJxXIbhFlnlZqVr4EThlKVgC1iLQLx6yAkVD&#10;1WuTTcfjedYAFg5BKu/Je9sF+SrVL0slw0NZehWYyTm9LaQT07mPZ7ZaisUBhau07J8h/uEVtdCW&#10;ml5K3Yog2BH1H6VqLRE8lGEkoc6gLLVUaQaaZjJ+Nc2uEk6lWQgc7y4w+f9XVt6fdu4RWWi/QEsE&#10;RkAa5xeenHGetsQ6fumljOIE4fkCm2oDk+Scfv4w+zifcSYpNn8/izWy61WHPnxVULNo5ByJkwSV&#10;ON350KUOKbGTB6OLrTYm/sTAxiA7CeKvqXRQffHfsoyNuRbira5g9GTXOaIV2n3LdPFixj0UZxod&#10;oVOFd3Krqd+d8OFRIMmApiVphwc6SgNNzqG3OKsAf/7NH/OJHYpy1pCscu5/HAUqzsw3S7xFDQ4G&#10;DsZ+MOyx3gBNOqGlcTKZdAGDGcwSoX4mxa9jFwoJK6lXzsNgbkInbtoYqdbrlERKcyLc2Z2TsfSA&#10;61P7LND1rAQi8x4GwYnFK3K63ESPWx8DIZ2Yi7h2KPZwk0oT9/1GxTV4+Z+yrnu/+gUAAP//AwBQ&#10;SwMEFAAGAAgAAAAhAMCjyUPkAAAADgEAAA8AAABkcnMvZG93bnJldi54bWxMjz9PwzAQxXckvoN1&#10;SCyIOpA0atM4VVVggKUidGFz42sciM+R7bTh2+NOsJx0/957v3I9mZ6d0PnOkoCHWQIMqbGqo1bA&#10;/uPlfgHMB0lK9pZQwA96WFfXV6UslD3TO57q0LIoQr6QAnQIQ8G5bzQa6Wd2QIq7o3VGhti6lisn&#10;z1Hc9PwxSXJuZEfRQcsBtxqb73o0AnbZ507fjcfnt02Wutf9uM2/2lqI25vpaRXLZgUs4BT+PuDC&#10;EPNDFYMd7EjKs15AtkgjUBCQzufA4sEyy5fADpdBDrwq+X+M6hcAAP//AwBQSwECLQAUAAYACAAA&#10;ACEAtoM4kv4AAADhAQAAEwAAAAAAAAAAAAAAAAAAAAAAW0NvbnRlbnRfVHlwZXNdLnhtbFBLAQIt&#10;ABQABgAIAAAAIQA4/SH/1gAAAJQBAAALAAAAAAAAAAAAAAAAAC8BAABfcmVscy8ucmVsc1BLAQIt&#10;ABQABgAIAAAAIQDmoA++GQIAAD8EAAAOAAAAAAAAAAAAAAAAAC4CAABkcnMvZTJvRG9jLnhtbFBL&#10;AQItABQABgAIAAAAIQDAo8lD5AAAAA4BAAAPAAAAAAAAAAAAAAAAAHMEAABkcnMvZG93bnJldi54&#10;bWxQSwUGAAAAAAQABADzAAAAhAUAAAAA&#10;" stroked="f">
                <v:textbox style="mso-fit-shape-to-text:t" inset="0,0,0,0">
                  <w:txbxContent>
                    <w:p w14:paraId="71B153E8" w14:textId="77777777" w:rsidR="007E7CD5" w:rsidRPr="00994B77" w:rsidRDefault="007D29EF" w:rsidP="007E7CD5">
                      <w:pPr>
                        <w:pStyle w:val="Caption"/>
                        <w:rPr>
                          <w:noProof/>
                          <w:lang w:val="fr-FR"/>
                        </w:rPr>
                      </w:pPr>
                      <w:bookmarkStart w:id="146" w:name="_Toc102478159"/>
                      <w:r w:rsidRPr="00A3645F">
                        <w:rPr>
                          <w:iCs/>
                          <w:sz w:val="18"/>
                          <w:lang w:val="fr-FR"/>
                        </w:rPr>
                        <w:t xml:space="preserve">Figure </w:t>
                      </w:r>
                      <w:r w:rsidR="00B83CF4" w:rsidRPr="00A3645F">
                        <w:rPr>
                          <w:sz w:val="18"/>
                        </w:rPr>
                        <w:fldChar w:fldCharType="begin"/>
                      </w:r>
                      <w:r w:rsidR="00B83CF4" w:rsidRPr="00994B77">
                        <w:rPr>
                          <w:sz w:val="18"/>
                          <w:lang w:val="fr-FR"/>
                        </w:rPr>
                        <w:instrText xml:space="preserve"> SEQ Figure \* ARABIC </w:instrText>
                      </w:r>
                      <w:r w:rsidR="00B83CF4" w:rsidRPr="00A3645F">
                        <w:rPr>
                          <w:sz w:val="18"/>
                        </w:rPr>
                        <w:fldChar w:fldCharType="separate"/>
                      </w:r>
                      <w:r w:rsidRPr="00994B77">
                        <w:rPr>
                          <w:iCs/>
                          <w:noProof/>
                          <w:sz w:val="18"/>
                          <w:lang w:val="fr-FR"/>
                        </w:rPr>
                        <w:t>12</w:t>
                      </w:r>
                      <w:r w:rsidR="00B83CF4" w:rsidRPr="00A3645F">
                        <w:rPr>
                          <w:noProof/>
                          <w:sz w:val="18"/>
                        </w:rPr>
                        <w:fldChar w:fldCharType="end"/>
                      </w:r>
                      <w:r w:rsidRPr="00A3645F">
                        <w:rPr>
                          <w:iCs/>
                          <w:sz w:val="18"/>
                          <w:lang w:val="fr-FR"/>
                        </w:rPr>
                        <w:t>:</w:t>
                      </w:r>
                      <w:r>
                        <w:rPr>
                          <w:iCs/>
                          <w:lang w:val="fr-FR"/>
                        </w:rPr>
                        <w:t xml:space="preserve"> </w:t>
                      </w:r>
                      <w:r>
                        <w:rPr>
                          <w:iCs/>
                          <w:sz w:val="18"/>
                          <w:lang w:val="fr-FR"/>
                        </w:rPr>
                        <w:t xml:space="preserve">Exemples de </w:t>
                      </w:r>
                      <w:r>
                        <w:rPr>
                          <w:iCs/>
                          <w:sz w:val="18"/>
                          <w:lang w:val="fr-FR"/>
                        </w:rPr>
                        <w:t>travaux à marée basse et d'endiguement à Nukulaelae, Tuvalu.</w:t>
                      </w:r>
                      <w:bookmarkEnd w:id="146"/>
                    </w:p>
                  </w:txbxContent>
                </v:textbox>
                <w10:wrap type="square"/>
              </v:shape>
            </w:pict>
          </mc:Fallback>
        </mc:AlternateContent>
      </w:r>
    </w:p>
    <w:p w14:paraId="7AEC3580" w14:textId="77777777" w:rsidR="0006650C" w:rsidRDefault="0006650C" w:rsidP="0006650C">
      <w:pPr>
        <w:pStyle w:val="BodyText"/>
      </w:pPr>
    </w:p>
    <w:p w14:paraId="52CD72A0" w14:textId="671BCBD0" w:rsidR="00F37E59" w:rsidRDefault="007D29EF" w:rsidP="0089495C">
      <w:pPr>
        <w:pStyle w:val="BodyText"/>
        <w:numPr>
          <w:ilvl w:val="0"/>
          <w:numId w:val="29"/>
        </w:numPr>
        <w:ind w:left="426" w:hanging="425"/>
      </w:pPr>
      <w:r w:rsidRPr="00B964B6">
        <w:rPr>
          <w:rFonts w:asciiTheme="minorHAnsi" w:eastAsia="Times New Roman" w:hAnsiTheme="minorHAnsi" w:cstheme="minorHAnsi"/>
          <w:b/>
          <w:bCs/>
          <w:i/>
          <w:iCs/>
          <w:noProof/>
        </w:rPr>
        <mc:AlternateContent>
          <mc:Choice Requires="wpg">
            <w:drawing>
              <wp:anchor distT="0" distB="0" distL="228600" distR="228600" simplePos="0" relativeHeight="251659264" behindDoc="1" locked="0" layoutInCell="1" allowOverlap="1" wp14:anchorId="0B1C4632" wp14:editId="56BDB07F">
                <wp:simplePos x="0" y="0"/>
                <wp:positionH relativeFrom="margin">
                  <wp:posOffset>3189605</wp:posOffset>
                </wp:positionH>
                <wp:positionV relativeFrom="margin">
                  <wp:posOffset>-85922485</wp:posOffset>
                </wp:positionV>
                <wp:extent cx="3559810" cy="7397115"/>
                <wp:effectExtent l="0" t="0" r="2540" b="0"/>
                <wp:wrapSquare wrapText="bothSides"/>
                <wp:docPr id="6" name="Group 6"/>
                <wp:cNvGraphicFramePr/>
                <a:graphic xmlns:a="http://schemas.openxmlformats.org/drawingml/2006/main">
                  <a:graphicData uri="http://schemas.microsoft.com/office/word/2010/wordprocessingGroup">
                    <wpg:wgp>
                      <wpg:cNvGrpSpPr/>
                      <wpg:grpSpPr>
                        <a:xfrm>
                          <a:off x="0" y="0"/>
                          <a:ext cx="3559810" cy="7397115"/>
                          <a:chOff x="0" y="12684"/>
                          <a:chExt cx="1981948" cy="7350779"/>
                        </a:xfrm>
                      </wpg:grpSpPr>
                      <wps:wsp>
                        <wps:cNvPr id="7" name="Rectangle 7"/>
                        <wps:cNvSpPr/>
                        <wps:spPr>
                          <a:xfrm>
                            <a:off x="19798" y="12684"/>
                            <a:ext cx="1962150" cy="228600"/>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numCol="1" spcCol="0" rtlCol="0" fromWordArt="0" anchor="ctr" anchorCtr="0" forceAA="0" compatLnSpc="1">
                          <a:prstTxWarp prst="textNoShape">
                            <a:avLst/>
                          </a:prstTxWarp>
                        </wps:bodyPr>
                      </wps:wsp>
                      <wps:wsp>
                        <wps:cNvPr id="8" name="Rectangle 8"/>
                        <wps:cNvSpPr/>
                        <wps:spPr>
                          <a:xfrm>
                            <a:off x="0" y="625520"/>
                            <a:ext cx="1962150" cy="6737943"/>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EDBFCBE" w14:textId="77777777" w:rsidR="00F37E59" w:rsidRDefault="00F37E59" w:rsidP="00F37E59">
                              <w:pPr>
                                <w:rPr>
                                  <w:color w:val="FFFFFF" w:themeColor="background1"/>
                                </w:rPr>
                              </w:pPr>
                            </w:p>
                            <w:p w14:paraId="487BD173" w14:textId="77777777" w:rsidR="00F37E59" w:rsidRPr="00994B77" w:rsidRDefault="007D29EF" w:rsidP="00F37E59">
                              <w:pPr>
                                <w:rPr>
                                  <w:color w:val="FFFFFF" w:themeColor="background1"/>
                                  <w:sz w:val="16"/>
                                  <w:szCs w:val="16"/>
                                  <w:lang w:val="fr-FR"/>
                                </w:rPr>
                              </w:pPr>
                              <w:r w:rsidRPr="00055C8F">
                                <w:rPr>
                                  <w:color w:val="FFFFFF" w:themeColor="background1"/>
                                  <w:sz w:val="16"/>
                                  <w:szCs w:val="16"/>
                                  <w:lang w:val="fr-FR"/>
                                </w:rPr>
                                <w:t xml:space="preserve">Insérez ici l'étude de cas sur l'étude documentaire vs l'évaluation écologique dont nous avons discuté. </w:t>
                              </w:r>
                            </w:p>
                          </w:txbxContent>
                        </wps:txbx>
                        <wps:bodyPr rot="0" spcFirstLastPara="0" vertOverflow="overflow" horzOverflow="overflow" vert="horz" wrap="square" lIns="91440" tIns="182880" rIns="109728" bIns="228600" numCol="1" spcCol="0" rtlCol="0" fromWordArt="0" anchor="t" anchorCtr="0" forceAA="0" compatLnSpc="1">
                          <a:prstTxWarp prst="textNoShape">
                            <a:avLst/>
                          </a:prstTxWarp>
                        </wps:bodyPr>
                      </wps:wsp>
                      <wps:wsp>
                        <wps:cNvPr id="9" name="Text Box 9"/>
                        <wps:cNvSpPr txBox="1"/>
                        <wps:spPr>
                          <a:xfrm>
                            <a:off x="0" y="231820"/>
                            <a:ext cx="1962150" cy="585418"/>
                          </a:xfrm>
                          <a:prstGeom prst="rect">
                            <a:avLst/>
                          </a:prstGeom>
                          <a:solidFill>
                            <a:schemeClr val="bg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46A6F7" w14:textId="77777777" w:rsidR="00F37E59" w:rsidRPr="00994B77" w:rsidRDefault="007D29EF" w:rsidP="00F37E59">
                              <w:pPr>
                                <w:pStyle w:val="NoSpacing"/>
                                <w:jc w:val="center"/>
                                <w:rPr>
                                  <w:rFonts w:asciiTheme="majorHAnsi" w:eastAsiaTheme="majorEastAsia" w:hAnsiTheme="majorHAnsi" w:cstheme="majorBidi"/>
                                  <w:caps/>
                                  <w:color w:val="00577E" w:themeColor="accent1"/>
                                  <w:sz w:val="28"/>
                                  <w:szCs w:val="28"/>
                                  <w:lang w:val="fr-FR"/>
                                </w:rPr>
                              </w:pPr>
                              <w:r>
                                <w:rPr>
                                  <w:rFonts w:eastAsiaTheme="majorEastAsia" w:cstheme="majorBidi"/>
                                  <w:b/>
                                  <w:bCs/>
                                  <w:color w:val="00577E" w:themeColor="accent1"/>
                                  <w:sz w:val="26"/>
                                  <w:szCs w:val="26"/>
                                  <w:lang w:val="fr-FR"/>
                                </w:rPr>
                                <w:t>Étude de cas - Étude d'impact écologique</w:t>
                              </w:r>
                            </w:p>
                          </w:txbxContent>
                        </wps:txbx>
                        <wps:bodyPr rot="0" spcFirstLastPara="0" vertOverflow="overflow" horzOverflow="overflow" vert="horz" wrap="square" lIns="91440" tIns="91440" rIns="91440" bIns="91440" numCol="1" spcCol="0" rtlCol="0" fromWordArt="0" anchor="ctr" anchorCtr="0" forceAA="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0B1C4632" id="Group 6" o:spid="_x0000_s1028" style="position:absolute;left:0;text-align:left;margin-left:251.15pt;margin-top:-6765.55pt;width:280.3pt;height:582.45pt;z-index:-251657216;mso-wrap-distance-left:18pt;mso-wrap-distance-right:18pt;mso-position-horizontal-relative:margin;mso-position-vertical-relative:margin;mso-width-relative:margin;mso-height-relative:margin" coordorigin=",126" coordsize="19819,735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zfKtrwMAAF0OAAAOAAAAZHJzL2Uyb0RvYy54bWzsV9tu2zgQfV+g/0DovdHFlnVBlCJNm2CB&#10;IA2aLPpMU5QtVCJZkomUfv0OL1JS1+klRYNd7PpB5ogzw+HhnBnq8NXYd+iWStVyVgXxQRQgygiv&#10;W7apgr+uT1/mAVIasxp3nNEquKMqeHX04o/DQZQ04Vve1VQicMJUOYgq2GotyjBUZEt7rA64oAwm&#10;Gy57rEGUm7CWeADvfRcmUbQKBy5rITmhSsHbN24yOLL+m4YS/a5pFNWoqwKITduntM+1eYZHh7jc&#10;SCy2LfFh4CdE0eOWwaKzqzdYY3Qj269c9S2RXPFGHxDeh7xpWkLtHmA3cbSzmzPJb4Tdy6YcNmKG&#10;CaDdwenJbsnF7ZkUV+JSAhKD2AAWVjJ7GRvZm3+IEo0WsrsZMjpqRODlIk2LPAZkCcxliyKL49SB&#10;SraA/L1dnKzy5TTz1lvHYFssIUWcdRplWWF0wmnx8IuQBgFJou5xUL+Gw9UWC2rhVSXgcClRW8Mm&#10;AsRwD6n6HpIHs01HUWZiMouD1gyVKhWgtgenuMgK2BLg8WDPE15xsUri1OOVJPkqsjk4bxiXQip9&#10;RnmPzKAKJERhMwvfnivtsJlUzOKKd2192nadFQxt6Ekn0S2GhMeEUKZjj+gXmh0z+owbS+fUvAG4&#10;p23Zkb7rqNHr2HvaADpw4IkNxvLz64VsDFtcU7d+GsFvWn0KzZ6udWi0G1h/9h1/y7eL0usbU2rp&#10;PRtH3zeeLezKnOnZuG8Zl/scdDN8jdOfQHLQGJTWvL6D3JHcFRclyGkLR3eOlb7EEqoJnDZUSP0O&#10;Hk3HhyrgfhSgLZef9703+pDcMBugAapTFahPN1hSyM2b/oTD2cZQVwWxQ/AvdTcNG8n7D1AUj40H&#10;mMKMgJ8qIFpOwol2FRDKKqHHx1YNypHA+pxdCWKcG4RMml2PH7AUPhc1ZPEFn2iDy52UdLoeIIeK&#10;F4C0jkC/nb1AvF325j/FXkAMmLtK0jTx3WEvdVfZIiuWC5/cU6WciPk/d/cVoH8gd/W4Hm3VT6Yk&#10;eV42d38yaGJFvFxC3mkrxHmS54bSToqKLIGkXlvJN4ynFwH9HygBxVQCrg1zX/MR2TvFg/6N9Aiv&#10;TZnzff2RTu5qQbKAI/lWLUjzdBnbKvN72vh680gLR9BLVgu4TZhqvdvLpwbpbw3f7+w/0ED3t+0f&#10;MHxu6tcfJ8gebdsz9W0Rf/5Gvof6vg445nvBEd8L/97mby/y8A1jb3/+e8t8JD2U7WXh/qvw6G8A&#10;AAD//wMAUEsDBBQABgAIAAAAIQA2X+JN6QAAABcBAAAPAAAAZHJzL2Rvd25yZXYueG1sTE/LasMw&#10;ELwX+g9iC70lsiRsWsdyCOnjFApNCiE3xd7YJpZkLMV2/r7yqb0s7M7sPLL1pFsyYO8aaySwZQQE&#10;TWHLxlQSfg4fixcgzitTqtYalHBHB+v88SFTaWlH843D3lckiBiXKgm1911KqStq1MotbYcmYBfb&#10;a+XD2le07NUYxHVLeRQlVKvGBIdadbitsbjub1rC56jGjWDvw+562d5Ph/jruGMo5fPT9LYKY7MC&#10;4nHyfx8wdwj5IQ/BzvZmSkdaCXHERaBKWDARC8aAzKQo4a9AzvOViyThQPOM/u+T/wIAAP//AwBQ&#10;SwECLQAUAAYACAAAACEAtoM4kv4AAADhAQAAEwAAAAAAAAAAAAAAAAAAAAAAW0NvbnRlbnRfVHlw&#10;ZXNdLnhtbFBLAQItABQABgAIAAAAIQA4/SH/1gAAAJQBAAALAAAAAAAAAAAAAAAAAC8BAABfcmVs&#10;cy8ucmVsc1BLAQItABQABgAIAAAAIQCKzfKtrwMAAF0OAAAOAAAAAAAAAAAAAAAAAC4CAABkcnMv&#10;ZTJvRG9jLnhtbFBLAQItABQABgAIAAAAIQA2X+JN6QAAABcBAAAPAAAAAAAAAAAAAAAAAAkGAABk&#10;cnMvZG93bnJldi54bWxQSwUGAAAAAAQABADzAAAAHwcAAAAA&#10;">
                <v:rect id="Rectangle 7" o:spid="_x0000_s1029" style="position:absolute;left:197;top:126;width:19622;height:228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8nZjxwAAAN8AAAAPAAAAZHJzL2Rvd25yZXYueG1sRI9BawIx&#10;FITvgv8hvII3zVbQltUoVVE8tlZKe3tsnpulm5ewybqrv74pFHoZGIb5hlmue1uLKzWhcqzgcZKB&#10;IC6crrhUcH7fj59BhIissXZMCm4UYL0aDpaYa9fxG11PsRQJwiFHBSZGn0sZCkMWw8R54pRdXGMx&#10;JtuUUjfYJbit5TTL5tJixWnBoKetoeL71FoF/nB+/bqYje/mt4/ZoS/bz3vVKjV66HeLJC8LEJH6&#10;+N/4Qxy1gif4/ZO+gFz9AAAA//8DAFBLAQItABQABgAIAAAAIQDb4fbL7gAAAIUBAAATAAAAAAAA&#10;AAAAAAAAAAAAAABbQ29udGVudF9UeXBlc10ueG1sUEsBAi0AFAAGAAgAAAAhAFr0LFu/AAAAFQEA&#10;AAsAAAAAAAAAAAAAAAAAHwEAAF9yZWxzLy5yZWxzUEsBAi0AFAAGAAgAAAAhALLydmPHAAAA3wAA&#10;AA8AAAAAAAAAAAAAAAAABwIAAGRycy9kb3ducmV2LnhtbFBLBQYAAAAAAwADALcAAAD7AgAAAAA=&#10;" fillcolor="#00577e [3204]" stroked="f" strokeweight="2pt"/>
                <v:rect id="Rectangle 8" o:spid="_x0000_s1030" style="position:absolute;top:6255;width:19621;height:6737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7N8yQAAAN8AAAAPAAAAZHJzL2Rvd25yZXYueG1sRI9NSwMx&#10;EIbvgv8hTMGbza4H0W3TIvUDD4LYD7S3aTLuLm4ma5Ju13/vHAQvAy/D+8w88+XoOzVQTG1gA+W0&#10;AEVsg2u5NrDdPF7egEoZ2WEXmAz8UILl4vxsjpULJ36jYZ1rJRBOFRpocu4rrZNtyGOahp5Ydp8h&#10;eswSY61dxJPAfaeviuJae2xZLjTY06oh+7U+egOHp2i/X3f9fuuOt+X7x/DyUNbWmIvJeD+TcTcD&#10;lWnM/40/xLMzIA+Lj7iAXvwCAAD//wMAUEsBAi0AFAAGAAgAAAAhANvh9svuAAAAhQEAABMAAAAA&#10;AAAAAAAAAAAAAAAAAFtDb250ZW50X1R5cGVzXS54bWxQSwECLQAUAAYACAAAACEAWvQsW78AAAAV&#10;AQAACwAAAAAAAAAAAAAAAAAfAQAAX3JlbHMvLnJlbHNQSwECLQAUAAYACAAAACEAiv+zfMkAAADf&#10;AAAADwAAAAAAAAAAAAAAAAAHAgAAZHJzL2Rvd25yZXYueG1sUEsFBgAAAAADAAMAtwAAAP0CAAAA&#10;AA==&#10;" fillcolor="#00577e [3204]" stroked="f" strokeweight="2pt">
                  <v:textbox inset=",14.4pt,8.64pt,18pt">
                    <w:txbxContent>
                      <w:p w14:paraId="2EDBFCBE" w14:textId="77777777" w:rsidR="00F37E59" w:rsidRDefault="00F37E59" w:rsidP="00F37E59">
                        <w:pPr>
                          <w:rPr>
                            <w:color w:val="FFFFFF" w:themeColor="background1"/>
                          </w:rPr>
                        </w:pPr>
                      </w:p>
                      <w:p w14:paraId="487BD173" w14:textId="77777777" w:rsidR="00F37E59" w:rsidRPr="00994B77" w:rsidRDefault="007D29EF" w:rsidP="00F37E59">
                        <w:pPr>
                          <w:rPr>
                            <w:color w:val="FFFFFF" w:themeColor="background1"/>
                            <w:sz w:val="16"/>
                            <w:szCs w:val="16"/>
                            <w:lang w:val="fr-FR"/>
                          </w:rPr>
                        </w:pPr>
                        <w:r w:rsidRPr="00055C8F">
                          <w:rPr>
                            <w:color w:val="FFFFFF" w:themeColor="background1"/>
                            <w:sz w:val="16"/>
                            <w:szCs w:val="16"/>
                            <w:lang w:val="fr-FR"/>
                          </w:rPr>
                          <w:t xml:space="preserve">Insérez ici l'étude de cas sur l'étude documentaire vs l'évaluation écologique dont nous avons discuté. </w:t>
                        </w:r>
                      </w:p>
                    </w:txbxContent>
                  </v:textbox>
                </v:rect>
                <v:shape id="Text Box 9" o:spid="_x0000_s1031" type="#_x0000_t202" style="position:absolute;top:2318;width:19621;height:58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ftb2wwAAAN8AAAAPAAAAZHJzL2Rvd25yZXYueG1sRI9Ba8JA&#10;FITvgv9heUJvulGI1OgqRWn12uilt0f2NQnNvg27r5r++64geBkYhvmG2ewG16krhdh6NjCfZaCI&#10;K29brg1czu/TV1BRkC12nsnAH0XYbcejDRbW3/iTrqXUKkE4FmigEekLrWPVkMM48z1xyr59cCjJ&#10;hlrbgLcEd51eZNlSO2w5LTTY076h6qf8dQbkI85P+UWOy/CVH3JbagqkjXmZDId1krc1KKFBno0H&#10;4mQNrOD+J30Bvf0HAAD//wMAUEsBAi0AFAAGAAgAAAAhANvh9svuAAAAhQEAABMAAAAAAAAAAAAA&#10;AAAAAAAAAFtDb250ZW50X1R5cGVzXS54bWxQSwECLQAUAAYACAAAACEAWvQsW78AAAAVAQAACwAA&#10;AAAAAAAAAAAAAAAfAQAAX3JlbHMvLnJlbHNQSwECLQAUAAYACAAAACEAkX7W9sMAAADfAAAADwAA&#10;AAAAAAAAAAAAAAAHAgAAZHJzL2Rvd25yZXYueG1sUEsFBgAAAAADAAMAtwAAAPcCAAAAAA==&#10;" fillcolor="white [3212]" stroked="f" strokeweight=".5pt">
                  <v:textbox inset=",7.2pt,,7.2pt">
                    <w:txbxContent>
                      <w:p w14:paraId="2F46A6F7" w14:textId="77777777" w:rsidR="00F37E59" w:rsidRPr="00994B77" w:rsidRDefault="007D29EF" w:rsidP="00F37E59">
                        <w:pPr>
                          <w:pStyle w:val="NoSpacing"/>
                          <w:jc w:val="center"/>
                          <w:rPr>
                            <w:rFonts w:asciiTheme="majorHAnsi" w:eastAsiaTheme="majorEastAsia" w:hAnsiTheme="majorHAnsi" w:cstheme="majorBidi"/>
                            <w:caps/>
                            <w:color w:val="00577E" w:themeColor="accent1"/>
                            <w:sz w:val="28"/>
                            <w:szCs w:val="28"/>
                            <w:lang w:val="fr-FR"/>
                          </w:rPr>
                        </w:pPr>
                        <w:r>
                          <w:rPr>
                            <w:rFonts w:eastAsiaTheme="majorEastAsia" w:cstheme="majorBidi"/>
                            <w:b/>
                            <w:bCs/>
                            <w:color w:val="00577E" w:themeColor="accent1"/>
                            <w:sz w:val="26"/>
                            <w:szCs w:val="26"/>
                            <w:lang w:val="fr-FR"/>
                          </w:rPr>
                          <w:t>Étude de cas - Étude d'impact écologique</w:t>
                        </w:r>
                      </w:p>
                    </w:txbxContent>
                  </v:textbox>
                </v:shape>
                <w10:wrap type="square" anchorx="margin" anchory="margin"/>
              </v:group>
            </w:pict>
          </mc:Fallback>
        </mc:AlternateContent>
      </w:r>
      <w:r w:rsidR="003E247D">
        <w:rPr>
          <w:lang w:val="fr-FR"/>
        </w:rPr>
        <w:t>Un plan de suivi et de gestion de l'environnement (PSGE) axé sur les principales menaces que le projet fait peser sur la qualité du milieu marin et sur les mécanismes par lesquels ces menaces pourraient compromettre la protection de l'environnement. Plus précisément, le PSGE devrait inclure</w:t>
      </w:r>
      <w:r w:rsidR="002C7137">
        <w:rPr>
          <w:lang w:val="fr-FR"/>
        </w:rPr>
        <w:t xml:space="preserve"> :</w:t>
      </w:r>
    </w:p>
    <w:p w14:paraId="2EB3392C" w14:textId="143DA19A" w:rsidR="00F37E59" w:rsidRPr="00994B77" w:rsidRDefault="007D29EF" w:rsidP="0089495C">
      <w:pPr>
        <w:pStyle w:val="BodyText"/>
        <w:numPr>
          <w:ilvl w:val="0"/>
          <w:numId w:val="19"/>
        </w:numPr>
        <w:ind w:left="851" w:hanging="437"/>
        <w:rPr>
          <w:lang w:val="fr-FR"/>
        </w:rPr>
      </w:pPr>
      <w:r>
        <w:rPr>
          <w:lang w:val="fr-FR"/>
        </w:rPr>
        <w:t>Des mesures visant à minimiser la libération de sédiments (dans les circonstances pertinentes, p.</w:t>
      </w:r>
      <w:r w:rsidR="00D5181F">
        <w:rPr>
          <w:lang w:val="fr-FR"/>
        </w:rPr>
        <w:t xml:space="preserve"> </w:t>
      </w:r>
      <w:r>
        <w:rPr>
          <w:lang w:val="fr-FR"/>
        </w:rPr>
        <w:t>ex. lorsque les courants sont faibles, il peut s'agir de rideaux de limon ; voir la Figure 13);</w:t>
      </w:r>
    </w:p>
    <w:p w14:paraId="2CA506AE" w14:textId="77777777" w:rsidR="00161E71" w:rsidRPr="00994B77" w:rsidRDefault="007D29EF" w:rsidP="0089495C">
      <w:pPr>
        <w:pStyle w:val="BodyText"/>
        <w:numPr>
          <w:ilvl w:val="0"/>
          <w:numId w:val="19"/>
        </w:numPr>
        <w:ind w:left="851" w:hanging="436"/>
        <w:rPr>
          <w:lang w:val="fr-FR"/>
        </w:rPr>
      </w:pPr>
      <w:r>
        <w:rPr>
          <w:lang w:val="fr-FR"/>
        </w:rPr>
        <w:t>Des mesures pour garantir que le rejet de contaminants provenant d'activités de construction, telles que les coulées de béton, et de chantiers ou d'autres équipements de construction ne pénètrent pas dans l'eau, p.ex. en s'assurant que tous les équipements utilisés sous la ligne des hautes eaux sont en bon état mécanique et ne présentent aucune fuite de liquide. Il convient toujours d'effectuer des inspections avant le démarrage et de les consigner. Les équipements ne doivent être utilisés que par des opérateurs certifiés et expérimentés.</w:t>
      </w:r>
    </w:p>
    <w:p w14:paraId="51FE15CE" w14:textId="09147C54" w:rsidR="00161E71" w:rsidRPr="00994B77" w:rsidRDefault="007D29EF" w:rsidP="0089495C">
      <w:pPr>
        <w:pStyle w:val="BodyText"/>
        <w:numPr>
          <w:ilvl w:val="0"/>
          <w:numId w:val="19"/>
        </w:numPr>
        <w:ind w:left="851" w:hanging="436"/>
        <w:rPr>
          <w:lang w:val="fr-FR"/>
        </w:rPr>
      </w:pPr>
      <w:r>
        <w:rPr>
          <w:lang w:val="fr-FR"/>
        </w:rPr>
        <w:t xml:space="preserve">Un protocole d'intervention immédiate et une stratégie de gestion sont préparés </w:t>
      </w:r>
      <w:r w:rsidR="00C92A6D" w:rsidRPr="00C92A6D">
        <w:rPr>
          <w:lang w:val="fr-FR"/>
        </w:rPr>
        <w:t>au</w:t>
      </w:r>
      <w:r w:rsidR="00C92A6D" w:rsidRPr="00C92A6D" w:rsidDel="00C92A6D">
        <w:rPr>
          <w:lang w:val="fr-FR"/>
        </w:rPr>
        <w:t xml:space="preserve"> </w:t>
      </w:r>
      <w:r>
        <w:rPr>
          <w:lang w:val="fr-FR"/>
        </w:rPr>
        <w:t>cas où une contamination inattendue serait découverte pendant la construction.</w:t>
      </w:r>
    </w:p>
    <w:p w14:paraId="1B975C73" w14:textId="77777777" w:rsidR="00D45239" w:rsidRPr="00994B77" w:rsidRDefault="007D29EF" w:rsidP="0006650C">
      <w:pPr>
        <w:pStyle w:val="BodyText"/>
        <w:numPr>
          <w:ilvl w:val="0"/>
          <w:numId w:val="29"/>
        </w:numPr>
        <w:ind w:left="426" w:hanging="425"/>
        <w:rPr>
          <w:lang w:val="fr-FR"/>
        </w:rPr>
      </w:pPr>
      <w:r>
        <w:rPr>
          <w:lang w:val="fr-FR"/>
        </w:rPr>
        <w:t>Un Plan de lutte contre les déversements. Il s'agira souvent d'un sous-plan du PSGE.</w:t>
      </w:r>
    </w:p>
    <w:p w14:paraId="18C26EBD" w14:textId="77777777" w:rsidR="0005445E" w:rsidRPr="00994B77" w:rsidRDefault="0005445E" w:rsidP="0005445E">
      <w:pPr>
        <w:pStyle w:val="BodyText"/>
        <w:rPr>
          <w:lang w:val="fr-FR"/>
        </w:rPr>
      </w:pPr>
    </w:p>
    <w:p w14:paraId="761EFCA8" w14:textId="77777777" w:rsidR="0005445E" w:rsidRDefault="007D29EF" w:rsidP="0005445E">
      <w:pPr>
        <w:pStyle w:val="BodyText"/>
        <w:jc w:val="center"/>
      </w:pPr>
      <w:r>
        <w:rPr>
          <w:noProof/>
        </w:rPr>
        <w:drawing>
          <wp:inline distT="0" distB="0" distL="0" distR="0" wp14:anchorId="4628EB27" wp14:editId="2AD20A0A">
            <wp:extent cx="4962525" cy="2673648"/>
            <wp:effectExtent l="0" t="0" r="0" b="0"/>
            <wp:docPr id="28" name="Picture 28"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1" name="Picture 291" descr="Chart, line chart&#10;&#10;Description automatically generated"/>
                    <pic:cNvPicPr/>
                  </pic:nvPicPr>
                  <pic:blipFill>
                    <a:blip r:embed="rId46"/>
                    <a:stretch>
                      <a:fillRect/>
                    </a:stretch>
                  </pic:blipFill>
                  <pic:spPr>
                    <a:xfrm>
                      <a:off x="0" y="0"/>
                      <a:ext cx="4981173" cy="2683695"/>
                    </a:xfrm>
                    <a:prstGeom prst="rect">
                      <a:avLst/>
                    </a:prstGeom>
                  </pic:spPr>
                </pic:pic>
              </a:graphicData>
            </a:graphic>
          </wp:inline>
        </w:drawing>
      </w:r>
    </w:p>
    <w:tbl>
      <w:tblPr>
        <w:tblStyle w:val="TableGrid"/>
        <w:tblW w:w="0" w:type="auto"/>
        <w:tblLook w:val="04A0" w:firstRow="1" w:lastRow="0" w:firstColumn="1" w:lastColumn="0" w:noHBand="0" w:noVBand="1"/>
      </w:tblPr>
      <w:tblGrid>
        <w:gridCol w:w="9016"/>
      </w:tblGrid>
      <w:tr w:rsidR="004D60C7" w14:paraId="455840AA" w14:textId="77777777" w:rsidTr="00A44E8F">
        <w:tc>
          <w:tcPr>
            <w:tcW w:w="9016" w:type="dxa"/>
          </w:tcPr>
          <w:p w14:paraId="1DCFBB7C" w14:textId="77777777" w:rsidR="004D60C7" w:rsidRDefault="004D60C7" w:rsidP="00A44E8F">
            <w:r>
              <w:rPr>
                <w:lang w:val="fr-FR"/>
              </w:rPr>
              <w:t xml:space="preserve">Inférieur à 0,001 </w:t>
            </w:r>
          </w:p>
        </w:tc>
      </w:tr>
      <w:tr w:rsidR="004D60C7" w14:paraId="019E89C0" w14:textId="77777777" w:rsidTr="00A44E8F">
        <w:tc>
          <w:tcPr>
            <w:tcW w:w="9016" w:type="dxa"/>
          </w:tcPr>
          <w:p w14:paraId="65B59192" w14:textId="77777777" w:rsidR="004D60C7" w:rsidRDefault="004D60C7" w:rsidP="00A44E8F">
            <w:r>
              <w:rPr>
                <w:lang w:val="fr-FR"/>
              </w:rPr>
              <w:t>Valeur indéfinie</w:t>
            </w:r>
          </w:p>
        </w:tc>
      </w:tr>
    </w:tbl>
    <w:p w14:paraId="3A1739F5" w14:textId="77777777" w:rsidR="004D60C7" w:rsidRDefault="004D60C7" w:rsidP="0005445E">
      <w:pPr>
        <w:pStyle w:val="BodyText"/>
        <w:jc w:val="center"/>
      </w:pPr>
    </w:p>
    <w:p w14:paraId="2817301E" w14:textId="77777777" w:rsidR="007E7CD5" w:rsidRDefault="007D29EF" w:rsidP="007E7CD5">
      <w:pPr>
        <w:pStyle w:val="BodyText"/>
        <w:keepNext/>
        <w:jc w:val="center"/>
      </w:pPr>
      <w:r>
        <w:rPr>
          <w:noProof/>
        </w:rPr>
        <w:lastRenderedPageBreak/>
        <w:drawing>
          <wp:inline distT="0" distB="0" distL="0" distR="0" wp14:anchorId="56D7F76D" wp14:editId="363BE99D">
            <wp:extent cx="5141343" cy="2202183"/>
            <wp:effectExtent l="0" t="0" r="2540" b="7620"/>
            <wp:docPr id="29" name="Picture 29" descr="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 name="Picture 92" descr="Chart&#10;&#10;Description automatically generated"/>
                    <pic:cNvPicPr/>
                  </pic:nvPicPr>
                  <pic:blipFill>
                    <a:blip r:embed="rId47"/>
                    <a:stretch>
                      <a:fillRect/>
                    </a:stretch>
                  </pic:blipFill>
                  <pic:spPr>
                    <a:xfrm>
                      <a:off x="0" y="0"/>
                      <a:ext cx="5169086" cy="2214066"/>
                    </a:xfrm>
                    <a:prstGeom prst="rect">
                      <a:avLst/>
                    </a:prstGeom>
                  </pic:spPr>
                </pic:pic>
              </a:graphicData>
            </a:graphic>
          </wp:inline>
        </w:drawing>
      </w:r>
    </w:p>
    <w:tbl>
      <w:tblPr>
        <w:tblStyle w:val="TableGrid"/>
        <w:tblW w:w="0" w:type="auto"/>
        <w:tblLook w:val="04A0" w:firstRow="1" w:lastRow="0" w:firstColumn="1" w:lastColumn="0" w:noHBand="0" w:noVBand="1"/>
      </w:tblPr>
      <w:tblGrid>
        <w:gridCol w:w="9016"/>
      </w:tblGrid>
      <w:tr w:rsidR="004D60C7" w:rsidRPr="008B12A0" w14:paraId="68C6B363" w14:textId="77777777" w:rsidTr="00775FBC">
        <w:tc>
          <w:tcPr>
            <w:tcW w:w="9016" w:type="dxa"/>
          </w:tcPr>
          <w:p w14:paraId="1C9DB21D" w14:textId="69940B9E" w:rsidR="004D60C7" w:rsidRPr="00EB0E5C" w:rsidRDefault="004D60C7" w:rsidP="00775FBC">
            <w:pPr>
              <w:rPr>
                <w:lang w:val="fr-FR"/>
              </w:rPr>
            </w:pPr>
            <w:r>
              <w:rPr>
                <w:lang w:val="fr-FR"/>
              </w:rPr>
              <w:t xml:space="preserve">Épaisseur du lit </w:t>
            </w:r>
            <w:r w:rsidR="00197506">
              <w:rPr>
                <w:lang w:val="fr-FR"/>
              </w:rPr>
              <w:t>—</w:t>
            </w:r>
            <w:r>
              <w:rPr>
                <w:lang w:val="fr-FR"/>
              </w:rPr>
              <w:t xml:space="preserve"> couche 1 (m)</w:t>
            </w:r>
          </w:p>
        </w:tc>
      </w:tr>
      <w:tr w:rsidR="004D60C7" w14:paraId="15D6320F" w14:textId="77777777" w:rsidTr="00775FBC">
        <w:tc>
          <w:tcPr>
            <w:tcW w:w="9016" w:type="dxa"/>
          </w:tcPr>
          <w:p w14:paraId="29DCC74A" w14:textId="77777777" w:rsidR="004D60C7" w:rsidRDefault="004D60C7" w:rsidP="00775FBC">
            <w:r>
              <w:rPr>
                <w:lang w:val="fr-FR"/>
              </w:rPr>
              <w:t>Inférieur à 0,000</w:t>
            </w:r>
          </w:p>
        </w:tc>
      </w:tr>
      <w:tr w:rsidR="004D60C7" w14:paraId="3FACAA3C" w14:textId="77777777" w:rsidTr="00775FBC">
        <w:tc>
          <w:tcPr>
            <w:tcW w:w="9016" w:type="dxa"/>
          </w:tcPr>
          <w:p w14:paraId="554B2A90" w14:textId="77777777" w:rsidR="004D60C7" w:rsidRDefault="004D60C7" w:rsidP="00775FBC">
            <w:r>
              <w:rPr>
                <w:lang w:val="fr-FR"/>
              </w:rPr>
              <w:t xml:space="preserve">Valeur indéfinie </w:t>
            </w:r>
          </w:p>
        </w:tc>
      </w:tr>
    </w:tbl>
    <w:p w14:paraId="5E0B840E" w14:textId="77777777" w:rsidR="004D60C7" w:rsidRDefault="004D60C7" w:rsidP="007E7CD5">
      <w:pPr>
        <w:pStyle w:val="BodyText"/>
        <w:keepNext/>
        <w:jc w:val="center"/>
      </w:pPr>
    </w:p>
    <w:p w14:paraId="7AD5F921" w14:textId="77777777" w:rsidR="0005445E" w:rsidRPr="00994B77" w:rsidRDefault="007D29EF" w:rsidP="00A3645F">
      <w:pPr>
        <w:pStyle w:val="Caption"/>
        <w:rPr>
          <w:sz w:val="18"/>
          <w:lang w:val="fr-FR"/>
        </w:rPr>
      </w:pPr>
      <w:bookmarkStart w:id="145" w:name="_Toc102478160"/>
      <w:r w:rsidRPr="00A3645F">
        <w:rPr>
          <w:iCs/>
          <w:sz w:val="18"/>
          <w:lang w:val="fr-FR"/>
        </w:rPr>
        <w:t xml:space="preserve">Figure </w:t>
      </w:r>
      <w:r w:rsidR="00B83CF4" w:rsidRPr="00A3645F">
        <w:rPr>
          <w:sz w:val="18"/>
        </w:rPr>
        <w:fldChar w:fldCharType="begin"/>
      </w:r>
      <w:r w:rsidR="00B83CF4" w:rsidRPr="00994B77">
        <w:rPr>
          <w:sz w:val="18"/>
          <w:lang w:val="fr-FR"/>
        </w:rPr>
        <w:instrText xml:space="preserve"> SEQ Figure \* ARABIC </w:instrText>
      </w:r>
      <w:r w:rsidR="00B83CF4" w:rsidRPr="00A3645F">
        <w:rPr>
          <w:sz w:val="18"/>
        </w:rPr>
        <w:fldChar w:fldCharType="separate"/>
      </w:r>
      <w:r w:rsidRPr="00994B77">
        <w:rPr>
          <w:iCs/>
          <w:noProof/>
          <w:sz w:val="18"/>
          <w:lang w:val="fr-FR"/>
        </w:rPr>
        <w:t>13</w:t>
      </w:r>
      <w:r w:rsidR="00B83CF4" w:rsidRPr="00A3645F">
        <w:rPr>
          <w:noProof/>
          <w:sz w:val="18"/>
        </w:rPr>
        <w:fldChar w:fldCharType="end"/>
      </w:r>
      <w:r w:rsidRPr="00A3645F">
        <w:rPr>
          <w:i w:val="0"/>
          <w:sz w:val="18"/>
          <w:lang w:val="fr-FR"/>
        </w:rPr>
        <w:t xml:space="preserve">: </w:t>
      </w:r>
      <w:r w:rsidRPr="00A3645F">
        <w:rPr>
          <w:iCs/>
          <w:sz w:val="18"/>
          <w:lang w:val="fr-FR"/>
        </w:rPr>
        <w:t xml:space="preserve">(a) Maximum de solides totaux en suspension à la surface (simulation d'un mois) sans rideau de limon et (b) épaisseur du dépôt de sédiments (simulation de deux mois) avec un rideau de limon, port de Nukulaelae, </w:t>
      </w:r>
      <w:bookmarkEnd w:id="145"/>
      <w:r w:rsidR="005D377A">
        <w:rPr>
          <w:iCs/>
          <w:sz w:val="18"/>
          <w:lang w:val="fr-FR"/>
        </w:rPr>
        <w:t>Tuvalu</w:t>
      </w:r>
    </w:p>
    <w:p w14:paraId="7DC36457" w14:textId="77777777" w:rsidR="00161E71" w:rsidRPr="0025549D" w:rsidRDefault="007D29EF" w:rsidP="00161E71">
      <w:pPr>
        <w:pStyle w:val="Heading2"/>
        <w:ind w:left="851"/>
      </w:pPr>
      <w:bookmarkStart w:id="146" w:name="_Toc102663053"/>
      <w:bookmarkStart w:id="147" w:name="_Toc116509515"/>
      <w:bookmarkStart w:id="148" w:name="_Toc116511397"/>
      <w:r w:rsidRPr="0025549D">
        <w:rPr>
          <w:lang w:val="fr-FR"/>
        </w:rPr>
        <w:t>Communautés et habitats benthiques</w:t>
      </w:r>
      <w:bookmarkEnd w:id="146"/>
      <w:bookmarkEnd w:id="147"/>
      <w:bookmarkEnd w:id="148"/>
    </w:p>
    <w:p w14:paraId="4BED5976" w14:textId="77777777" w:rsidR="00161E71" w:rsidRPr="00994B77" w:rsidRDefault="007D29EF" w:rsidP="00161E71">
      <w:pPr>
        <w:pStyle w:val="BodyText"/>
        <w:spacing w:after="120"/>
        <w:rPr>
          <w:lang w:val="fr-FR"/>
        </w:rPr>
      </w:pPr>
      <w:r w:rsidRPr="0025549D">
        <w:rPr>
          <w:lang w:val="fr-FR"/>
        </w:rPr>
        <w:t>Les communautés benthiques sont des communautés biologiques vivant dans ou sur les fonds marins. Ces communautés contiennent généralement des taxons dépendant de la lumière, tels que les algues, les herbes marines, les mangroves et les coraux, qui tirent leur énergie principalement de la photosynthèse et/ou des animaux, tels que les mollusques, les éponges et les vers, qui tirent leur énergie de la consommation d'autres organismes ou de matières organiques. Les habitats benthiques sont les substrats des fonds marins sur lesquels les communautés benthiques se développent. Ils peuvent aller du sable non consolidé à des substrats durs tels que du calcaire, des roches magmatiques ou des récifs coralliens, et peuvent être isolés ou combinés.</w:t>
      </w:r>
    </w:p>
    <w:p w14:paraId="6B8DE772" w14:textId="77777777" w:rsidR="00161E71" w:rsidRPr="00994B77" w:rsidRDefault="007D29EF" w:rsidP="00161E71">
      <w:pPr>
        <w:pStyle w:val="BodyText"/>
        <w:rPr>
          <w:lang w:val="fr-FR"/>
        </w:rPr>
      </w:pPr>
      <w:r w:rsidRPr="0025549D">
        <w:rPr>
          <w:lang w:val="fr-FR"/>
        </w:rPr>
        <w:t>Les communautés et les habitats benthiques jouent un rôle important dans le maintien des écosystèmes marins et des fonctions écologiques associées. Les communautés benthiques sont importantes pour le maintien de la biodiversité en fournissant un habitat diversifié, un refuge et de la nourriture. Certains de ces habitats sont des zones de reproduction vitales pour diverses espèces de la faune marine et peuvent également fournir des ressources alimentaires essentielles aux grands mammifères marins, tels que les dugongs et les tortues. Les habitats benthiques producteurs primaires constituent la base des réseaux alimentaires marins qui, à leur tour, alimentent des pêcheries productives et importantes sur le plan économique. Ils peuvent également dissiper l'énergie des vagues et des courants, ce qui contribue à protéger les littoraux et les infrastructures côtières.</w:t>
      </w:r>
    </w:p>
    <w:p w14:paraId="3DF4E99D" w14:textId="77777777" w:rsidR="00173C2C" w:rsidRPr="0025549D" w:rsidRDefault="007D29EF" w:rsidP="00173C2C">
      <w:pPr>
        <w:pStyle w:val="Heading3"/>
      </w:pPr>
      <w:bookmarkStart w:id="149" w:name="_Toc102663054"/>
      <w:bookmarkStart w:id="150" w:name="_Toc116509516"/>
      <w:bookmarkStart w:id="151" w:name="_Toc116511398"/>
      <w:bookmarkEnd w:id="136"/>
      <w:bookmarkEnd w:id="137"/>
      <w:r>
        <w:rPr>
          <w:lang w:val="fr-FR"/>
        </w:rPr>
        <w:t>Impacts potentiels</w:t>
      </w:r>
      <w:bookmarkEnd w:id="149"/>
      <w:bookmarkEnd w:id="150"/>
      <w:bookmarkEnd w:id="151"/>
      <w:r w:rsidRPr="0025549D">
        <w:rPr>
          <w:lang w:val="fr-FR"/>
        </w:rPr>
        <w:t xml:space="preserve"> </w:t>
      </w:r>
    </w:p>
    <w:p w14:paraId="77B306C5" w14:textId="661BFD0A" w:rsidR="00E94DC7" w:rsidRPr="00994B77" w:rsidRDefault="007D29EF" w:rsidP="00087655">
      <w:pPr>
        <w:pStyle w:val="BodyText"/>
        <w:spacing w:after="120"/>
        <w:rPr>
          <w:lang w:val="fr-FR"/>
        </w:rPr>
      </w:pPr>
      <w:r w:rsidRPr="0025549D">
        <w:rPr>
          <w:lang w:val="fr-FR"/>
        </w:rPr>
        <w:t>Les impacts sur les communautés et les habitats benthiques peuvent être directs (p.</w:t>
      </w:r>
      <w:r w:rsidR="00D5181F">
        <w:rPr>
          <w:lang w:val="fr-FR"/>
        </w:rPr>
        <w:t xml:space="preserve"> </w:t>
      </w:r>
      <w:r w:rsidRPr="0025549D">
        <w:rPr>
          <w:lang w:val="fr-FR"/>
        </w:rPr>
        <w:t>ex., le dragage ou la récupération d'habitat) et sont souvent irréversibles, ou indirects (p.</w:t>
      </w:r>
      <w:r w:rsidR="00D5181F">
        <w:rPr>
          <w:lang w:val="fr-FR"/>
        </w:rPr>
        <w:t xml:space="preserve"> </w:t>
      </w:r>
      <w:r w:rsidRPr="0025549D">
        <w:rPr>
          <w:lang w:val="fr-FR"/>
        </w:rPr>
        <w:t>ex., l'ombrage ou l'étouffement) et susceptibles d'être réversibles, une fois que la pression s'arrête (p.</w:t>
      </w:r>
      <w:r w:rsidR="00D5181F">
        <w:rPr>
          <w:lang w:val="fr-FR"/>
        </w:rPr>
        <w:t xml:space="preserve"> </w:t>
      </w:r>
      <w:r w:rsidRPr="0025549D">
        <w:rPr>
          <w:lang w:val="fr-FR"/>
        </w:rPr>
        <w:t>ex., dans les canaux dragués, les communautés de macroalgues, les éponges, les ascidies, les autres invertébrés et même les coraux peuvent se rétablir (ou s'établir) dans le temps). Les impacts résultant de la plupart des activités de développement comprennent des impacts directs et indirects à des degrés divers et la plupart des propositions importantes de développement marin et côtier se traduisent par une certaine perte de communautés et/ou d'habitats benthiques importants.</w:t>
      </w:r>
    </w:p>
    <w:p w14:paraId="2A17B27F" w14:textId="77777777" w:rsidR="00173C2C" w:rsidRPr="00994B77" w:rsidRDefault="007D29EF" w:rsidP="004F5DD6">
      <w:pPr>
        <w:pStyle w:val="BodyText"/>
        <w:rPr>
          <w:lang w:val="fr-FR"/>
        </w:rPr>
      </w:pPr>
      <w:r w:rsidRPr="0025549D">
        <w:rPr>
          <w:lang w:val="fr-FR"/>
        </w:rPr>
        <w:lastRenderedPageBreak/>
        <w:t>Les activités de développement susceptibles d'avoir un impact sur les communautés et les habitats benthiques comprennent, mais ne sont pas nécessairement limitées aux situations suivantes</w:t>
      </w:r>
      <w:r>
        <w:rPr>
          <w:rStyle w:val="FootnoteReference"/>
        </w:rPr>
        <w:footnoteReference w:id="4"/>
      </w:r>
      <w:r w:rsidRPr="0025549D">
        <w:rPr>
          <w:lang w:val="fr-FR"/>
        </w:rPr>
        <w:t xml:space="preserve"> :</w:t>
      </w:r>
    </w:p>
    <w:p w14:paraId="6A278096" w14:textId="77777777" w:rsidR="00173C2C" w:rsidRPr="00994B77" w:rsidRDefault="007D29EF" w:rsidP="0089495C">
      <w:pPr>
        <w:pStyle w:val="BodyText"/>
        <w:numPr>
          <w:ilvl w:val="0"/>
          <w:numId w:val="17"/>
        </w:numPr>
        <w:spacing w:before="120" w:after="120"/>
        <w:ind w:left="426" w:hanging="431"/>
        <w:rPr>
          <w:lang w:val="fr-FR"/>
        </w:rPr>
      </w:pPr>
      <w:r w:rsidRPr="0025549D">
        <w:rPr>
          <w:lang w:val="fr-FR"/>
        </w:rPr>
        <w:t>Le dragage et l'excavation, tant par ponction directe de l'habitat benthique qu'indirectement par l'augmentation de la turbidité (sédiments en suspension qui réduisent la disponibilité de la lumière pour la photosynthèse) et la sédimentation, ainsi que la mobilisation potentielle de contaminants contenus dans les sédiments.</w:t>
      </w:r>
    </w:p>
    <w:p w14:paraId="087CDB27" w14:textId="77777777" w:rsidR="00173C2C" w:rsidRPr="00994B77" w:rsidRDefault="007D29EF" w:rsidP="0089495C">
      <w:pPr>
        <w:pStyle w:val="BodyText"/>
        <w:numPr>
          <w:ilvl w:val="0"/>
          <w:numId w:val="17"/>
        </w:numPr>
        <w:spacing w:before="120" w:after="120"/>
        <w:ind w:left="426" w:hanging="431"/>
        <w:rPr>
          <w:lang w:val="fr-FR"/>
        </w:rPr>
      </w:pPr>
      <w:r>
        <w:rPr>
          <w:lang w:val="fr-FR"/>
        </w:rPr>
        <w:t>La mise en place de roches et d'autres matériaux (y compris des blocs de béton et des palplanches) pour la construction d'infrastructures telles que des ports, des brise-lames, des épis, des ponts et des murs de pierre, qui détruisent l'habitat benthique et peuvent avoir un impact indirect sur les communautés et les habitats benthiques adjacents en augmentant la turbidité et en modifiant les profils énergétiques des vagues et des courants. Les structures sur pilotis (telles que les jetées) sont moins susceptibles de produire de tels effets indirects, mais elles entraînent une perte d'habitat au niveau de l'empreinte des pilotis et de l'ombre.</w:t>
      </w:r>
    </w:p>
    <w:p w14:paraId="38F026C8" w14:textId="5AC75C9F" w:rsidR="00173C2C" w:rsidRPr="00994B77" w:rsidRDefault="007D29EF" w:rsidP="0089495C">
      <w:pPr>
        <w:pStyle w:val="BodyText"/>
        <w:numPr>
          <w:ilvl w:val="0"/>
          <w:numId w:val="17"/>
        </w:numPr>
        <w:spacing w:before="120" w:after="120"/>
        <w:ind w:left="426" w:hanging="431"/>
        <w:rPr>
          <w:lang w:val="fr-FR"/>
        </w:rPr>
      </w:pPr>
      <w:r w:rsidRPr="0025549D">
        <w:rPr>
          <w:lang w:val="fr-FR"/>
        </w:rPr>
        <w:t>La construction d'obstacles au mouvement des marées (p.</w:t>
      </w:r>
      <w:r w:rsidR="00D5181F">
        <w:rPr>
          <w:lang w:val="fr-FR"/>
        </w:rPr>
        <w:t xml:space="preserve"> </w:t>
      </w:r>
      <w:r w:rsidRPr="0025549D">
        <w:rPr>
          <w:lang w:val="fr-FR"/>
        </w:rPr>
        <w:t>ex., les digues portuaires et maritimes, les bermes, les ponts-jetées) peut modifier l'hydrodynamique et la circulation de l'eau dans les estuaires et les baies, causant ainsi la mort des communautés benthiques et la perte d'habitats par suite de changements dans les régimes d'inondation et de la salinité.</w:t>
      </w:r>
    </w:p>
    <w:p w14:paraId="700CA8A9" w14:textId="77777777" w:rsidR="00173C2C" w:rsidRPr="00994B77" w:rsidRDefault="007D29EF" w:rsidP="0089495C">
      <w:pPr>
        <w:pStyle w:val="BodyText"/>
        <w:numPr>
          <w:ilvl w:val="0"/>
          <w:numId w:val="17"/>
        </w:numPr>
        <w:spacing w:before="120" w:after="120"/>
        <w:ind w:left="426" w:hanging="431"/>
        <w:rPr>
          <w:lang w:val="fr-FR"/>
        </w:rPr>
      </w:pPr>
      <w:r w:rsidRPr="0025549D">
        <w:rPr>
          <w:lang w:val="fr-FR"/>
        </w:rPr>
        <w:t>Les rejets d'eaux usées (eaux usées domestiques, déchets industriels, eaux de refroidissement et eaux résiduelles provenant de l'élimination des boues de dragage à terre) sont tous susceptibles d'affecter la qualité de l'eau, des sédiments et du biote à proximité du rejet et d'avoir un impact sur la santé des communautés benthiques ou, dans les cas extrêmes, de provoquer la disparition de ces dernières.</w:t>
      </w:r>
    </w:p>
    <w:p w14:paraId="30AF4BB7" w14:textId="77777777" w:rsidR="00985A9E" w:rsidRPr="00994B77" w:rsidRDefault="007D29EF" w:rsidP="0089495C">
      <w:pPr>
        <w:pStyle w:val="BodyText"/>
        <w:numPr>
          <w:ilvl w:val="0"/>
          <w:numId w:val="17"/>
        </w:numPr>
        <w:spacing w:before="120" w:after="120"/>
        <w:ind w:left="426" w:hanging="431"/>
        <w:rPr>
          <w:lang w:val="fr-FR"/>
        </w:rPr>
      </w:pPr>
      <w:r>
        <w:rPr>
          <w:lang w:val="fr-FR"/>
        </w:rPr>
        <w:t xml:space="preserve">Les activités des bateaux et des installations et équipements de construction (les déversements sont traités dans la </w:t>
      </w:r>
      <w:r>
        <w:rPr>
          <w:b/>
          <w:bCs/>
          <w:lang w:val="fr-FR"/>
        </w:rPr>
        <w:t>Section 4.2</w:t>
      </w:r>
      <w:r>
        <w:rPr>
          <w:lang w:val="fr-FR"/>
        </w:rPr>
        <w:t>).</w:t>
      </w:r>
    </w:p>
    <w:p w14:paraId="4FF869BF" w14:textId="22C9FDA2" w:rsidR="005751B1" w:rsidRPr="00994B77" w:rsidRDefault="007D29EF" w:rsidP="0089495C">
      <w:pPr>
        <w:pStyle w:val="BodyText"/>
        <w:numPr>
          <w:ilvl w:val="0"/>
          <w:numId w:val="17"/>
        </w:numPr>
        <w:spacing w:before="120" w:after="120"/>
        <w:ind w:left="426" w:hanging="431"/>
        <w:rPr>
          <w:lang w:val="fr-FR"/>
        </w:rPr>
      </w:pPr>
      <w:r>
        <w:rPr>
          <w:lang w:val="fr-FR"/>
        </w:rPr>
        <w:t>Les travaux de construction à terre. En l'absence de mesures adéquates de maîtrise des sédiments et de l'érosion, de fortes pluies ou le vent peuvent entraîner la mobilisation et le transport de sédiments vers l'océan.</w:t>
      </w:r>
    </w:p>
    <w:p w14:paraId="07FD9C0E" w14:textId="77777777" w:rsidR="008D223F" w:rsidRPr="00994B77" w:rsidRDefault="007D29EF" w:rsidP="008D223F">
      <w:pPr>
        <w:pStyle w:val="BodyText"/>
        <w:spacing w:before="120" w:after="120"/>
        <w:rPr>
          <w:lang w:val="fr-FR"/>
        </w:rPr>
      </w:pPr>
      <w:r>
        <w:rPr>
          <w:lang w:val="fr-FR"/>
        </w:rPr>
        <w:t>Pour évaluer la perte directe de communautés et d'habitats benthiques, les facteurs importants à prendre en compte sont le taux de couverture (c'est-à-dire la part de la zone touchée qui contient des habitats d'intérêt), les attributs uniques des habitats et des communautés qu'ils abritent (sont-ils rares, en danger ou menacés), le statut de protection et le pouvoir de rétablissement (le cas échéant). La vulnérabilité (ou la sensibilité) à l'effet anticipé et la capacité de récupération sont des considérations importantes en matière d'effets indirects.</w:t>
      </w:r>
    </w:p>
    <w:p w14:paraId="27588C7F" w14:textId="77777777" w:rsidR="00CF18F4" w:rsidRDefault="007D29EF" w:rsidP="00871C51">
      <w:pPr>
        <w:pStyle w:val="Heading3"/>
        <w:spacing w:before="120"/>
      </w:pPr>
      <w:bookmarkStart w:id="152" w:name="_Toc102663055"/>
      <w:bookmarkStart w:id="153" w:name="_Toc116509517"/>
      <w:bookmarkStart w:id="154" w:name="_Toc116511399"/>
      <w:r>
        <w:rPr>
          <w:lang w:val="fr-FR"/>
        </w:rPr>
        <w:t>Stratégies d'atténuation</w:t>
      </w:r>
      <w:bookmarkEnd w:id="152"/>
      <w:bookmarkEnd w:id="153"/>
      <w:bookmarkEnd w:id="154"/>
    </w:p>
    <w:p w14:paraId="0B129B96" w14:textId="77777777" w:rsidR="002C2619" w:rsidRPr="00994B77" w:rsidRDefault="007D29EF" w:rsidP="00087655">
      <w:pPr>
        <w:pStyle w:val="BodyText"/>
        <w:spacing w:after="120"/>
        <w:rPr>
          <w:lang w:val="fr-FR"/>
        </w:rPr>
      </w:pPr>
      <w:r>
        <w:rPr>
          <w:lang w:val="fr-FR"/>
        </w:rPr>
        <w:t>Pour atténuer les impacts d'un projet sur les communautés et les habitats benthiques, l'auteur de la proposition peut recourir aux stratégies d'atténuation suivantes :</w:t>
      </w:r>
    </w:p>
    <w:p w14:paraId="63E78CDA" w14:textId="2D39207F" w:rsidR="002C2619" w:rsidRPr="00994B77" w:rsidRDefault="007D29EF" w:rsidP="0089495C">
      <w:pPr>
        <w:pStyle w:val="BodyText"/>
        <w:numPr>
          <w:ilvl w:val="0"/>
          <w:numId w:val="29"/>
        </w:numPr>
        <w:ind w:left="426" w:hanging="426"/>
        <w:rPr>
          <w:lang w:val="fr-FR"/>
        </w:rPr>
      </w:pPr>
      <w:r>
        <w:rPr>
          <w:lang w:val="fr-FR"/>
        </w:rPr>
        <w:t>Faire preuve de soin pour le choix du site et la conception afin de minimiser les impacts sur les communautés benthiques du site, en identifiant et en évitant les zones abritant des récepteurs sensibles, tels que des communautés écologiquement importantes (p.</w:t>
      </w:r>
      <w:r w:rsidR="00D5181F">
        <w:rPr>
          <w:lang w:val="fr-FR"/>
        </w:rPr>
        <w:t xml:space="preserve"> </w:t>
      </w:r>
      <w:r>
        <w:rPr>
          <w:lang w:val="fr-FR"/>
        </w:rPr>
        <w:t xml:space="preserve">ex., des coraux). Cela peut nécessiter quelques ajustements de l'emplacement et de l'orientation de certains aspects du projet au stade de la planification. Le projet doit répondre à ses objectifs, tout en minimisant son empreinte vis-à-vis des communautés benthiques. </w:t>
      </w:r>
    </w:p>
    <w:p w14:paraId="45136C59" w14:textId="03A06EB9" w:rsidR="0050785F" w:rsidRPr="00994B77" w:rsidRDefault="007D29EF" w:rsidP="0089495C">
      <w:pPr>
        <w:pStyle w:val="BodyText"/>
        <w:numPr>
          <w:ilvl w:val="0"/>
          <w:numId w:val="29"/>
        </w:numPr>
        <w:ind w:left="426" w:hanging="426"/>
        <w:rPr>
          <w:lang w:val="fr-FR"/>
        </w:rPr>
      </w:pPr>
      <w:r>
        <w:rPr>
          <w:lang w:val="fr-FR"/>
        </w:rPr>
        <w:t>Le cas échéant, les projets doivent être programmés de manière à éviter les périodes clés pour les récepteurs sensibles (p.</w:t>
      </w:r>
      <w:r w:rsidR="00D5181F">
        <w:rPr>
          <w:lang w:val="fr-FR"/>
        </w:rPr>
        <w:t xml:space="preserve"> </w:t>
      </w:r>
      <w:r>
        <w:rPr>
          <w:lang w:val="fr-FR"/>
        </w:rPr>
        <w:t xml:space="preserve">ex., les périodes de reproduction).  Par exemple, les activités qui </w:t>
      </w:r>
      <w:r>
        <w:rPr>
          <w:lang w:val="fr-FR"/>
        </w:rPr>
        <w:lastRenderedPageBreak/>
        <w:t>augmentent la turbidité doivent être programmées de manière à éviter les phases importantes de floraison et de croissance des plantes marines.</w:t>
      </w:r>
    </w:p>
    <w:p w14:paraId="1530746B" w14:textId="3CC466BB" w:rsidR="005751B1" w:rsidRPr="00994B77" w:rsidRDefault="007D29EF" w:rsidP="00B7107E">
      <w:pPr>
        <w:pStyle w:val="BodyText"/>
        <w:numPr>
          <w:ilvl w:val="0"/>
          <w:numId w:val="29"/>
        </w:numPr>
        <w:spacing w:after="240"/>
        <w:ind w:left="425" w:hanging="425"/>
        <w:rPr>
          <w:lang w:val="fr-FR"/>
        </w:rPr>
      </w:pPr>
      <w:r>
        <w:rPr>
          <w:lang w:val="fr-FR"/>
        </w:rPr>
        <w:t>Les couloirs et zones de travail, p.</w:t>
      </w:r>
      <w:r w:rsidR="00D5181F">
        <w:rPr>
          <w:lang w:val="fr-FR"/>
        </w:rPr>
        <w:t xml:space="preserve"> </w:t>
      </w:r>
      <w:r>
        <w:rPr>
          <w:lang w:val="fr-FR"/>
        </w:rPr>
        <w:t xml:space="preserve">ex. sur la plate-forme récifale, doivent être définis et réduits au minimum, et la circulation des véhicules de construction doit être limitée à ces zones (voir Figure 14). Des zones d'ancrage spécifiques (évitant les coraux) doivent être identifiées. </w:t>
      </w:r>
    </w:p>
    <w:p w14:paraId="7EEED76D" w14:textId="77777777" w:rsidR="007E7CD5" w:rsidRDefault="007D29EF" w:rsidP="007E7CD5">
      <w:pPr>
        <w:pStyle w:val="BodyText"/>
        <w:keepNext/>
      </w:pPr>
      <w:r>
        <w:rPr>
          <w:noProof/>
        </w:rPr>
        <w:drawing>
          <wp:inline distT="0" distB="0" distL="0" distR="0" wp14:anchorId="337DFDC8" wp14:editId="037DC205">
            <wp:extent cx="5977255" cy="3371215"/>
            <wp:effectExtent l="0" t="0" r="4445" b="635"/>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5310895" name=""/>
                    <pic:cNvPicPr/>
                  </pic:nvPicPr>
                  <pic:blipFill>
                    <a:blip r:embed="rId48"/>
                    <a:stretch>
                      <a:fillRect/>
                    </a:stretch>
                  </pic:blipFill>
                  <pic:spPr>
                    <a:xfrm>
                      <a:off x="0" y="0"/>
                      <a:ext cx="5977255" cy="3371215"/>
                    </a:xfrm>
                    <a:prstGeom prst="rect">
                      <a:avLst/>
                    </a:prstGeom>
                  </pic:spPr>
                </pic:pic>
              </a:graphicData>
            </a:graphic>
          </wp:inline>
        </w:drawing>
      </w:r>
    </w:p>
    <w:p w14:paraId="2BCB7765" w14:textId="77777777" w:rsidR="00703092" w:rsidRPr="00994B77" w:rsidRDefault="007D29EF" w:rsidP="007E7CD5">
      <w:pPr>
        <w:pStyle w:val="Caption"/>
        <w:rPr>
          <w:sz w:val="18"/>
          <w:lang w:val="fr-FR"/>
        </w:rPr>
      </w:pPr>
      <w:bookmarkStart w:id="155" w:name="_Toc102478161"/>
      <w:r w:rsidRPr="00B7107E">
        <w:rPr>
          <w:iCs/>
          <w:sz w:val="18"/>
          <w:lang w:val="fr-FR"/>
        </w:rPr>
        <w:t xml:space="preserve">Figure </w:t>
      </w:r>
      <w:r w:rsidR="00B83CF4" w:rsidRPr="00B7107E">
        <w:rPr>
          <w:sz w:val="18"/>
        </w:rPr>
        <w:fldChar w:fldCharType="begin"/>
      </w:r>
      <w:r w:rsidR="00B83CF4" w:rsidRPr="00994B77">
        <w:rPr>
          <w:sz w:val="18"/>
          <w:lang w:val="fr-FR"/>
        </w:rPr>
        <w:instrText xml:space="preserve"> SEQ Figure \* ARABIC </w:instrText>
      </w:r>
      <w:r w:rsidR="00B83CF4" w:rsidRPr="00B7107E">
        <w:rPr>
          <w:sz w:val="18"/>
        </w:rPr>
        <w:fldChar w:fldCharType="separate"/>
      </w:r>
      <w:r w:rsidRPr="00994B77">
        <w:rPr>
          <w:iCs/>
          <w:noProof/>
          <w:sz w:val="18"/>
          <w:lang w:val="fr-FR"/>
        </w:rPr>
        <w:t>14</w:t>
      </w:r>
      <w:r w:rsidR="00B83CF4" w:rsidRPr="00B7107E">
        <w:rPr>
          <w:noProof/>
          <w:sz w:val="18"/>
        </w:rPr>
        <w:fldChar w:fldCharType="end"/>
      </w:r>
      <w:r w:rsidRPr="00B7107E">
        <w:rPr>
          <w:i w:val="0"/>
          <w:sz w:val="18"/>
          <w:lang w:val="fr-FR"/>
        </w:rPr>
        <w:t xml:space="preserve">: </w:t>
      </w:r>
      <w:r w:rsidRPr="00B7107E">
        <w:rPr>
          <w:iCs/>
          <w:sz w:val="18"/>
          <w:lang w:val="fr-FR"/>
        </w:rPr>
        <w:t>Utilisation de couloirs de travail et de zones de confinement à Nukulaelae, Tuvalu</w:t>
      </w:r>
      <w:bookmarkEnd w:id="155"/>
    </w:p>
    <w:p w14:paraId="37B02ED7" w14:textId="77777777" w:rsidR="00703092" w:rsidRPr="00994B77" w:rsidRDefault="00703092" w:rsidP="00703092">
      <w:pPr>
        <w:pStyle w:val="BodyText"/>
        <w:rPr>
          <w:lang w:val="fr-FR"/>
        </w:rPr>
      </w:pPr>
    </w:p>
    <w:p w14:paraId="7D01BD14" w14:textId="55A5DE43" w:rsidR="00052D18" w:rsidRPr="00994B77" w:rsidRDefault="007D29EF" w:rsidP="0089495C">
      <w:pPr>
        <w:pStyle w:val="BodyText"/>
        <w:numPr>
          <w:ilvl w:val="0"/>
          <w:numId w:val="29"/>
        </w:numPr>
        <w:ind w:left="426" w:hanging="425"/>
        <w:rPr>
          <w:lang w:val="fr-FR"/>
        </w:rPr>
      </w:pPr>
      <w:r>
        <w:rPr>
          <w:lang w:val="fr-FR"/>
        </w:rPr>
        <w:t>Ces détails doivent être présentés dans une déclaration de méthodologie propre au site pour les travaux proposés, qui établit clairement la viabilité de l'approche proposée et la manière dont les impacts seront évités ou minimisés (p.</w:t>
      </w:r>
      <w:r w:rsidR="00D5181F">
        <w:rPr>
          <w:lang w:val="fr-FR"/>
        </w:rPr>
        <w:t xml:space="preserve"> </w:t>
      </w:r>
      <w:r>
        <w:rPr>
          <w:lang w:val="fr-FR"/>
        </w:rPr>
        <w:t>ex., l'utilisation d'une plate-forme flottante pour creuser sur la crête du récif plutôt qu'une digue temporaire).</w:t>
      </w:r>
    </w:p>
    <w:p w14:paraId="46BF9357" w14:textId="77777777" w:rsidR="00541DA2" w:rsidRDefault="007D29EF" w:rsidP="0089495C">
      <w:pPr>
        <w:pStyle w:val="BodyText"/>
        <w:numPr>
          <w:ilvl w:val="0"/>
          <w:numId w:val="29"/>
        </w:numPr>
        <w:ind w:left="426" w:hanging="425"/>
      </w:pPr>
      <w:r>
        <w:rPr>
          <w:lang w:val="fr-FR"/>
        </w:rPr>
        <w:t xml:space="preserve">Élaborer un PSGE qui inclut </w:t>
      </w:r>
    </w:p>
    <w:p w14:paraId="3E8439D0" w14:textId="77777777" w:rsidR="00CF18F4" w:rsidRPr="00994B77" w:rsidRDefault="007D29EF" w:rsidP="0089495C">
      <w:pPr>
        <w:pStyle w:val="BodyText"/>
        <w:numPr>
          <w:ilvl w:val="1"/>
          <w:numId w:val="17"/>
        </w:numPr>
        <w:ind w:left="851" w:hanging="425"/>
        <w:rPr>
          <w:lang w:val="fr-FR"/>
        </w:rPr>
      </w:pPr>
      <w:r>
        <w:rPr>
          <w:lang w:val="fr-FR"/>
        </w:rPr>
        <w:t xml:space="preserve">Un suivi pour veiller à ce que les impacts sur les communautés benthiques soient limités à ceux jugés acceptables, par exemple un suivi de la qualité de l'eau pour minimiser les impacts sur les communautés benthiques à l'extérieur de l'empreinte des travaux et un repérage pour déterminer si les travaux, les bateaux de travail, etc. évitent les communautés importantes identifiées. </w:t>
      </w:r>
    </w:p>
    <w:p w14:paraId="71AAA5CB" w14:textId="574C915F" w:rsidR="007529C8" w:rsidRPr="00994B77" w:rsidRDefault="007D29EF" w:rsidP="0089495C">
      <w:pPr>
        <w:pStyle w:val="BodyText"/>
        <w:numPr>
          <w:ilvl w:val="1"/>
          <w:numId w:val="17"/>
        </w:numPr>
        <w:ind w:left="851" w:hanging="425"/>
        <w:rPr>
          <w:lang w:val="fr-FR"/>
        </w:rPr>
      </w:pPr>
      <w:r>
        <w:rPr>
          <w:lang w:val="fr-FR"/>
        </w:rPr>
        <w:t>Des contrôles de l'érosion et des sédiments conformes aux normes et aux meilleures pratiques pour la construction terrestre (p.</w:t>
      </w:r>
      <w:r w:rsidR="00D5181F">
        <w:rPr>
          <w:lang w:val="fr-FR"/>
        </w:rPr>
        <w:t xml:space="preserve"> </w:t>
      </w:r>
      <w:r>
        <w:rPr>
          <w:lang w:val="fr-FR"/>
        </w:rPr>
        <w:t>ex., un drainage approprié autour des dépôts et un bassin de confinement pour les hydrocarbures), y compris des plans de gestion appropriés pour tout contaminant spécifique (si présent).</w:t>
      </w:r>
    </w:p>
    <w:p w14:paraId="3AA756A8" w14:textId="77777777" w:rsidR="00F625B6" w:rsidRPr="00994B77" w:rsidRDefault="007D29EF" w:rsidP="0089495C">
      <w:pPr>
        <w:pStyle w:val="BodyText"/>
        <w:numPr>
          <w:ilvl w:val="0"/>
          <w:numId w:val="29"/>
        </w:numPr>
        <w:ind w:left="426" w:hanging="425"/>
        <w:rPr>
          <w:lang w:val="fr-FR"/>
        </w:rPr>
      </w:pPr>
      <w:r>
        <w:rPr>
          <w:lang w:val="fr-FR"/>
        </w:rPr>
        <w:t>Lorsque les impacts ne peuvent pas être atténués, des mesures compensatoires peuvent être envisagées, telles que :</w:t>
      </w:r>
    </w:p>
    <w:p w14:paraId="40B432E3" w14:textId="77777777" w:rsidR="00F625B6" w:rsidRPr="00994B77" w:rsidRDefault="007D29EF" w:rsidP="0089495C">
      <w:pPr>
        <w:pStyle w:val="BodyText"/>
        <w:numPr>
          <w:ilvl w:val="0"/>
          <w:numId w:val="30"/>
        </w:numPr>
        <w:ind w:left="851" w:hanging="426"/>
        <w:rPr>
          <w:lang w:val="fr-FR"/>
        </w:rPr>
      </w:pPr>
      <w:r w:rsidRPr="0025549D">
        <w:rPr>
          <w:lang w:val="fr-FR"/>
        </w:rPr>
        <w:t>Le déplacement de communautés, telles que les coraux ou les herbiers, vers d'autres zones non affectées.</w:t>
      </w:r>
    </w:p>
    <w:p w14:paraId="5C110FB8" w14:textId="2F71CBF8" w:rsidR="00F625B6" w:rsidRPr="00994B77" w:rsidRDefault="007D29EF" w:rsidP="0005445E">
      <w:pPr>
        <w:pStyle w:val="BodyText"/>
        <w:numPr>
          <w:ilvl w:val="0"/>
          <w:numId w:val="30"/>
        </w:numPr>
        <w:spacing w:after="120"/>
        <w:ind w:left="850" w:hanging="425"/>
        <w:rPr>
          <w:lang w:val="fr-FR"/>
        </w:rPr>
      </w:pPr>
      <w:r w:rsidRPr="0025549D">
        <w:rPr>
          <w:lang w:val="fr-FR"/>
        </w:rPr>
        <w:t>La restauration des habitats à la fin de la phase de construction (si les caractéristiques du site restent adéquates après la construction), p.</w:t>
      </w:r>
      <w:r w:rsidR="00D5181F">
        <w:rPr>
          <w:lang w:val="fr-FR"/>
        </w:rPr>
        <w:t xml:space="preserve"> </w:t>
      </w:r>
      <w:r w:rsidRPr="0025549D">
        <w:rPr>
          <w:lang w:val="fr-FR"/>
        </w:rPr>
        <w:t>ex. en replantant des coraux ou des herbiers marins. De telles initiatives doivent être appuyées par une solide expérience et s'inscrire dans la durée, souvent après l'achèvement des travaux du projet.</w:t>
      </w:r>
    </w:p>
    <w:p w14:paraId="1594FD35" w14:textId="4CF99EB7" w:rsidR="0005445E" w:rsidRPr="00994B77" w:rsidRDefault="007D29EF" w:rsidP="00703092">
      <w:pPr>
        <w:pStyle w:val="BodyText"/>
        <w:shd w:val="clear" w:color="auto" w:fill="B2E7FF" w:themeFill="text1" w:themeFillTint="33"/>
        <w:spacing w:after="120"/>
        <w:rPr>
          <w:b/>
          <w:bCs/>
          <w:sz w:val="22"/>
          <w:szCs w:val="22"/>
          <w:lang w:val="fr-FR"/>
        </w:rPr>
      </w:pPr>
      <w:r w:rsidRPr="0005445E">
        <w:rPr>
          <w:b/>
          <w:bCs/>
          <w:sz w:val="22"/>
          <w:szCs w:val="22"/>
          <w:lang w:val="fr-FR"/>
        </w:rPr>
        <w:t xml:space="preserve">Conseil </w:t>
      </w:r>
      <w:r w:rsidR="00197506">
        <w:rPr>
          <w:b/>
          <w:bCs/>
          <w:sz w:val="22"/>
          <w:szCs w:val="22"/>
          <w:lang w:val="fr-FR"/>
        </w:rPr>
        <w:t>—</w:t>
      </w:r>
      <w:r w:rsidRPr="0005445E">
        <w:rPr>
          <w:b/>
          <w:bCs/>
          <w:sz w:val="22"/>
          <w:szCs w:val="22"/>
          <w:lang w:val="fr-FR"/>
        </w:rPr>
        <w:t xml:space="preserve"> Envisager des approches alternatives</w:t>
      </w:r>
    </w:p>
    <w:p w14:paraId="0FC29B4C" w14:textId="0FAD4CDC" w:rsidR="0005445E" w:rsidRPr="00994B77" w:rsidRDefault="007D29EF" w:rsidP="00703092">
      <w:pPr>
        <w:shd w:val="clear" w:color="auto" w:fill="B2E7FF" w:themeFill="text1" w:themeFillTint="33"/>
        <w:spacing w:after="120"/>
        <w:rPr>
          <w:rFonts w:cs="Arial"/>
          <w:sz w:val="18"/>
          <w:szCs w:val="18"/>
          <w:lang w:val="fr-FR"/>
        </w:rPr>
      </w:pPr>
      <w:r w:rsidRPr="00E164F8">
        <w:rPr>
          <w:rFonts w:cs="Arial"/>
          <w:sz w:val="18"/>
          <w:szCs w:val="18"/>
          <w:lang w:val="fr-FR"/>
        </w:rPr>
        <w:lastRenderedPageBreak/>
        <w:t xml:space="preserve">Le dynamitage traditionnel à grande échelle peut endommager gravement les colonies de corail et affecter les populations de poissons et les communautés côtières. L'utilisation d'explosifs est donc largement interdite dans les îles du Pacifique. Cependant, les pinacles coralliens et les rochers situés sur la crête du récif peuvent être difficiles à enlever avec une barge ou une excavatrice en raison du régime des vagues. Une approche alternative est celle de la "déflagration" </w:t>
      </w:r>
      <w:r w:rsidR="00197506">
        <w:rPr>
          <w:rFonts w:cs="Arial"/>
          <w:sz w:val="18"/>
          <w:szCs w:val="18"/>
          <w:lang w:val="fr-FR"/>
        </w:rPr>
        <w:t>—</w:t>
      </w:r>
      <w:r w:rsidRPr="00E164F8">
        <w:rPr>
          <w:rFonts w:cs="Arial"/>
          <w:sz w:val="18"/>
          <w:szCs w:val="18"/>
          <w:lang w:val="fr-FR"/>
        </w:rPr>
        <w:t xml:space="preserve"> une détonation de faible intensité, où la substance active est brûlée et se dilate sans exploser. Une déflagration produit des vibrations, du bruit et un souffle d'air comprimé, mais leur niveau et leur durée sont nettement inférieurs, et la propagation de matériaux résiduels est plus faible que celle produite par un dynamitage traditionnel. </w:t>
      </w:r>
    </w:p>
    <w:p w14:paraId="37CC5933" w14:textId="77777777" w:rsidR="0005445E" w:rsidRPr="00994B77" w:rsidRDefault="007D29EF" w:rsidP="00703092">
      <w:pPr>
        <w:shd w:val="clear" w:color="auto" w:fill="B2E7FF" w:themeFill="text1" w:themeFillTint="33"/>
        <w:spacing w:after="120"/>
        <w:rPr>
          <w:rFonts w:cs="Arial"/>
          <w:sz w:val="18"/>
          <w:szCs w:val="18"/>
          <w:lang w:val="fr-FR"/>
        </w:rPr>
      </w:pPr>
      <w:r w:rsidRPr="00E164F8">
        <w:rPr>
          <w:rFonts w:cs="Arial"/>
          <w:sz w:val="18"/>
          <w:szCs w:val="18"/>
          <w:lang w:val="fr-FR"/>
        </w:rPr>
        <w:t>La technique de la déflagration a été utilisée à Port Kembla, en Australie, et au Vanuatu (pour enlever les têtes de corail mortes) et son utilisation est proposée à Tuvalu.</w:t>
      </w:r>
    </w:p>
    <w:p w14:paraId="3586C1E9" w14:textId="2D0209E1" w:rsidR="0005445E" w:rsidRPr="00994B77" w:rsidRDefault="007D29EF" w:rsidP="00703092">
      <w:pPr>
        <w:shd w:val="clear" w:color="auto" w:fill="B2E7FF" w:themeFill="text1" w:themeFillTint="33"/>
        <w:spacing w:after="120"/>
        <w:rPr>
          <w:rFonts w:cs="Arial"/>
          <w:sz w:val="18"/>
          <w:szCs w:val="18"/>
          <w:lang w:val="fr-FR"/>
        </w:rPr>
      </w:pPr>
      <w:r w:rsidRPr="00E164F8">
        <w:rPr>
          <w:rFonts w:cs="Arial"/>
          <w:sz w:val="18"/>
          <w:szCs w:val="18"/>
          <w:lang w:val="fr-FR"/>
        </w:rPr>
        <w:t>Les questions à prendre en compte pour l'utilisation de la déflagration comprennent les informations géotechniques (résistance de la roche), la bathymétrie, la quantité de matériaux à retirer et les conditions d'accès au site. Les cartouches doivent être introduites par forage dans la couche de corail. Il convient donc de réfléchir à la manière dont le forage sera effectué (p.</w:t>
      </w:r>
      <w:r w:rsidR="00D5181F">
        <w:rPr>
          <w:rFonts w:cs="Arial"/>
          <w:sz w:val="18"/>
          <w:szCs w:val="18"/>
          <w:lang w:val="fr-FR"/>
        </w:rPr>
        <w:t xml:space="preserve"> </w:t>
      </w:r>
      <w:r w:rsidRPr="00E164F8">
        <w:rPr>
          <w:rFonts w:cs="Arial"/>
          <w:sz w:val="18"/>
          <w:szCs w:val="18"/>
          <w:lang w:val="fr-FR"/>
        </w:rPr>
        <w:t>ex., des plongeurs experts sont-ils disponibles et les conditions de plongée sont-elles sûres</w:t>
      </w:r>
      <w:r w:rsidR="00197506">
        <w:rPr>
          <w:rFonts w:cs="Arial"/>
          <w:sz w:val="18"/>
          <w:szCs w:val="18"/>
          <w:lang w:val="fr-FR"/>
        </w:rPr>
        <w:t> </w:t>
      </w:r>
      <w:r w:rsidRPr="00E164F8">
        <w:rPr>
          <w:rFonts w:cs="Arial"/>
          <w:sz w:val="18"/>
          <w:szCs w:val="18"/>
          <w:lang w:val="fr-FR"/>
        </w:rPr>
        <w:t>?) et à la nécessité et aux moyens de retirer les fragments de corail.</w:t>
      </w:r>
    </w:p>
    <w:p w14:paraId="0DC9CCF5" w14:textId="77777777" w:rsidR="0005445E" w:rsidRPr="00994B77" w:rsidRDefault="007D29EF" w:rsidP="00703092">
      <w:pPr>
        <w:shd w:val="clear" w:color="auto" w:fill="B2E7FF" w:themeFill="text1" w:themeFillTint="33"/>
        <w:rPr>
          <w:bCs/>
          <w:spacing w:val="20"/>
          <w:lang w:val="fr-FR"/>
        </w:rPr>
      </w:pPr>
      <w:r w:rsidRPr="00E164F8">
        <w:rPr>
          <w:rFonts w:cs="Arial"/>
          <w:sz w:val="18"/>
          <w:szCs w:val="18"/>
          <w:lang w:val="fr-FR"/>
        </w:rPr>
        <w:t>Pour calculer l'impact d'une telle approche, il faut prendre en compte le pourcentage de couverture corallienne (qui est généralement plus élevé sur la pente et la crête du récif que sur le bord et sa partie plate).</w:t>
      </w:r>
    </w:p>
    <w:p w14:paraId="11C88728" w14:textId="77777777" w:rsidR="0005445E" w:rsidRPr="00994B77" w:rsidRDefault="0005445E" w:rsidP="00703092">
      <w:pPr>
        <w:pStyle w:val="BodyText"/>
        <w:shd w:val="clear" w:color="auto" w:fill="B2E7FF" w:themeFill="text1" w:themeFillTint="33"/>
        <w:rPr>
          <w:sz w:val="8"/>
          <w:szCs w:val="8"/>
          <w:lang w:val="fr-FR"/>
        </w:rPr>
      </w:pPr>
    </w:p>
    <w:p w14:paraId="54F5CD31" w14:textId="66A6FFCB" w:rsidR="00173C2C" w:rsidRPr="0025549D" w:rsidRDefault="007D29EF" w:rsidP="00173C2C">
      <w:pPr>
        <w:pStyle w:val="Heading2"/>
        <w:ind w:left="851"/>
      </w:pPr>
      <w:bookmarkStart w:id="156" w:name="_Ref102564728"/>
      <w:bookmarkStart w:id="157" w:name="_Ref102564733"/>
      <w:bookmarkStart w:id="158" w:name="_Toc102663056"/>
      <w:bookmarkStart w:id="159" w:name="_Toc116509518"/>
      <w:bookmarkStart w:id="160" w:name="_Toc116511400"/>
      <w:r w:rsidRPr="0025549D">
        <w:rPr>
          <w:lang w:val="fr-FR"/>
        </w:rPr>
        <w:t>Faune et avifaune marine</w:t>
      </w:r>
      <w:bookmarkEnd w:id="156"/>
      <w:bookmarkEnd w:id="157"/>
      <w:bookmarkEnd w:id="158"/>
      <w:bookmarkEnd w:id="159"/>
      <w:bookmarkEnd w:id="160"/>
      <w:r w:rsidR="009A0B9B">
        <w:rPr>
          <w:lang w:val="fr-FR"/>
        </w:rPr>
        <w:t>s</w:t>
      </w:r>
    </w:p>
    <w:p w14:paraId="74CDAB76" w14:textId="77777777" w:rsidR="00260411" w:rsidRPr="00994B77" w:rsidRDefault="007D29EF" w:rsidP="00260411">
      <w:pPr>
        <w:pStyle w:val="BodyText"/>
        <w:spacing w:after="120"/>
        <w:rPr>
          <w:lang w:val="fr-FR"/>
        </w:rPr>
      </w:pPr>
      <w:r w:rsidRPr="0025549D">
        <w:rPr>
          <w:lang w:val="fr-FR"/>
        </w:rPr>
        <w:t xml:space="preserve">La faune marine est très diversifiée et sa taille varie du zooplancton microscopique à la baleine bleue. La faune marine dont toute la vie se passe dans l'océan comprend les requins, les baleines, les dauphins, les dugongs, les serpents de mer, la plupart des poissons, les crustacés et le plancton. La faune marine qui sort de l'océan ou y entre pour se reproduire ou se reposer comprend les tortues, les phoques et les otaries, les pingouins et les crabes. Les animaux tels que les éponges et les coraux qui sont fixés au fond de la mer font également partie de la faune marine, mais ils sont généralement considérés comme faisant partie des communautés et des habitats benthiques. </w:t>
      </w:r>
    </w:p>
    <w:p w14:paraId="1137C5D5" w14:textId="77777777" w:rsidR="00173C2C" w:rsidRPr="00994B77" w:rsidRDefault="007D29EF" w:rsidP="00173C2C">
      <w:pPr>
        <w:pStyle w:val="BodyText"/>
        <w:rPr>
          <w:lang w:val="fr-FR"/>
        </w:rPr>
      </w:pPr>
      <w:r>
        <w:rPr>
          <w:lang w:val="fr-FR"/>
        </w:rPr>
        <w:t>L'avifaune marine est constituée d'oiseaux de mer, qui sont traités en parallèle avec la faune marine ci-dessous.</w:t>
      </w:r>
    </w:p>
    <w:p w14:paraId="23AD2884" w14:textId="77777777" w:rsidR="00E04073" w:rsidRPr="0025549D" w:rsidRDefault="007D29EF" w:rsidP="00E04073">
      <w:pPr>
        <w:pStyle w:val="Heading3"/>
      </w:pPr>
      <w:bookmarkStart w:id="161" w:name="_Toc102663057"/>
      <w:bookmarkStart w:id="162" w:name="_Toc116509519"/>
      <w:bookmarkStart w:id="163" w:name="_Toc116511401"/>
      <w:r>
        <w:rPr>
          <w:lang w:val="fr-FR"/>
        </w:rPr>
        <w:t>Impacts potentiels</w:t>
      </w:r>
      <w:bookmarkEnd w:id="161"/>
      <w:bookmarkEnd w:id="162"/>
      <w:bookmarkEnd w:id="163"/>
      <w:r w:rsidRPr="0025549D">
        <w:rPr>
          <w:lang w:val="fr-FR"/>
        </w:rPr>
        <w:t xml:space="preserve"> </w:t>
      </w:r>
    </w:p>
    <w:p w14:paraId="44F802E8" w14:textId="77777777" w:rsidR="00E04073" w:rsidRPr="00994B77" w:rsidRDefault="007D29EF" w:rsidP="00087655">
      <w:pPr>
        <w:pStyle w:val="BodyText"/>
        <w:spacing w:after="120"/>
        <w:rPr>
          <w:lang w:val="fr-FR"/>
        </w:rPr>
      </w:pPr>
      <w:r w:rsidRPr="0025549D">
        <w:rPr>
          <w:lang w:val="fr-FR"/>
        </w:rPr>
        <w:t>Les activités de développement susceptibles d'avoir un impact sur la faune et l'avifaune (oiseaux) marines incluent, mais ne sont pas nécessairement limitées aux :</w:t>
      </w:r>
    </w:p>
    <w:p w14:paraId="79944589" w14:textId="374A59D4" w:rsidR="00E04073" w:rsidRPr="00994B77" w:rsidRDefault="007D29EF" w:rsidP="00703092">
      <w:pPr>
        <w:pStyle w:val="BodyText"/>
        <w:keepNext/>
        <w:numPr>
          <w:ilvl w:val="0"/>
          <w:numId w:val="21"/>
        </w:numPr>
        <w:ind w:left="426" w:hanging="426"/>
        <w:rPr>
          <w:lang w:val="fr-FR"/>
        </w:rPr>
      </w:pPr>
      <w:r>
        <w:rPr>
          <w:lang w:val="fr-FR"/>
        </w:rPr>
        <w:t xml:space="preserve">Activités qui modifient les caractéristiques du milieu marin et côtier, notamment </w:t>
      </w:r>
      <w:r w:rsidR="00197506">
        <w:rPr>
          <w:lang w:val="fr-FR"/>
        </w:rPr>
        <w:t>—</w:t>
      </w:r>
    </w:p>
    <w:p w14:paraId="483C8F02" w14:textId="77777777" w:rsidR="00E04073" w:rsidRPr="00994B77" w:rsidRDefault="007D29EF" w:rsidP="00703092">
      <w:pPr>
        <w:pStyle w:val="BodyText"/>
        <w:keepNext/>
        <w:numPr>
          <w:ilvl w:val="0"/>
          <w:numId w:val="19"/>
        </w:numPr>
        <w:ind w:left="851" w:hanging="425"/>
        <w:rPr>
          <w:lang w:val="fr-FR"/>
        </w:rPr>
      </w:pPr>
      <w:r>
        <w:rPr>
          <w:lang w:val="fr-FR"/>
        </w:rPr>
        <w:t>Le dragage, l'excavation et la pose de roches, du fait de l'augmentation de la turbidité et de la libération de contaminants (le cas échéant) présents dans les sédiments.</w:t>
      </w:r>
    </w:p>
    <w:p w14:paraId="56470B7A" w14:textId="77777777" w:rsidR="00E04073" w:rsidRPr="00994B77" w:rsidRDefault="007D29EF" w:rsidP="0089495C">
      <w:pPr>
        <w:pStyle w:val="BodyText"/>
        <w:numPr>
          <w:ilvl w:val="0"/>
          <w:numId w:val="19"/>
        </w:numPr>
        <w:ind w:left="851" w:hanging="425"/>
        <w:rPr>
          <w:lang w:val="fr-FR"/>
        </w:rPr>
      </w:pPr>
      <w:r>
        <w:rPr>
          <w:lang w:val="fr-FR"/>
        </w:rPr>
        <w:t>La construction de ports, de brise-lames, de pont-jetées, de murs et d'autres infrastructures marines susceptibles de modifier les courants marins et d'autres processus côtiers.</w:t>
      </w:r>
    </w:p>
    <w:p w14:paraId="7E9039A8" w14:textId="77777777" w:rsidR="00E04073" w:rsidRPr="00994B77" w:rsidRDefault="007D29EF" w:rsidP="0089495C">
      <w:pPr>
        <w:pStyle w:val="BodyText"/>
        <w:numPr>
          <w:ilvl w:val="0"/>
          <w:numId w:val="19"/>
        </w:numPr>
        <w:ind w:left="851" w:hanging="425"/>
        <w:rPr>
          <w:lang w:val="fr-FR"/>
        </w:rPr>
      </w:pPr>
      <w:r>
        <w:rPr>
          <w:lang w:val="fr-FR"/>
        </w:rPr>
        <w:t>Les ports, les havres et les marinas qui affectent la qualité de l'eau dans les masses d'eau confinées et ses échanges avec l'environnement marin et côtier environnant.</w:t>
      </w:r>
    </w:p>
    <w:p w14:paraId="7E00E946" w14:textId="77777777" w:rsidR="00E04073" w:rsidRPr="00994B77" w:rsidRDefault="007D29EF" w:rsidP="0089495C">
      <w:pPr>
        <w:pStyle w:val="BodyText"/>
        <w:numPr>
          <w:ilvl w:val="0"/>
          <w:numId w:val="19"/>
        </w:numPr>
        <w:spacing w:after="120"/>
        <w:ind w:left="851" w:hanging="425"/>
        <w:rPr>
          <w:lang w:val="fr-FR"/>
        </w:rPr>
      </w:pPr>
      <w:r>
        <w:rPr>
          <w:lang w:val="fr-FR"/>
        </w:rPr>
        <w:t>Les écoulements et les rejets des sites de construction (y compris les déversements accidentels), le développement commercial et industriel et les opérations d'aquaculture.</w:t>
      </w:r>
    </w:p>
    <w:p w14:paraId="04021D64" w14:textId="77777777" w:rsidR="00E04073" w:rsidRPr="00994B77" w:rsidRDefault="007D29EF" w:rsidP="0089495C">
      <w:pPr>
        <w:pStyle w:val="BodyText"/>
        <w:numPr>
          <w:ilvl w:val="0"/>
          <w:numId w:val="22"/>
        </w:numPr>
        <w:spacing w:after="120"/>
        <w:ind w:left="426" w:hanging="426"/>
        <w:rPr>
          <w:lang w:val="fr-FR"/>
        </w:rPr>
      </w:pPr>
      <w:r>
        <w:rPr>
          <w:lang w:val="fr-FR"/>
        </w:rPr>
        <w:t>Activités qui provoquent des nuisances sonores sous-marines, notamment le battage de pieux, le déversement de roches, le dragage, les mouvements de navires et l'exploration sismique. Le bruit sous-marin peut avoir des effets négatifs sur la faune marine en provoquant des blessures physiques ou des effets physiologiques ou un comportement d'évitement (bien que ce dernier soit généralement intermittent, de courte durée et localisé).</w:t>
      </w:r>
    </w:p>
    <w:p w14:paraId="602E3BA6" w14:textId="1F27F1F7" w:rsidR="00260411" w:rsidRPr="00994B77" w:rsidRDefault="007D29EF" w:rsidP="00260411">
      <w:pPr>
        <w:pStyle w:val="BodyText"/>
        <w:numPr>
          <w:ilvl w:val="0"/>
          <w:numId w:val="22"/>
        </w:numPr>
        <w:spacing w:after="120"/>
        <w:ind w:left="426" w:hanging="426"/>
        <w:rPr>
          <w:lang w:val="fr-FR"/>
        </w:rPr>
      </w:pPr>
      <w:r>
        <w:rPr>
          <w:lang w:val="fr-FR"/>
        </w:rPr>
        <w:t>Éclairages des infrastructures. Un éclairage inapproprié, que ce soit sur le littoral ou à bord de bateaux, peut modifier les comportements alimentaires et migratoires des poissons, des oiseaux de mer et des tortues, p.</w:t>
      </w:r>
      <w:r w:rsidR="00D5181F">
        <w:rPr>
          <w:lang w:val="fr-FR"/>
        </w:rPr>
        <w:t xml:space="preserve"> </w:t>
      </w:r>
      <w:r>
        <w:rPr>
          <w:lang w:val="fr-FR"/>
        </w:rPr>
        <w:t xml:space="preserve">ex. le comportement des tortues pendant la période de nidification. </w:t>
      </w:r>
    </w:p>
    <w:p w14:paraId="68B34397" w14:textId="77777777" w:rsidR="00E04073" w:rsidRPr="00994B77" w:rsidRDefault="007D29EF" w:rsidP="0089495C">
      <w:pPr>
        <w:pStyle w:val="BodyText"/>
        <w:numPr>
          <w:ilvl w:val="0"/>
          <w:numId w:val="22"/>
        </w:numPr>
        <w:spacing w:after="120"/>
        <w:ind w:left="426" w:hanging="426"/>
        <w:rPr>
          <w:lang w:val="fr-FR"/>
        </w:rPr>
      </w:pPr>
      <w:r>
        <w:rPr>
          <w:lang w:val="fr-FR"/>
        </w:rPr>
        <w:lastRenderedPageBreak/>
        <w:t>Mouvements de bateaux pendant la construction et l'exploitation de ports, havres et jetées, qui risquent de blesser ou de tuer la faune marine, par collision, ou d'entraîner un comportement d'évitement. Les tortues marines et les cétacés (baleines et dauphins) sont particulièrement exposés aux blessures par collision avec des navires.</w:t>
      </w:r>
    </w:p>
    <w:p w14:paraId="4034F476" w14:textId="77777777" w:rsidR="0087470E" w:rsidRPr="00994B77" w:rsidRDefault="007D29EF" w:rsidP="0089495C">
      <w:pPr>
        <w:pStyle w:val="BodyText"/>
        <w:numPr>
          <w:ilvl w:val="0"/>
          <w:numId w:val="22"/>
        </w:numPr>
        <w:spacing w:after="120"/>
        <w:ind w:left="426" w:hanging="426"/>
        <w:rPr>
          <w:lang w:val="fr-FR"/>
        </w:rPr>
      </w:pPr>
      <w:r>
        <w:rPr>
          <w:lang w:val="fr-FR"/>
        </w:rPr>
        <w:t>Importations de matériel, d'équipements et de matériaux pour la construction, susceptibles d'introduire des espèces marines envahissantes (telles que l'étoile de mer Acanthaster plancii et la macroalgue brune Sargassum spp.) ou des maladies par manque de mesures de biosécurité (nettoyage et inspection du matériel et des équipements marins) et par échange d'eau de ballast.</w:t>
      </w:r>
    </w:p>
    <w:p w14:paraId="4A932F54" w14:textId="5A7A63AD" w:rsidR="00E04073" w:rsidRPr="00994B77" w:rsidRDefault="007D29EF" w:rsidP="0089495C">
      <w:pPr>
        <w:pStyle w:val="BodyText"/>
        <w:numPr>
          <w:ilvl w:val="0"/>
          <w:numId w:val="22"/>
        </w:numPr>
        <w:spacing w:after="120"/>
        <w:ind w:left="426" w:hanging="426"/>
        <w:rPr>
          <w:lang w:val="fr-FR"/>
        </w:rPr>
      </w:pPr>
      <w:r>
        <w:rPr>
          <w:lang w:val="fr-FR"/>
        </w:rPr>
        <w:t>Prélèvements de grands volumes d'eau de mer (p.</w:t>
      </w:r>
      <w:r w:rsidR="00D5181F">
        <w:rPr>
          <w:lang w:val="fr-FR"/>
        </w:rPr>
        <w:t xml:space="preserve"> </w:t>
      </w:r>
      <w:r>
        <w:rPr>
          <w:lang w:val="fr-FR"/>
        </w:rPr>
        <w:t>ex., les prises d'eau de dessalement et de refroidissement) peuvent entraîner ou piéger la faune marine adulte et juvénile ainsi qu'un grand nombre de larves planctoniques et entraîner une mortalité.</w:t>
      </w:r>
    </w:p>
    <w:p w14:paraId="0B8B88E7" w14:textId="77777777" w:rsidR="00B7107E" w:rsidRPr="00994B77" w:rsidRDefault="00B7107E">
      <w:pPr>
        <w:rPr>
          <w:lang w:val="fr-FR"/>
        </w:rPr>
      </w:pPr>
    </w:p>
    <w:tbl>
      <w:tblPr>
        <w:tblStyle w:val="RHDHVTable"/>
        <w:tblW w:w="9498" w:type="dxa"/>
        <w:tblLook w:val="04A0" w:firstRow="1" w:lastRow="0" w:firstColumn="1" w:lastColumn="0" w:noHBand="0" w:noVBand="1"/>
      </w:tblPr>
      <w:tblGrid>
        <w:gridCol w:w="9498"/>
      </w:tblGrid>
      <w:tr w:rsidR="00C67B9D" w:rsidRPr="008B12A0" w14:paraId="3A72814D" w14:textId="77777777" w:rsidTr="00C67B9D">
        <w:trPr>
          <w:cnfStyle w:val="100000000000" w:firstRow="1" w:lastRow="0" w:firstColumn="0" w:lastColumn="0" w:oddVBand="0" w:evenVBand="0" w:oddHBand="0" w:evenHBand="0" w:firstRowFirstColumn="0" w:firstRowLastColumn="0" w:lastRowFirstColumn="0" w:lastRowLastColumn="0"/>
        </w:trPr>
        <w:tc>
          <w:tcPr>
            <w:tcW w:w="9498" w:type="dxa"/>
          </w:tcPr>
          <w:p w14:paraId="030FC22A" w14:textId="4E87233F" w:rsidR="000D7F13" w:rsidRPr="00994B77" w:rsidRDefault="007D29EF" w:rsidP="00B7107E">
            <w:pPr>
              <w:pStyle w:val="BodyText"/>
              <w:shd w:val="clear" w:color="auto" w:fill="B2E7FF" w:themeFill="text1" w:themeFillTint="33"/>
              <w:spacing w:after="120"/>
              <w:rPr>
                <w:bCs/>
                <w:sz w:val="22"/>
                <w:szCs w:val="22"/>
                <w:lang w:val="fr-FR"/>
              </w:rPr>
            </w:pPr>
            <w:r w:rsidRPr="00B7107E">
              <w:rPr>
                <w:bCs/>
                <w:sz w:val="22"/>
                <w:szCs w:val="22"/>
                <w:lang w:val="fr-FR"/>
              </w:rPr>
              <w:t xml:space="preserve">Conseil </w:t>
            </w:r>
            <w:r w:rsidR="00197506">
              <w:rPr>
                <w:bCs/>
                <w:sz w:val="22"/>
                <w:szCs w:val="22"/>
                <w:lang w:val="fr-FR"/>
              </w:rPr>
              <w:t>—</w:t>
            </w:r>
            <w:r w:rsidRPr="00B7107E">
              <w:rPr>
                <w:bCs/>
                <w:sz w:val="22"/>
                <w:szCs w:val="22"/>
                <w:lang w:val="fr-FR"/>
              </w:rPr>
              <w:t xml:space="preserve"> Autres documents d'orientation </w:t>
            </w:r>
          </w:p>
          <w:p w14:paraId="0E987A3C" w14:textId="2FB0073B" w:rsidR="000D7F13" w:rsidRPr="0061049F" w:rsidRDefault="007D29EF" w:rsidP="00FE62AD">
            <w:pPr>
              <w:pStyle w:val="BodyText"/>
              <w:spacing w:after="120"/>
              <w:rPr>
                <w:bCs/>
                <w:lang w:val="fr-FR"/>
              </w:rPr>
            </w:pPr>
            <w:r w:rsidRPr="0061049F">
              <w:rPr>
                <w:b w:val="0"/>
                <w:bCs/>
                <w:lang w:val="fr-FR"/>
              </w:rPr>
              <w:t xml:space="preserve">Comme indiqué ci-dessus, le battage de pieux sous-marin peut avoir des incidences négatives sur la vie marine, en particulier sur les cétacés. Les directives </w:t>
            </w:r>
            <w:r w:rsidRPr="0061049F">
              <w:rPr>
                <w:b w:val="0"/>
                <w:bCs/>
                <w:i/>
                <w:iCs/>
                <w:lang w:val="fr-FR"/>
              </w:rPr>
              <w:t xml:space="preserve">Underwater Piling Noise Guidelines </w:t>
            </w:r>
            <w:r w:rsidRPr="0061049F">
              <w:rPr>
                <w:b w:val="0"/>
                <w:bCs/>
                <w:lang w:val="fr-FR"/>
              </w:rPr>
              <w:t xml:space="preserve">sur le bruit du battage de pieux sous-marins préparées par le gouvernement de l'Australie-Méridionale </w:t>
            </w:r>
            <w:sdt>
              <w:sdtPr>
                <w:rPr>
                  <w:bCs/>
                </w:rPr>
                <w:id w:val="427260561"/>
                <w:citation/>
              </w:sdtPr>
              <w:sdtContent>
                <w:r w:rsidR="00FE62AD" w:rsidRPr="0061049F">
                  <w:rPr>
                    <w:bCs/>
                  </w:rPr>
                  <w:fldChar w:fldCharType="begin"/>
                </w:r>
                <w:r w:rsidR="00FE62AD" w:rsidRPr="0061049F">
                  <w:rPr>
                    <w:b w:val="0"/>
                    <w:bCs/>
                    <w:lang w:val="fr-FR"/>
                  </w:rPr>
                  <w:instrText xml:space="preserve"> CITATION Dep12 \l 1033 </w:instrText>
                </w:r>
                <w:r w:rsidR="00FE62AD" w:rsidRPr="0061049F">
                  <w:rPr>
                    <w:bCs/>
                  </w:rPr>
                  <w:fldChar w:fldCharType="separate"/>
                </w:r>
                <w:r w:rsidR="004C64FF" w:rsidRPr="0061049F">
                  <w:rPr>
                    <w:b w:val="0"/>
                    <w:bCs/>
                    <w:noProof/>
                    <w:lang w:val="fr-FR"/>
                  </w:rPr>
                  <w:t xml:space="preserve"> </w:t>
                </w:r>
                <w:r w:rsidR="004C64FF" w:rsidRPr="0061049F">
                  <w:rPr>
                    <w:bCs/>
                    <w:noProof/>
                    <w:lang w:val="fr-FR"/>
                  </w:rPr>
                  <w:t>(Department of Planning, Transport and Infrastructure, 2012)</w:t>
                </w:r>
                <w:r w:rsidR="00FE62AD" w:rsidRPr="0061049F">
                  <w:rPr>
                    <w:bCs/>
                  </w:rPr>
                  <w:fldChar w:fldCharType="end"/>
                </w:r>
              </w:sdtContent>
            </w:sdt>
            <w:r w:rsidRPr="0061049F">
              <w:rPr>
                <w:b w:val="0"/>
                <w:bCs/>
                <w:lang w:val="fr-FR"/>
              </w:rPr>
              <w:t xml:space="preserve"> sont un document utile pour comprendre les impacts et les mesures d'atténuation potentielles. </w:t>
            </w:r>
            <w:r w:rsidRPr="0061049F">
              <w:rPr>
                <w:bCs/>
                <w:lang w:val="fr-FR"/>
              </w:rPr>
              <w:t xml:space="preserve">Elles sont en cours de révision et de mise à jour, les plus récentes devraient être publiées ici https://www.dit.sa.gov.au/documents/EHTM . </w:t>
            </w:r>
          </w:p>
          <w:p w14:paraId="0A961363" w14:textId="77777777" w:rsidR="007A2D91" w:rsidRPr="00994B77" w:rsidRDefault="007D29EF" w:rsidP="00FE62AD">
            <w:pPr>
              <w:pStyle w:val="BodyText"/>
              <w:spacing w:after="120"/>
              <w:rPr>
                <w:lang w:val="fr-FR"/>
              </w:rPr>
            </w:pPr>
            <w:r w:rsidRPr="0061049F">
              <w:rPr>
                <w:b w:val="0"/>
                <w:lang w:val="fr-FR"/>
              </w:rPr>
              <w:t>Au même titre, en ce qui concerne les incidences de la lumière, on peut se référer aux</w:t>
            </w:r>
            <w:r w:rsidRPr="0061049F">
              <w:rPr>
                <w:b w:val="0"/>
                <w:bCs/>
                <w:iCs/>
                <w:lang w:val="fr-FR"/>
              </w:rPr>
              <w:t xml:space="preserve"> </w:t>
            </w:r>
            <w:r w:rsidRPr="0061049F">
              <w:rPr>
                <w:b w:val="0"/>
                <w:bCs/>
                <w:i/>
                <w:iCs/>
                <w:lang w:val="fr-FR"/>
              </w:rPr>
              <w:t>National Light Pollution Guidelines for Wildlife Including Marine Turtles, Seabirds and Migratory Shorebirds</w:t>
            </w:r>
            <w:r w:rsidRPr="0061049F">
              <w:rPr>
                <w:b w:val="0"/>
                <w:bCs/>
                <w:iCs/>
                <w:lang w:val="fr-FR"/>
              </w:rPr>
              <w:t xml:space="preserve"> préparées par le Commonwealth of Australia (2020).</w:t>
            </w:r>
          </w:p>
        </w:tc>
      </w:tr>
    </w:tbl>
    <w:p w14:paraId="55D733A0" w14:textId="77777777" w:rsidR="00E53126" w:rsidRDefault="007D29EF" w:rsidP="00E53126">
      <w:pPr>
        <w:pStyle w:val="Heading3"/>
      </w:pPr>
      <w:bookmarkStart w:id="164" w:name="_Toc102663058"/>
      <w:bookmarkStart w:id="165" w:name="_Toc116509520"/>
      <w:bookmarkStart w:id="166" w:name="_Toc116511402"/>
      <w:r>
        <w:rPr>
          <w:lang w:val="fr-FR"/>
        </w:rPr>
        <w:t>Stratégies d'atténuation</w:t>
      </w:r>
      <w:bookmarkEnd w:id="164"/>
      <w:bookmarkEnd w:id="165"/>
      <w:bookmarkEnd w:id="166"/>
    </w:p>
    <w:p w14:paraId="3BE453FF" w14:textId="77777777" w:rsidR="00E53126" w:rsidRPr="00994B77" w:rsidRDefault="007D29EF" w:rsidP="00AB083D">
      <w:pPr>
        <w:pStyle w:val="BodyText"/>
        <w:spacing w:after="120"/>
        <w:rPr>
          <w:lang w:val="fr-FR"/>
        </w:rPr>
      </w:pPr>
      <w:r>
        <w:rPr>
          <w:lang w:val="fr-FR"/>
        </w:rPr>
        <w:t>Pour atténuer les impacts d'un projet sur la faune marine, le promoteur peut recourir aux stratégies d'atténuation suivantes :</w:t>
      </w:r>
    </w:p>
    <w:p w14:paraId="4177336E" w14:textId="77777777" w:rsidR="00E53126" w:rsidRPr="00994B77" w:rsidRDefault="007D29EF" w:rsidP="0089495C">
      <w:pPr>
        <w:pStyle w:val="BodyText"/>
        <w:numPr>
          <w:ilvl w:val="0"/>
          <w:numId w:val="22"/>
        </w:numPr>
        <w:ind w:left="426" w:hanging="426"/>
        <w:rPr>
          <w:lang w:val="fr-FR"/>
        </w:rPr>
      </w:pPr>
      <w:r>
        <w:rPr>
          <w:lang w:val="fr-FR"/>
        </w:rPr>
        <w:t xml:space="preserve">Faire preuve de soin pour le choix du site et la conception. Les impacts peuvent être minimisés en identifiant et en évitant les zones qui abritent des récepteurs sensibles, comme les zones d'alimentation et de nidification de la faune marine. </w:t>
      </w:r>
    </w:p>
    <w:p w14:paraId="14FCDBFB" w14:textId="77777777" w:rsidR="00E53126" w:rsidRPr="00994B77" w:rsidRDefault="007D29EF" w:rsidP="0089495C">
      <w:pPr>
        <w:pStyle w:val="BodyText"/>
        <w:numPr>
          <w:ilvl w:val="0"/>
          <w:numId w:val="22"/>
        </w:numPr>
        <w:ind w:left="426" w:hanging="426"/>
        <w:rPr>
          <w:lang w:val="fr-FR"/>
        </w:rPr>
      </w:pPr>
      <w:r>
        <w:rPr>
          <w:lang w:val="fr-FR"/>
        </w:rPr>
        <w:t>Organiser le projet par phases afin d'éviter les périodes critiques pour les récepteurs sensibles. Par exemple, les activités qui restreignent le passage des poissons doivent être évitées pendant les saisons de migration et de frai.</w:t>
      </w:r>
    </w:p>
    <w:p w14:paraId="438FD791" w14:textId="77777777" w:rsidR="00704B4C" w:rsidRPr="00994B77" w:rsidRDefault="007D29EF" w:rsidP="0089495C">
      <w:pPr>
        <w:pStyle w:val="BodyText"/>
        <w:numPr>
          <w:ilvl w:val="0"/>
          <w:numId w:val="22"/>
        </w:numPr>
        <w:ind w:left="426" w:hanging="426"/>
        <w:rPr>
          <w:lang w:val="fr-FR"/>
        </w:rPr>
      </w:pPr>
      <w:r>
        <w:rPr>
          <w:lang w:val="fr-FR"/>
        </w:rPr>
        <w:t>Créer des zones marines à vitesse réduite autour des sites de construction afin de réduire le risque de collision avec les bateaux et de limiter les nuisances sonores.</w:t>
      </w:r>
    </w:p>
    <w:p w14:paraId="004DB60A" w14:textId="77777777" w:rsidR="00855DD1" w:rsidRDefault="007D29EF" w:rsidP="0089495C">
      <w:pPr>
        <w:pStyle w:val="BodyText"/>
        <w:numPr>
          <w:ilvl w:val="0"/>
          <w:numId w:val="22"/>
        </w:numPr>
        <w:ind w:left="426" w:hanging="426"/>
      </w:pPr>
      <w:r>
        <w:rPr>
          <w:lang w:val="fr-FR"/>
        </w:rPr>
        <w:t>Élaborer un PSGE qui inclut</w:t>
      </w:r>
    </w:p>
    <w:p w14:paraId="404D4160" w14:textId="244EC09C" w:rsidR="00802E6C" w:rsidRPr="00994B77" w:rsidRDefault="007D29EF" w:rsidP="0089495C">
      <w:pPr>
        <w:pStyle w:val="BodyText"/>
        <w:numPr>
          <w:ilvl w:val="1"/>
          <w:numId w:val="31"/>
        </w:numPr>
        <w:ind w:left="851" w:hanging="425"/>
        <w:rPr>
          <w:lang w:val="fr-FR"/>
        </w:rPr>
      </w:pPr>
      <w:r>
        <w:rPr>
          <w:lang w:val="fr-FR"/>
        </w:rPr>
        <w:t>L'entretien des équipements afin de garantir leur bon fonctionnement et l'utilisation de dispositifs de contrôle du bruit appropriés, le cas échéant et dans la mesure du possible (p.</w:t>
      </w:r>
      <w:r w:rsidR="00D5181F">
        <w:rPr>
          <w:lang w:val="fr-FR"/>
        </w:rPr>
        <w:t xml:space="preserve"> </w:t>
      </w:r>
      <w:r>
        <w:rPr>
          <w:lang w:val="fr-FR"/>
        </w:rPr>
        <w:t xml:space="preserve">ex., des silencieux, des carénages d'hélices ainsi que l'équilibrage et l'alignement des hélices et arbres d'hélice). </w:t>
      </w:r>
    </w:p>
    <w:p w14:paraId="6ED1CC00" w14:textId="77777777" w:rsidR="00E0681B" w:rsidRPr="00994B77" w:rsidRDefault="007D29EF" w:rsidP="0089495C">
      <w:pPr>
        <w:pStyle w:val="BodyText"/>
        <w:numPr>
          <w:ilvl w:val="1"/>
          <w:numId w:val="31"/>
        </w:numPr>
        <w:ind w:left="851" w:hanging="425"/>
        <w:rPr>
          <w:lang w:val="fr-FR"/>
        </w:rPr>
      </w:pPr>
      <w:r>
        <w:rPr>
          <w:lang w:val="fr-FR"/>
        </w:rPr>
        <w:t xml:space="preserve">Une surveillance pour s'assurer que les impacts sur la faune marine sont limités à ceux jugés acceptables (voir la </w:t>
      </w:r>
      <w:r>
        <w:rPr>
          <w:b/>
          <w:bCs/>
          <w:lang w:val="fr-FR"/>
        </w:rPr>
        <w:t>Section 4.3.2</w:t>
      </w:r>
      <w:r>
        <w:rPr>
          <w:lang w:val="fr-FR"/>
        </w:rPr>
        <w:t>), que les équipements qui font du bruit sont coupés lorsqu'ils ne sont pas utilisés, et que des mesures appropriées de contrôle des espèces nuisibles et indésirables sont en place.</w:t>
      </w:r>
    </w:p>
    <w:p w14:paraId="018C1936" w14:textId="0F123F46" w:rsidR="00E0681B" w:rsidRPr="00994B77" w:rsidRDefault="007D29EF" w:rsidP="0089495C">
      <w:pPr>
        <w:pStyle w:val="BodyText"/>
        <w:numPr>
          <w:ilvl w:val="1"/>
          <w:numId w:val="31"/>
        </w:numPr>
        <w:ind w:left="851" w:hanging="425"/>
        <w:rPr>
          <w:lang w:val="fr-FR"/>
        </w:rPr>
      </w:pPr>
      <w:r>
        <w:rPr>
          <w:lang w:val="fr-FR"/>
        </w:rPr>
        <w:t>Des mesures de soutien à la faune ou à l'avifaune marine piégées ou blessées par les travaux.</w:t>
      </w:r>
    </w:p>
    <w:p w14:paraId="76AFCDCF" w14:textId="71DC7EE3" w:rsidR="00E94DC7" w:rsidRPr="00994B77" w:rsidRDefault="007D29EF" w:rsidP="0089495C">
      <w:pPr>
        <w:pStyle w:val="BodyText"/>
        <w:numPr>
          <w:ilvl w:val="1"/>
          <w:numId w:val="31"/>
        </w:numPr>
        <w:ind w:left="851" w:hanging="425"/>
        <w:rPr>
          <w:lang w:val="fr-FR"/>
        </w:rPr>
      </w:pPr>
      <w:r>
        <w:rPr>
          <w:lang w:val="fr-FR"/>
        </w:rPr>
        <w:t xml:space="preserve">Des mesures de biosécurité rigoureuses (telles que des certificats phytosanitaires délivrés dans le pays d'origine avant l'expédition des équipements et des agrégats) et des contrôles de conformité pour garantir que les travaux n'introduisent pas d'espèces nuisibles, tant marines que </w:t>
      </w:r>
      <w:r>
        <w:rPr>
          <w:lang w:val="fr-FR"/>
        </w:rPr>
        <w:lastRenderedPageBreak/>
        <w:t>terrestres. Il convient également d'imposer des restrictions sur le déversement des eaux de ballast à moins de 5</w:t>
      </w:r>
      <w:r w:rsidR="009E235A">
        <w:rPr>
          <w:lang w:val="fr-FR"/>
        </w:rPr>
        <w:t> </w:t>
      </w:r>
      <w:r>
        <w:rPr>
          <w:lang w:val="fr-FR"/>
        </w:rPr>
        <w:t>km de la côte (avec confirmation par les journaux de bord).</w:t>
      </w:r>
    </w:p>
    <w:p w14:paraId="517769F2" w14:textId="77777777" w:rsidR="001C11A2" w:rsidRPr="00994B77" w:rsidRDefault="007D29EF" w:rsidP="0089495C">
      <w:pPr>
        <w:pStyle w:val="BodyText"/>
        <w:numPr>
          <w:ilvl w:val="1"/>
          <w:numId w:val="31"/>
        </w:numPr>
        <w:ind w:left="851" w:hanging="425"/>
        <w:rPr>
          <w:lang w:val="fr-FR"/>
        </w:rPr>
      </w:pPr>
      <w:r>
        <w:rPr>
          <w:lang w:val="fr-FR"/>
        </w:rPr>
        <w:t>La formation des capitaines de barges de construction et de bateaux de travail aux meilleures méthodes pour éviter les collisions de bateaux, aux mesures à prendre en cas d'interactions de bateaux avec la faune marine et au signalement de collisions de bateaux ou d'interactions avec la faune.</w:t>
      </w:r>
    </w:p>
    <w:p w14:paraId="6D2855EF" w14:textId="77777777" w:rsidR="00CE4F4B" w:rsidRPr="00994B77" w:rsidRDefault="007D29EF" w:rsidP="0089495C">
      <w:pPr>
        <w:pStyle w:val="BodyText"/>
        <w:numPr>
          <w:ilvl w:val="1"/>
          <w:numId w:val="31"/>
        </w:numPr>
        <w:ind w:left="851" w:hanging="425"/>
        <w:rPr>
          <w:lang w:val="fr-FR"/>
        </w:rPr>
      </w:pPr>
      <w:r>
        <w:rPr>
          <w:lang w:val="fr-FR"/>
        </w:rPr>
        <w:t>La minimisation et le masquage de l'éclairage, et l'utilisation d'un éclairage directionnel (tout en respectant les exigences de santé et de sécurité).</w:t>
      </w:r>
    </w:p>
    <w:p w14:paraId="3F7596AE" w14:textId="32E01976" w:rsidR="00855DD1" w:rsidRPr="00994B77" w:rsidRDefault="007D29EF" w:rsidP="0089495C">
      <w:pPr>
        <w:pStyle w:val="BodyText"/>
        <w:numPr>
          <w:ilvl w:val="0"/>
          <w:numId w:val="22"/>
        </w:numPr>
        <w:ind w:left="426" w:hanging="426"/>
        <w:rPr>
          <w:lang w:val="fr-FR"/>
        </w:rPr>
      </w:pPr>
      <w:r>
        <w:rPr>
          <w:lang w:val="fr-FR"/>
        </w:rPr>
        <w:t xml:space="preserve">Lorsque les impacts ne peuvent être atténués, on peut envisager des mesures compensatoires, </w:t>
      </w:r>
      <w:r w:rsidR="009A0B9B">
        <w:rPr>
          <w:lang w:val="fr-FR"/>
        </w:rPr>
        <w:t>telles</w:t>
      </w:r>
    </w:p>
    <w:p w14:paraId="1D225792" w14:textId="77777777" w:rsidR="00855DD1" w:rsidRPr="00994B77" w:rsidRDefault="007D29EF" w:rsidP="0089495C">
      <w:pPr>
        <w:pStyle w:val="BodyText"/>
        <w:numPr>
          <w:ilvl w:val="1"/>
          <w:numId w:val="31"/>
        </w:numPr>
        <w:ind w:left="851" w:hanging="425"/>
        <w:rPr>
          <w:lang w:val="fr-FR"/>
        </w:rPr>
      </w:pPr>
      <w:r w:rsidRPr="0025549D">
        <w:rPr>
          <w:lang w:val="fr-FR"/>
        </w:rPr>
        <w:t xml:space="preserve">Le déplacement de communautés ou d'individus, vers d'autres zones non affectées. </w:t>
      </w:r>
    </w:p>
    <w:p w14:paraId="49864505" w14:textId="7C3FF590" w:rsidR="00855DD1" w:rsidRPr="00994B77" w:rsidRDefault="007D29EF" w:rsidP="00703092">
      <w:pPr>
        <w:pStyle w:val="BodyText"/>
        <w:numPr>
          <w:ilvl w:val="1"/>
          <w:numId w:val="31"/>
        </w:numPr>
        <w:spacing w:after="120"/>
        <w:ind w:left="850" w:hanging="425"/>
        <w:rPr>
          <w:lang w:val="fr-FR"/>
        </w:rPr>
      </w:pPr>
      <w:r w:rsidRPr="0025549D">
        <w:rPr>
          <w:lang w:val="fr-FR"/>
        </w:rPr>
        <w:t>La restauration des habitats une fois la phase de construction terminée (si les conditions sur le site sont encore adaptées), p.</w:t>
      </w:r>
      <w:r w:rsidR="00D5181F">
        <w:rPr>
          <w:lang w:val="fr-FR"/>
        </w:rPr>
        <w:t xml:space="preserve"> </w:t>
      </w:r>
      <w:r w:rsidRPr="0025549D">
        <w:rPr>
          <w:lang w:val="fr-FR"/>
        </w:rPr>
        <w:t>ex. en replantant des mangroves et des herbiers.</w:t>
      </w:r>
    </w:p>
    <w:p w14:paraId="3F12A782" w14:textId="77777777" w:rsidR="00331C91" w:rsidRPr="00994B77" w:rsidRDefault="00331C91" w:rsidP="00331C91">
      <w:pPr>
        <w:pStyle w:val="BodyText"/>
        <w:spacing w:after="120"/>
        <w:rPr>
          <w:lang w:val="fr-FR"/>
        </w:rPr>
      </w:pPr>
    </w:p>
    <w:p w14:paraId="49B10622" w14:textId="77777777" w:rsidR="00331C91" w:rsidRPr="00994B77" w:rsidRDefault="00331C91" w:rsidP="00331C91">
      <w:pPr>
        <w:pStyle w:val="BodyText"/>
        <w:spacing w:after="120"/>
        <w:rPr>
          <w:lang w:val="fr-FR"/>
        </w:rPr>
      </w:pPr>
    </w:p>
    <w:p w14:paraId="27453360" w14:textId="4C4301D4" w:rsidR="00703092" w:rsidRPr="00994B77" w:rsidRDefault="007D29EF" w:rsidP="00703092">
      <w:pPr>
        <w:pStyle w:val="BodyText"/>
        <w:shd w:val="clear" w:color="auto" w:fill="B2E7FF" w:themeFill="text1" w:themeFillTint="33"/>
        <w:spacing w:after="120"/>
        <w:rPr>
          <w:b/>
          <w:bCs/>
          <w:color w:val="00577E" w:themeColor="text2"/>
          <w:sz w:val="22"/>
          <w:szCs w:val="22"/>
          <w:lang w:val="fr-FR"/>
        </w:rPr>
      </w:pPr>
      <w:r w:rsidRPr="00703092">
        <w:rPr>
          <w:b/>
          <w:bCs/>
          <w:color w:val="00577E" w:themeColor="text2"/>
          <w:sz w:val="22"/>
          <w:szCs w:val="22"/>
          <w:lang w:val="fr-FR"/>
        </w:rPr>
        <w:t xml:space="preserve">Exemple </w:t>
      </w:r>
      <w:r w:rsidR="00197506">
        <w:rPr>
          <w:b/>
          <w:bCs/>
          <w:color w:val="00577E" w:themeColor="text2"/>
          <w:sz w:val="22"/>
          <w:szCs w:val="22"/>
          <w:lang w:val="fr-FR"/>
        </w:rPr>
        <w:t>—</w:t>
      </w:r>
      <w:r w:rsidRPr="00703092">
        <w:rPr>
          <w:b/>
          <w:bCs/>
          <w:color w:val="00577E" w:themeColor="text2"/>
          <w:sz w:val="22"/>
          <w:szCs w:val="22"/>
          <w:lang w:val="fr-FR"/>
        </w:rPr>
        <w:t xml:space="preserve"> Identification et protection des espèces sensibles</w:t>
      </w:r>
    </w:p>
    <w:p w14:paraId="24D0A85E" w14:textId="77777777" w:rsidR="00703092" w:rsidRPr="00994B77" w:rsidRDefault="007D29EF" w:rsidP="00703092">
      <w:pPr>
        <w:pStyle w:val="BodyText"/>
        <w:shd w:val="clear" w:color="auto" w:fill="B2E7FF" w:themeFill="text1" w:themeFillTint="33"/>
        <w:spacing w:after="120"/>
        <w:rPr>
          <w:color w:val="00577E" w:themeColor="text2"/>
          <w:sz w:val="18"/>
          <w:szCs w:val="18"/>
          <w:lang w:val="fr-FR"/>
        </w:rPr>
      </w:pPr>
      <w:r w:rsidRPr="00E164F8">
        <w:rPr>
          <w:color w:val="00577E" w:themeColor="text2"/>
          <w:sz w:val="18"/>
          <w:szCs w:val="18"/>
          <w:lang w:val="fr-FR"/>
        </w:rPr>
        <w:t>L'une des conditions d'autorisation du projet Work Boat Harbour à Niutao, Tuvalu, est que tous les crabes de cocotier, Birgus latro (une espèce et une source alimentaire importantes au niveau local) vivant dans les parties végétalisées de la plage soient déplacés (en collaboration avec le responsable local de la conservation) avant le défrichage de la végétation, et que des informations sur la taille, le sexe, le nombre et l'emplacement soient communiquées au ministère de l'Environnement. Le processus requiert une enquête immédiate avant travaux visant à identifier les habitats des crabes de cocotier (et les sites actifs de nidification des oiseaux marins).</w:t>
      </w:r>
    </w:p>
    <w:p w14:paraId="73D7E45A" w14:textId="2AC60021" w:rsidR="00703092" w:rsidRPr="00994B77" w:rsidRDefault="007D29EF" w:rsidP="00703092">
      <w:pPr>
        <w:pStyle w:val="BodyText"/>
        <w:shd w:val="clear" w:color="auto" w:fill="B2E7FF" w:themeFill="text1" w:themeFillTint="33"/>
        <w:rPr>
          <w:color w:val="00577E" w:themeColor="text2"/>
          <w:sz w:val="18"/>
          <w:szCs w:val="18"/>
          <w:lang w:val="fr-FR"/>
        </w:rPr>
      </w:pPr>
      <w:r w:rsidRPr="00E164F8">
        <w:rPr>
          <w:color w:val="00577E" w:themeColor="text2"/>
          <w:sz w:val="18"/>
          <w:szCs w:val="18"/>
          <w:lang w:val="fr-FR"/>
        </w:rPr>
        <w:t xml:space="preserve">Pour les sites de nidification actifs d'oiseaux marins, une zone tampon doit être établie entre les travaux de construction et le nid afin de minimiser le bruit et les perturbations, et elle doit être maintenue jusqu'à ce qu'il n'y ait plus d'activité dans le nid. La zone tampon doit être aussi grande que possible et </w:t>
      </w:r>
      <w:r w:rsidR="0005059E" w:rsidRPr="00E164F8">
        <w:rPr>
          <w:color w:val="00577E" w:themeColor="text2"/>
          <w:sz w:val="18"/>
          <w:szCs w:val="18"/>
          <w:lang w:val="fr-FR"/>
        </w:rPr>
        <w:t>mesurer</w:t>
      </w:r>
      <w:r w:rsidRPr="00E164F8">
        <w:rPr>
          <w:color w:val="00577E" w:themeColor="text2"/>
          <w:sz w:val="18"/>
          <w:szCs w:val="18"/>
          <w:lang w:val="fr-FR"/>
        </w:rPr>
        <w:t xml:space="preserve"> au moins 10 mètres. L'entrepreneur ne doit en aucun cas détruire des nids, des œufs ou des sites de nidification, y compris les arbres.</w:t>
      </w:r>
    </w:p>
    <w:p w14:paraId="3C605877" w14:textId="77777777" w:rsidR="00703092" w:rsidRPr="00994B77" w:rsidRDefault="00703092" w:rsidP="00703092">
      <w:pPr>
        <w:pStyle w:val="BodyText"/>
        <w:shd w:val="clear" w:color="auto" w:fill="B2E7FF" w:themeFill="text1" w:themeFillTint="33"/>
        <w:rPr>
          <w:sz w:val="8"/>
          <w:szCs w:val="8"/>
          <w:lang w:val="fr-FR"/>
        </w:rPr>
      </w:pPr>
    </w:p>
    <w:p w14:paraId="572EAC2A" w14:textId="77777777" w:rsidR="007D4790" w:rsidRPr="00994B77" w:rsidRDefault="007D29EF" w:rsidP="00AA6271">
      <w:pPr>
        <w:pStyle w:val="Heading2"/>
        <w:ind w:left="851"/>
        <w:rPr>
          <w:lang w:val="fr-FR"/>
        </w:rPr>
      </w:pPr>
      <w:bookmarkStart w:id="167" w:name="_Toc102663059"/>
      <w:bookmarkStart w:id="168" w:name="_Toc116509521"/>
      <w:bookmarkStart w:id="169" w:name="_Toc116511403"/>
      <w:r>
        <w:rPr>
          <w:lang w:val="fr-FR"/>
        </w:rPr>
        <w:t>Changements de la qualité de l'eau et des sédiments terrestres</w:t>
      </w:r>
      <w:bookmarkEnd w:id="167"/>
      <w:bookmarkEnd w:id="168"/>
      <w:bookmarkEnd w:id="169"/>
    </w:p>
    <w:p w14:paraId="348FA66B" w14:textId="77777777" w:rsidR="00AA6271" w:rsidRPr="00994B77" w:rsidRDefault="007D29EF" w:rsidP="004F5DD6">
      <w:pPr>
        <w:pStyle w:val="BodyText"/>
        <w:rPr>
          <w:lang w:val="fr-FR"/>
        </w:rPr>
      </w:pPr>
      <w:r>
        <w:rPr>
          <w:lang w:val="fr-FR"/>
        </w:rPr>
        <w:t>Bien qu'ils ne soient pas au cœur du sujet de ce guide, les changements de la qualité de l'eau et des sédiments terrestres peuvent être causés par des projets d'ingénierie côtière et affecter l'environnement côtier.</w:t>
      </w:r>
    </w:p>
    <w:p w14:paraId="05F02493" w14:textId="77777777" w:rsidR="00AA6271" w:rsidRDefault="007D29EF" w:rsidP="00AA6271">
      <w:pPr>
        <w:pStyle w:val="Heading3"/>
      </w:pPr>
      <w:bookmarkStart w:id="170" w:name="_Toc102663060"/>
      <w:bookmarkStart w:id="171" w:name="_Toc116509522"/>
      <w:bookmarkStart w:id="172" w:name="_Toc116511404"/>
      <w:r>
        <w:rPr>
          <w:lang w:val="fr-FR"/>
        </w:rPr>
        <w:t>Impacts potentiels</w:t>
      </w:r>
      <w:bookmarkEnd w:id="170"/>
      <w:bookmarkEnd w:id="171"/>
      <w:bookmarkEnd w:id="172"/>
      <w:r w:rsidRPr="0025549D">
        <w:rPr>
          <w:lang w:val="fr-FR"/>
        </w:rPr>
        <w:t xml:space="preserve"> </w:t>
      </w:r>
    </w:p>
    <w:p w14:paraId="68B7DCBD" w14:textId="77777777" w:rsidR="005F7961" w:rsidRPr="00994B77" w:rsidRDefault="007D29EF" w:rsidP="005F7961">
      <w:pPr>
        <w:pStyle w:val="BodyText"/>
        <w:spacing w:after="120"/>
        <w:rPr>
          <w:lang w:val="fr-FR"/>
        </w:rPr>
      </w:pPr>
      <w:r w:rsidRPr="0025549D">
        <w:rPr>
          <w:lang w:val="fr-FR"/>
        </w:rPr>
        <w:t>Les activités de développement associées aux projets d'ingénierie côtière susceptibles d'avoir un impact sur la qualité de l'environnement terrestre comprennent, sans pour autant y être limitées, les éléments suivants :</w:t>
      </w:r>
    </w:p>
    <w:p w14:paraId="709C277B" w14:textId="77777777" w:rsidR="005F7961" w:rsidRPr="00994B77" w:rsidRDefault="007D29EF" w:rsidP="0089495C">
      <w:pPr>
        <w:pStyle w:val="BodyText"/>
        <w:numPr>
          <w:ilvl w:val="0"/>
          <w:numId w:val="24"/>
        </w:numPr>
        <w:ind w:left="851" w:hanging="425"/>
        <w:rPr>
          <w:lang w:val="fr-FR"/>
        </w:rPr>
      </w:pPr>
      <w:r w:rsidRPr="0025549D">
        <w:rPr>
          <w:lang w:val="fr-FR"/>
        </w:rPr>
        <w:t xml:space="preserve">le défrichage des vestiges de végétation indigène profondément enracinés dans les zones sujettes à la salinité et à l'érosion (voir la </w:t>
      </w:r>
      <w:r w:rsidRPr="0025549D">
        <w:rPr>
          <w:b/>
          <w:bCs/>
          <w:lang w:val="fr-FR"/>
        </w:rPr>
        <w:t>Section 4.1</w:t>
      </w:r>
      <w:r w:rsidRPr="0025549D">
        <w:rPr>
          <w:lang w:val="fr-FR"/>
        </w:rPr>
        <w:t>) ;</w:t>
      </w:r>
    </w:p>
    <w:p w14:paraId="31A39E4F" w14:textId="77777777" w:rsidR="005F7961" w:rsidRPr="00994B77" w:rsidRDefault="007D29EF" w:rsidP="0089495C">
      <w:pPr>
        <w:pStyle w:val="BodyText"/>
        <w:numPr>
          <w:ilvl w:val="0"/>
          <w:numId w:val="24"/>
        </w:numPr>
        <w:ind w:left="851" w:hanging="425"/>
        <w:rPr>
          <w:lang w:val="fr-FR"/>
        </w:rPr>
      </w:pPr>
      <w:r w:rsidRPr="0025549D">
        <w:rPr>
          <w:lang w:val="fr-FR"/>
        </w:rPr>
        <w:t xml:space="preserve">l'évacuation des stériles et des résidus (résultant du dragage) ; </w:t>
      </w:r>
    </w:p>
    <w:p w14:paraId="6CFD03A7" w14:textId="77777777" w:rsidR="005F7961" w:rsidRPr="00994B77" w:rsidRDefault="007D29EF" w:rsidP="0089495C">
      <w:pPr>
        <w:pStyle w:val="BodyText"/>
        <w:numPr>
          <w:ilvl w:val="0"/>
          <w:numId w:val="24"/>
        </w:numPr>
        <w:ind w:left="851" w:hanging="425"/>
        <w:rPr>
          <w:lang w:val="fr-FR"/>
        </w:rPr>
      </w:pPr>
      <w:r w:rsidRPr="0025549D">
        <w:rPr>
          <w:lang w:val="fr-FR"/>
        </w:rPr>
        <w:t>la perturbation des sols sulfatés acides et les pratiques d'utilisation des terres susceptibles de provoquer une contamination du sol ; et,</w:t>
      </w:r>
    </w:p>
    <w:p w14:paraId="41821E65" w14:textId="77777777" w:rsidR="005F7961" w:rsidRPr="00994B77" w:rsidRDefault="007D29EF" w:rsidP="0089495C">
      <w:pPr>
        <w:pStyle w:val="BodyText"/>
        <w:numPr>
          <w:ilvl w:val="0"/>
          <w:numId w:val="24"/>
        </w:numPr>
        <w:spacing w:after="120"/>
        <w:ind w:left="850" w:hanging="425"/>
        <w:rPr>
          <w:lang w:val="fr-FR"/>
        </w:rPr>
      </w:pPr>
      <w:r>
        <w:rPr>
          <w:lang w:val="fr-FR"/>
        </w:rPr>
        <w:t>la production de déchets de construction.</w:t>
      </w:r>
    </w:p>
    <w:p w14:paraId="37D4E4EE" w14:textId="77777777" w:rsidR="000C5670" w:rsidRPr="00994B77" w:rsidRDefault="007D29EF" w:rsidP="005F7961">
      <w:pPr>
        <w:pStyle w:val="BodyText"/>
        <w:spacing w:after="120"/>
        <w:rPr>
          <w:lang w:val="fr-FR"/>
        </w:rPr>
      </w:pPr>
      <w:r w:rsidRPr="002B0A2C">
        <w:rPr>
          <w:lang w:val="fr-FR"/>
        </w:rPr>
        <w:t>La gestion des déchets de construction générés par les projets maritimes peut avoir un impact environnemental important sur les petites communautés insulaires isolées. Celles-ci ont généralement une capacité ou une infrastructure très limitée pour gérer efficacement les déchets solides. La gestion des déchets en fosses est susceptible de poser des problèmes liés à la pénétration de lixiviats dans les eaux souterraines, qui font souvent déjà l'objet de dégradation.</w:t>
      </w:r>
    </w:p>
    <w:p w14:paraId="7D5F48F0" w14:textId="78557088" w:rsidR="000C5670" w:rsidRPr="00994B77" w:rsidRDefault="007D29EF" w:rsidP="00182D17">
      <w:pPr>
        <w:pStyle w:val="BodyText"/>
        <w:spacing w:after="120"/>
        <w:rPr>
          <w:lang w:val="fr-FR"/>
        </w:rPr>
      </w:pPr>
      <w:r w:rsidRPr="002B0A2C">
        <w:rPr>
          <w:lang w:val="fr-FR"/>
        </w:rPr>
        <w:lastRenderedPageBreak/>
        <w:t>Les hydrocarbures (carburants, lubrifiants) ainsi que les peintures et les solvants marins stockés, distribués et utilisés par les véhicules, les installations et les équipements pendant les travaux de construction présente</w:t>
      </w:r>
      <w:r w:rsidR="0005059E">
        <w:rPr>
          <w:lang w:val="fr-FR"/>
        </w:rPr>
        <w:t xml:space="preserve">nt </w:t>
      </w:r>
      <w:r w:rsidRPr="002B0A2C">
        <w:rPr>
          <w:lang w:val="fr-FR"/>
        </w:rPr>
        <w:t xml:space="preserve">un danger </w:t>
      </w:r>
      <w:r w:rsidR="0005059E">
        <w:rPr>
          <w:lang w:val="fr-FR"/>
        </w:rPr>
        <w:t xml:space="preserve">potentiel </w:t>
      </w:r>
      <w:r w:rsidRPr="002B0A2C">
        <w:rPr>
          <w:lang w:val="fr-FR"/>
        </w:rPr>
        <w:t>pour l'environnement marin, ainsi que pour la lentille d'eau douce souterraine de l'île en cas de fuite ou de déversement. En raison des difficultés logistiques et de la longueur de la chaîne d'approvisionnement, il est souvent nécessaire de stocker de grandes quantités d'hydrocarbures sur les îles isolées pendant toute la durée des projets de développement côtier. Il convient donc de faire preuve d'une extrême prudence pour éviter tout déversement accidentel et en garantir l'entreposage adéquat.</w:t>
      </w:r>
    </w:p>
    <w:p w14:paraId="4B7E0E28" w14:textId="77777777" w:rsidR="009B6803" w:rsidRPr="00994B77" w:rsidRDefault="007D29EF" w:rsidP="00182D17">
      <w:pPr>
        <w:pStyle w:val="BodyText"/>
        <w:spacing w:after="120"/>
        <w:rPr>
          <w:lang w:val="fr-FR"/>
        </w:rPr>
      </w:pPr>
      <w:r>
        <w:rPr>
          <w:lang w:val="fr-FR"/>
        </w:rPr>
        <w:t>En raison du manque d'espace et de ressources, les matériaux de dragage doivent souvent être stockés sur l'île pour les projets de construction de ports et/ou de digues, avant d'être broyés et utilisés dans la structure. Si ces stocks ne sont pas gérés de manière appropriée, ils peuvent avoir un impact sur les sols, la végétation et la qualité de l'eau.</w:t>
      </w:r>
    </w:p>
    <w:p w14:paraId="3DF1EED2" w14:textId="77777777" w:rsidR="005F5EC2" w:rsidRDefault="007D29EF" w:rsidP="005F5EC2">
      <w:pPr>
        <w:pStyle w:val="Heading3"/>
      </w:pPr>
      <w:bookmarkStart w:id="173" w:name="_Toc102663061"/>
      <w:bookmarkStart w:id="174" w:name="_Toc116509523"/>
      <w:bookmarkStart w:id="175" w:name="_Toc116511405"/>
      <w:r>
        <w:rPr>
          <w:lang w:val="fr-FR"/>
        </w:rPr>
        <w:t>Atténuation</w:t>
      </w:r>
      <w:bookmarkEnd w:id="173"/>
      <w:bookmarkEnd w:id="174"/>
      <w:bookmarkEnd w:id="175"/>
    </w:p>
    <w:p w14:paraId="0563C369" w14:textId="77777777" w:rsidR="005F5EC2" w:rsidRPr="00994B77" w:rsidRDefault="007D29EF" w:rsidP="00AC03CA">
      <w:pPr>
        <w:pStyle w:val="BodyText"/>
        <w:spacing w:after="120"/>
        <w:rPr>
          <w:lang w:val="fr-FR"/>
        </w:rPr>
      </w:pPr>
      <w:r>
        <w:rPr>
          <w:lang w:val="fr-FR"/>
        </w:rPr>
        <w:t>Pour atténuer les impacts d'un projet d'ingénierie côtière sur la qualité de l'environnement terrestre (et par conséquent marin), l'auteur d'une proposition peut employer les stratégies d'atténuation suivantes :</w:t>
      </w:r>
    </w:p>
    <w:p w14:paraId="5F4C53CE" w14:textId="3CBC8DCC" w:rsidR="005F5EC2" w:rsidRPr="00994B77" w:rsidRDefault="007D29EF" w:rsidP="0089495C">
      <w:pPr>
        <w:pStyle w:val="BodyText"/>
        <w:numPr>
          <w:ilvl w:val="0"/>
          <w:numId w:val="29"/>
        </w:numPr>
        <w:ind w:left="426" w:hanging="426"/>
        <w:rPr>
          <w:lang w:val="fr-FR"/>
        </w:rPr>
      </w:pPr>
      <w:r>
        <w:rPr>
          <w:lang w:val="fr-FR"/>
        </w:rPr>
        <w:t>Faire preuve de soin pour le choix du site et la conception, p.</w:t>
      </w:r>
      <w:r w:rsidR="00D5181F">
        <w:rPr>
          <w:lang w:val="fr-FR"/>
        </w:rPr>
        <w:t xml:space="preserve"> </w:t>
      </w:r>
      <w:r>
        <w:rPr>
          <w:lang w:val="fr-FR"/>
        </w:rPr>
        <w:t xml:space="preserve">ex. en évitant les zones qui contiennent des contaminants potentiels ou des récepteurs sensibles. En outre, le projet doit être réalisé par étapes pour éviter que de grandes zones d'excavation soient exposées simultanément, afin de minimiser le risque d'érosion. </w:t>
      </w:r>
    </w:p>
    <w:p w14:paraId="0E37FCAD" w14:textId="77777777" w:rsidR="0077186E" w:rsidRPr="00994B77" w:rsidRDefault="007D29EF" w:rsidP="0089495C">
      <w:pPr>
        <w:pStyle w:val="BodyText"/>
        <w:numPr>
          <w:ilvl w:val="0"/>
          <w:numId w:val="29"/>
        </w:numPr>
        <w:ind w:left="426" w:hanging="426"/>
        <w:rPr>
          <w:lang w:val="fr-FR"/>
        </w:rPr>
      </w:pPr>
      <w:r>
        <w:rPr>
          <w:lang w:val="fr-FR"/>
        </w:rPr>
        <w:t>Imposer le stockage de tous les hydrocarbures soit sur le navire d'approvisionnement, soit sur une barge, soit dans une structure terrestre dédiée. L'emplacement proposé pour le hangar de chantier doit être choisi en concertation avec les anciens de l'île pour s'assurer qu'il n'y ait pas d'impact sur les maisons ou les réserves d'eau.</w:t>
      </w:r>
    </w:p>
    <w:p w14:paraId="14E52F79" w14:textId="77777777" w:rsidR="002208B3" w:rsidRPr="00994B77" w:rsidRDefault="007D29EF" w:rsidP="0089495C">
      <w:pPr>
        <w:pStyle w:val="BodyText"/>
        <w:numPr>
          <w:ilvl w:val="0"/>
          <w:numId w:val="29"/>
        </w:numPr>
        <w:ind w:left="426" w:hanging="426"/>
        <w:rPr>
          <w:lang w:val="fr-FR"/>
        </w:rPr>
      </w:pPr>
      <w:r>
        <w:rPr>
          <w:lang w:val="fr-FR"/>
        </w:rPr>
        <w:t>Imposer l'élimination de tous les déchets inorganiques et solides générés par la construction du milieu insulaire (y compris les déchets d'hydrocarbures, d'acier, les tuyaux de coffrage, les pneus, etc.) Quelques exceptions limitées peuvent être prévues, par exemple, lorsque le béton ou les granulats excédentaires peuvent être utilisés pour la construction d'installations communautaires. De telles exceptions doivent faire l'objet d'un accord préalable avec les anciens de l'île.</w:t>
      </w:r>
    </w:p>
    <w:p w14:paraId="375AF865" w14:textId="77777777" w:rsidR="002208B3" w:rsidRPr="00994B77" w:rsidRDefault="007D29EF" w:rsidP="0089495C">
      <w:pPr>
        <w:pStyle w:val="BodyText"/>
        <w:numPr>
          <w:ilvl w:val="0"/>
          <w:numId w:val="29"/>
        </w:numPr>
        <w:ind w:left="426" w:hanging="426"/>
        <w:rPr>
          <w:lang w:val="fr-FR"/>
        </w:rPr>
      </w:pPr>
      <w:r>
        <w:rPr>
          <w:lang w:val="fr-FR"/>
        </w:rPr>
        <w:t>Convenir d'un accord préalable avec les anciens de l'île sur l'emplacement des stocks de matériaux et la garantie qu'ils sont stockés dans des zones protégées ou de manière contrôlée et bien gérée.</w:t>
      </w:r>
    </w:p>
    <w:p w14:paraId="37F80073" w14:textId="77777777" w:rsidR="00BD2147" w:rsidRPr="00994B77" w:rsidRDefault="007D29EF" w:rsidP="0089495C">
      <w:pPr>
        <w:pStyle w:val="BodyText"/>
        <w:numPr>
          <w:ilvl w:val="0"/>
          <w:numId w:val="29"/>
        </w:numPr>
        <w:ind w:left="426" w:hanging="426"/>
        <w:rPr>
          <w:lang w:val="fr-FR"/>
        </w:rPr>
      </w:pPr>
      <w:r>
        <w:rPr>
          <w:lang w:val="fr-FR"/>
        </w:rPr>
        <w:t>Installer des toilettes sur le site (y compris des sanitaires séparés et sécurisés pour les femmes) avec un réservoir autonome approprié pour les eaux usées.</w:t>
      </w:r>
    </w:p>
    <w:p w14:paraId="403619BD" w14:textId="77777777" w:rsidR="00C504C1" w:rsidRPr="00994B77" w:rsidRDefault="007D29EF" w:rsidP="0089495C">
      <w:pPr>
        <w:pStyle w:val="BodyText"/>
        <w:numPr>
          <w:ilvl w:val="0"/>
          <w:numId w:val="29"/>
        </w:numPr>
        <w:ind w:left="426" w:hanging="426"/>
        <w:rPr>
          <w:lang w:val="fr-FR"/>
        </w:rPr>
      </w:pPr>
      <w:r>
        <w:rPr>
          <w:lang w:val="fr-FR"/>
        </w:rPr>
        <w:t>Composter tous les déchets verts et organiques générés par l'entrepreneur pour contribuer à l'amélioration des sols des cultures vivrières communautaires ou pour l'alimentation des porcs.</w:t>
      </w:r>
    </w:p>
    <w:p w14:paraId="768638F4" w14:textId="77777777" w:rsidR="005F5EC2" w:rsidRDefault="007D29EF" w:rsidP="0089495C">
      <w:pPr>
        <w:pStyle w:val="BodyText"/>
        <w:numPr>
          <w:ilvl w:val="0"/>
          <w:numId w:val="29"/>
        </w:numPr>
        <w:ind w:left="426" w:hanging="426"/>
      </w:pPr>
      <w:r>
        <w:rPr>
          <w:lang w:val="fr-FR"/>
        </w:rPr>
        <w:t>Élaborer un PSGE axé sur les principales menaces que le projet fait peser sur la qualité de l'environnement terrestre et déclinant les mécanismes par lesquels ces menaces pourraient compromettre les objectifs de protection de l'environnement. Plus particulièrement, le PSGE devrait inclure les éléments suivants:</w:t>
      </w:r>
    </w:p>
    <w:p w14:paraId="1643EBEB" w14:textId="2898A7F3" w:rsidR="0077186E" w:rsidRPr="00994B77" w:rsidRDefault="007D29EF" w:rsidP="0089495C">
      <w:pPr>
        <w:pStyle w:val="BodyText"/>
        <w:numPr>
          <w:ilvl w:val="0"/>
          <w:numId w:val="32"/>
        </w:numPr>
        <w:ind w:left="850" w:hanging="425"/>
        <w:rPr>
          <w:lang w:val="fr-FR"/>
        </w:rPr>
      </w:pPr>
      <w:r>
        <w:rPr>
          <w:lang w:val="fr-FR"/>
        </w:rPr>
        <w:t>Une initiation d'orientation complète du site pour tout le personnel impliqué dans le projet, prêtant p.</w:t>
      </w:r>
      <w:r w:rsidR="00D5181F">
        <w:rPr>
          <w:lang w:val="fr-FR"/>
        </w:rPr>
        <w:t xml:space="preserve"> </w:t>
      </w:r>
      <w:r>
        <w:rPr>
          <w:lang w:val="fr-FR"/>
        </w:rPr>
        <w:t>ex. une attention particulière, à la sensibilité de l'environnement des atolls ou des récifs et à la gestion des déchets et des déversements.</w:t>
      </w:r>
    </w:p>
    <w:p w14:paraId="46BE52D7" w14:textId="77777777" w:rsidR="00940A2A" w:rsidRPr="00994B77" w:rsidRDefault="007D29EF" w:rsidP="0089495C">
      <w:pPr>
        <w:pStyle w:val="BodyText"/>
        <w:numPr>
          <w:ilvl w:val="0"/>
          <w:numId w:val="32"/>
        </w:numPr>
        <w:ind w:left="850" w:hanging="425"/>
        <w:rPr>
          <w:lang w:val="fr-FR"/>
        </w:rPr>
      </w:pPr>
      <w:r>
        <w:rPr>
          <w:lang w:val="fr-FR"/>
        </w:rPr>
        <w:t xml:space="preserve">La formation et l'initiation de l'ensemble du personnel chargé de la manipulation des marchandises dangereuses à la manipulation, aux procédures d'urgence et aux exigences de stockage des différents types de substances. </w:t>
      </w:r>
    </w:p>
    <w:p w14:paraId="0E7CCBFD" w14:textId="0959549C" w:rsidR="00940A2A" w:rsidRPr="00994B77" w:rsidRDefault="007D29EF" w:rsidP="0089495C">
      <w:pPr>
        <w:pStyle w:val="BodyText"/>
        <w:numPr>
          <w:ilvl w:val="0"/>
          <w:numId w:val="32"/>
        </w:numPr>
        <w:ind w:left="850" w:hanging="425"/>
        <w:rPr>
          <w:lang w:val="fr-FR"/>
        </w:rPr>
      </w:pPr>
      <w:r>
        <w:rPr>
          <w:lang w:val="fr-FR"/>
        </w:rPr>
        <w:t xml:space="preserve">Des mesures pour garantir que les contaminants rejetés par le chantier ou d'autres activités de construction ne pénètrent pas dans les masses d'eau, </w:t>
      </w:r>
      <w:r w:rsidR="009A0B9B">
        <w:rPr>
          <w:lang w:val="fr-FR"/>
        </w:rPr>
        <w:t>n</w:t>
      </w:r>
      <w:r>
        <w:rPr>
          <w:lang w:val="fr-FR"/>
        </w:rPr>
        <w:t xml:space="preserve">otamment - </w:t>
      </w:r>
    </w:p>
    <w:p w14:paraId="64AA6021" w14:textId="70413E51" w:rsidR="005F5EC2" w:rsidRPr="00994B77" w:rsidRDefault="007D29EF" w:rsidP="0089495C">
      <w:pPr>
        <w:pStyle w:val="BodyText"/>
        <w:numPr>
          <w:ilvl w:val="2"/>
          <w:numId w:val="32"/>
        </w:numPr>
        <w:ind w:left="1276" w:hanging="425"/>
        <w:rPr>
          <w:lang w:val="fr-FR"/>
        </w:rPr>
      </w:pPr>
      <w:r>
        <w:rPr>
          <w:lang w:val="fr-FR"/>
        </w:rPr>
        <w:t>si le carburant est stocké à terre, il doit être stocké dans des zones réservées à cet effet, dans des réservoirs scellés placés à l'intérieur d'un bassin en béton d'une capacité égale à 110</w:t>
      </w:r>
      <w:r w:rsidR="00B651A3">
        <w:rPr>
          <w:lang w:val="fr-FR"/>
        </w:rPr>
        <w:t> </w:t>
      </w:r>
      <w:r>
        <w:rPr>
          <w:lang w:val="fr-FR"/>
        </w:rPr>
        <w:t>% de celle des fûts de stockage</w:t>
      </w:r>
    </w:p>
    <w:p w14:paraId="7736CD2B" w14:textId="23575D91" w:rsidR="00940A2A" w:rsidRPr="00994B77" w:rsidRDefault="007D29EF" w:rsidP="0089495C">
      <w:pPr>
        <w:pStyle w:val="BodyText"/>
        <w:numPr>
          <w:ilvl w:val="2"/>
          <w:numId w:val="32"/>
        </w:numPr>
        <w:ind w:left="1276" w:hanging="425"/>
        <w:rPr>
          <w:lang w:val="fr-FR"/>
        </w:rPr>
      </w:pPr>
      <w:r>
        <w:rPr>
          <w:lang w:val="fr-FR"/>
        </w:rPr>
        <w:lastRenderedPageBreak/>
        <w:t>les zones de stockage doivent être situées à au moins 50</w:t>
      </w:r>
      <w:r w:rsidR="009E235A">
        <w:rPr>
          <w:lang w:val="fr-FR"/>
        </w:rPr>
        <w:t> </w:t>
      </w:r>
      <w:r>
        <w:rPr>
          <w:lang w:val="fr-FR"/>
        </w:rPr>
        <w:t>m du milieu marin et être entièrement sécurisées et verrouillées lorsqu'elles ne sont pas utilisées.</w:t>
      </w:r>
    </w:p>
    <w:p w14:paraId="0C69DC24" w14:textId="77777777" w:rsidR="00940A2A" w:rsidRPr="00994B77" w:rsidRDefault="007D29EF" w:rsidP="0089495C">
      <w:pPr>
        <w:pStyle w:val="BodyText"/>
        <w:numPr>
          <w:ilvl w:val="2"/>
          <w:numId w:val="32"/>
        </w:numPr>
        <w:ind w:left="1276" w:hanging="425"/>
        <w:rPr>
          <w:lang w:val="fr-FR"/>
        </w:rPr>
      </w:pPr>
      <w:r>
        <w:rPr>
          <w:lang w:val="fr-FR"/>
        </w:rPr>
        <w:t>les petites quantités de substances dangereuses doivent être placées dans une armoire de stockage métallique située dans le hangar de stockage</w:t>
      </w:r>
    </w:p>
    <w:p w14:paraId="542F0BBF" w14:textId="77777777" w:rsidR="00A20145" w:rsidRPr="00994B77" w:rsidRDefault="007D29EF" w:rsidP="0089495C">
      <w:pPr>
        <w:pStyle w:val="BodyText"/>
        <w:numPr>
          <w:ilvl w:val="2"/>
          <w:numId w:val="32"/>
        </w:numPr>
        <w:ind w:left="1276" w:hanging="425"/>
        <w:rPr>
          <w:lang w:val="fr-FR"/>
        </w:rPr>
      </w:pPr>
      <w:r>
        <w:rPr>
          <w:lang w:val="fr-FR"/>
        </w:rPr>
        <w:t>les réserves de peinture marine doivent à tout moment être limitées à un maximum de deux litres contenus dans un bac de récupération de plus grand volume</w:t>
      </w:r>
    </w:p>
    <w:p w14:paraId="2BE280D8" w14:textId="77777777" w:rsidR="00A20145" w:rsidRPr="00994B77" w:rsidRDefault="007D29EF" w:rsidP="0089495C">
      <w:pPr>
        <w:pStyle w:val="BodyText"/>
        <w:numPr>
          <w:ilvl w:val="2"/>
          <w:numId w:val="32"/>
        </w:numPr>
        <w:ind w:left="1276" w:hanging="425"/>
        <w:rPr>
          <w:lang w:val="fr-FR"/>
        </w:rPr>
      </w:pPr>
      <w:r w:rsidRPr="002B0A2C">
        <w:rPr>
          <w:lang w:val="fr-FR"/>
        </w:rPr>
        <w:t>des fosses étanches permettant de séparer l'huile de l'eau doivent être installées à proximité de tout atelier ou hangar d'entretien afin d'éviter le passage d'hydrocarbures dans la nappe phréatique</w:t>
      </w:r>
    </w:p>
    <w:p w14:paraId="2B75ABDF" w14:textId="77777777" w:rsidR="00940A2A" w:rsidRPr="00994B77" w:rsidRDefault="007D29EF" w:rsidP="0089495C">
      <w:pPr>
        <w:pStyle w:val="BodyText"/>
        <w:numPr>
          <w:ilvl w:val="2"/>
          <w:numId w:val="32"/>
        </w:numPr>
        <w:ind w:left="1276" w:hanging="425"/>
        <w:rPr>
          <w:lang w:val="fr-FR"/>
        </w:rPr>
      </w:pPr>
      <w:r>
        <w:rPr>
          <w:lang w:val="fr-FR"/>
        </w:rPr>
        <w:t>les véhicules et les machines doivent être ravitaillés en carburant par des personnes autorisées et formées, uniquement dans des zones désignées et jamais au-dessus de l'eau ; des bacs de récupération doivent être utilisés durant le ravitaillement en carburant ou l'entretien.</w:t>
      </w:r>
    </w:p>
    <w:p w14:paraId="5C4F55D6" w14:textId="77777777" w:rsidR="00A20145" w:rsidRPr="00994B77" w:rsidRDefault="007D29EF" w:rsidP="0089495C">
      <w:pPr>
        <w:pStyle w:val="BodyText"/>
        <w:numPr>
          <w:ilvl w:val="0"/>
          <w:numId w:val="32"/>
        </w:numPr>
        <w:ind w:left="850" w:hanging="425"/>
        <w:rPr>
          <w:lang w:val="fr-FR"/>
        </w:rPr>
      </w:pPr>
      <w:r>
        <w:rPr>
          <w:lang w:val="fr-FR"/>
        </w:rPr>
        <w:t>Veiller à la disponibilité de kits de déversement dans toutes les zones de travaux terrestres et marines.</w:t>
      </w:r>
    </w:p>
    <w:p w14:paraId="6A9CEC0C" w14:textId="77777777" w:rsidR="000B4819" w:rsidRPr="00994B77" w:rsidRDefault="007D29EF" w:rsidP="0089495C">
      <w:pPr>
        <w:pStyle w:val="BodyText"/>
        <w:numPr>
          <w:ilvl w:val="0"/>
          <w:numId w:val="32"/>
        </w:numPr>
        <w:ind w:left="850" w:hanging="425"/>
        <w:rPr>
          <w:lang w:val="fr-FR"/>
        </w:rPr>
      </w:pPr>
      <w:r>
        <w:rPr>
          <w:lang w:val="fr-FR"/>
        </w:rPr>
        <w:t>Mettre en place un protocole de gestion de toute contamination imprévue découverte pendant la construction.</w:t>
      </w:r>
    </w:p>
    <w:p w14:paraId="21188B7C" w14:textId="77777777" w:rsidR="00CA406A" w:rsidRPr="00994B77" w:rsidRDefault="007D29EF" w:rsidP="0089495C">
      <w:pPr>
        <w:pStyle w:val="BodyText"/>
        <w:numPr>
          <w:ilvl w:val="0"/>
          <w:numId w:val="32"/>
        </w:numPr>
        <w:ind w:left="850" w:hanging="425"/>
        <w:rPr>
          <w:lang w:val="fr-FR"/>
        </w:rPr>
      </w:pPr>
      <w:r>
        <w:rPr>
          <w:lang w:val="fr-FR"/>
        </w:rPr>
        <w:t xml:space="preserve">Mettre en place un plan de gestion des déchets et des déblais ainsi qu'un plan d'intervention en cas de déversement (procédures de nettoyage et de déclaration des déversements accidentels). </w:t>
      </w:r>
    </w:p>
    <w:p w14:paraId="45ABE8F1" w14:textId="77777777" w:rsidR="00AA6271" w:rsidRPr="0025549D" w:rsidRDefault="007D29EF" w:rsidP="00AA6271">
      <w:pPr>
        <w:pStyle w:val="Heading2"/>
        <w:ind w:left="851"/>
      </w:pPr>
      <w:bookmarkStart w:id="176" w:name="_Toc102663062"/>
      <w:bookmarkStart w:id="177" w:name="_Toc116509524"/>
      <w:bookmarkStart w:id="178" w:name="_Toc116511406"/>
      <w:r w:rsidRPr="0025549D">
        <w:rPr>
          <w:lang w:val="fr-FR"/>
        </w:rPr>
        <w:t>Flore terrestre</w:t>
      </w:r>
      <w:bookmarkEnd w:id="176"/>
      <w:bookmarkEnd w:id="177"/>
      <w:bookmarkEnd w:id="178"/>
    </w:p>
    <w:p w14:paraId="6F1437AB" w14:textId="64571048" w:rsidR="00B713B2" w:rsidRPr="00994B77" w:rsidRDefault="007D29EF" w:rsidP="00B713B2">
      <w:pPr>
        <w:pStyle w:val="BodyText"/>
        <w:rPr>
          <w:lang w:val="fr-FR"/>
        </w:rPr>
      </w:pPr>
      <w:r>
        <w:rPr>
          <w:lang w:val="fr-FR"/>
        </w:rPr>
        <w:t>Différents ensembles de flore (végétation) se développent dans le paysage en fonction des conditions environnementales. Un recul de l'implantation et de l'état de la végétation peut précéder la disparition des espèces qui la composent et être un indicateur de la (mauvaise) santé d'autres éléments de l'environnement. Les habitats terrestres peuvent par ailleurs être importants pour certaines espèces côtières (comme les crabes terrestres, les insectes, les oiseaux et les reptiles). À ce titre, bien qu'ils ne soient pas au cœur de ce guide, les impacts causés par les projets d'ingénierie côtière sur la végétation terrestre sont brièvement abordés ci-dessous.</w:t>
      </w:r>
    </w:p>
    <w:p w14:paraId="75A89E51" w14:textId="77777777" w:rsidR="00AA6271" w:rsidRPr="0025549D" w:rsidRDefault="007D29EF" w:rsidP="00AA6271">
      <w:pPr>
        <w:pStyle w:val="Heading3"/>
      </w:pPr>
      <w:bookmarkStart w:id="179" w:name="_Toc102663063"/>
      <w:bookmarkStart w:id="180" w:name="_Toc116509525"/>
      <w:bookmarkStart w:id="181" w:name="_Toc116511407"/>
      <w:r>
        <w:rPr>
          <w:lang w:val="fr-FR"/>
        </w:rPr>
        <w:t>Impacts potentiels</w:t>
      </w:r>
      <w:bookmarkEnd w:id="179"/>
      <w:bookmarkEnd w:id="180"/>
      <w:bookmarkEnd w:id="181"/>
      <w:r w:rsidRPr="0025549D">
        <w:rPr>
          <w:lang w:val="fr-FR"/>
        </w:rPr>
        <w:t xml:space="preserve"> </w:t>
      </w:r>
    </w:p>
    <w:p w14:paraId="60CE8BB9" w14:textId="77777777" w:rsidR="008C3B20" w:rsidRPr="00994B77" w:rsidRDefault="007D29EF" w:rsidP="004F38E3">
      <w:pPr>
        <w:pStyle w:val="BodyText"/>
        <w:spacing w:after="120"/>
        <w:rPr>
          <w:lang w:val="fr-FR"/>
        </w:rPr>
      </w:pPr>
      <w:r w:rsidRPr="0025549D">
        <w:rPr>
          <w:lang w:val="fr-FR"/>
        </w:rPr>
        <w:t>Le degré de perturbation et la biologie de la flore concernée déterminent la gravité des impacts directs qu'elle subit. Les plus graves consistent en une altération permanente du substrat et de l'habitat (p.ex. construction d'une route, d'un bâtiment pour passagers ou suppression du relief sur lequel une espèce est présente), alors que certaines espèces de flore peuvent facilement se rétablir après un défrichage temporaire. De nombreux projets d'ingénierie côtière impliquent l'élimination de la végétation pour installer le camp de chantier, les zones de dépôt et de stockage, ce qui entraîne la perte de la couverture végétale protectrice, de l'habitat et de l'ombre.</w:t>
      </w:r>
    </w:p>
    <w:p w14:paraId="6ED3339D" w14:textId="77777777" w:rsidR="005773CC" w:rsidRPr="00994B77" w:rsidRDefault="007D29EF" w:rsidP="004F38E3">
      <w:pPr>
        <w:pStyle w:val="BodyText"/>
        <w:spacing w:after="120"/>
        <w:rPr>
          <w:lang w:val="fr-FR"/>
        </w:rPr>
      </w:pPr>
      <w:r w:rsidRPr="0025549D">
        <w:rPr>
          <w:lang w:val="fr-FR"/>
        </w:rPr>
        <w:t xml:space="preserve">Les impacts indirects sur la flore incluent, mais ne sont pas nécessairement limités à : </w:t>
      </w:r>
    </w:p>
    <w:p w14:paraId="376FEE18" w14:textId="77777777" w:rsidR="005773CC" w:rsidRPr="00994B77" w:rsidRDefault="007D29EF" w:rsidP="0089495C">
      <w:pPr>
        <w:pStyle w:val="BodyText"/>
        <w:numPr>
          <w:ilvl w:val="0"/>
          <w:numId w:val="25"/>
        </w:numPr>
        <w:ind w:left="851" w:hanging="425"/>
        <w:rPr>
          <w:lang w:val="fr-FR"/>
        </w:rPr>
      </w:pPr>
      <w:r>
        <w:rPr>
          <w:lang w:val="fr-FR"/>
        </w:rPr>
        <w:t>la fragmentation ou l'isolement des populations/occurrences ;</w:t>
      </w:r>
    </w:p>
    <w:p w14:paraId="5C0DE376" w14:textId="77777777" w:rsidR="005773CC" w:rsidRPr="00994B77" w:rsidRDefault="007D29EF" w:rsidP="0089495C">
      <w:pPr>
        <w:pStyle w:val="BodyText"/>
        <w:numPr>
          <w:ilvl w:val="0"/>
          <w:numId w:val="25"/>
        </w:numPr>
        <w:ind w:left="851" w:hanging="425"/>
        <w:rPr>
          <w:lang w:val="fr-FR"/>
        </w:rPr>
      </w:pPr>
      <w:r>
        <w:rPr>
          <w:lang w:val="fr-FR"/>
        </w:rPr>
        <w:t>les effets sur l'habitat qui lui sert de support</w:t>
      </w:r>
    </w:p>
    <w:p w14:paraId="1BDC106B" w14:textId="036FCAC8" w:rsidR="005773CC" w:rsidRPr="00994B77" w:rsidRDefault="007D29EF" w:rsidP="0089495C">
      <w:pPr>
        <w:pStyle w:val="BodyText"/>
        <w:numPr>
          <w:ilvl w:val="0"/>
          <w:numId w:val="25"/>
        </w:numPr>
        <w:ind w:left="851" w:hanging="425"/>
        <w:rPr>
          <w:lang w:val="fr-FR"/>
        </w:rPr>
      </w:pPr>
      <w:r>
        <w:rPr>
          <w:lang w:val="fr-FR"/>
        </w:rPr>
        <w:t>les effets sur d'autres espèces remplissant des fonctions écologiques importantes, p.</w:t>
      </w:r>
      <w:r w:rsidR="00D5181F">
        <w:rPr>
          <w:lang w:val="fr-FR"/>
        </w:rPr>
        <w:t xml:space="preserve"> </w:t>
      </w:r>
      <w:r>
        <w:rPr>
          <w:lang w:val="fr-FR"/>
        </w:rPr>
        <w:t>ex. les pollinisateurs, les vecteurs de dispersion des graines, les champignons symbiotiques essentiels ;</w:t>
      </w:r>
    </w:p>
    <w:p w14:paraId="646E9796" w14:textId="77777777" w:rsidR="005773CC" w:rsidRPr="00994B77" w:rsidRDefault="007D29EF" w:rsidP="0089495C">
      <w:pPr>
        <w:pStyle w:val="BodyText"/>
        <w:numPr>
          <w:ilvl w:val="0"/>
          <w:numId w:val="25"/>
        </w:numPr>
        <w:ind w:left="851" w:hanging="425"/>
        <w:rPr>
          <w:lang w:val="fr-FR"/>
        </w:rPr>
      </w:pPr>
      <w:r>
        <w:rPr>
          <w:lang w:val="fr-FR"/>
        </w:rPr>
        <w:t>l'introduction ou la propagation de mauvaises herbes et/ou de maladies, ainsi que des impacts temporaires tels que les incendies ;</w:t>
      </w:r>
    </w:p>
    <w:p w14:paraId="01BA309C" w14:textId="77777777" w:rsidR="00AA6271" w:rsidRPr="00994B77" w:rsidRDefault="007D29EF" w:rsidP="0089495C">
      <w:pPr>
        <w:pStyle w:val="BodyText"/>
        <w:numPr>
          <w:ilvl w:val="0"/>
          <w:numId w:val="25"/>
        </w:numPr>
        <w:ind w:left="851" w:hanging="425"/>
        <w:rPr>
          <w:b/>
          <w:bCs/>
          <w:lang w:val="fr-FR"/>
        </w:rPr>
      </w:pPr>
      <w:r>
        <w:rPr>
          <w:lang w:val="fr-FR"/>
        </w:rPr>
        <w:t>l'altération de l'hydrologie, y compris l'augmentation ou la diminution du niveau des eaux souterraines et la modification de la circulation des eaux de surface.</w:t>
      </w:r>
    </w:p>
    <w:p w14:paraId="5EE77F5A" w14:textId="77777777" w:rsidR="005347C6" w:rsidRDefault="007D29EF" w:rsidP="005347C6">
      <w:pPr>
        <w:pStyle w:val="Heading3"/>
      </w:pPr>
      <w:bookmarkStart w:id="182" w:name="_Toc102663064"/>
      <w:bookmarkStart w:id="183" w:name="_Toc103073012"/>
      <w:bookmarkStart w:id="184" w:name="_Toc116509526"/>
      <w:bookmarkStart w:id="185" w:name="_Toc102663065"/>
      <w:bookmarkStart w:id="186" w:name="_Toc116511408"/>
      <w:bookmarkEnd w:id="182"/>
      <w:bookmarkEnd w:id="183"/>
      <w:r>
        <w:rPr>
          <w:lang w:val="fr-FR"/>
        </w:rPr>
        <w:lastRenderedPageBreak/>
        <w:t>Stratégies d'atténuation</w:t>
      </w:r>
      <w:bookmarkEnd w:id="184"/>
      <w:bookmarkEnd w:id="185"/>
      <w:bookmarkEnd w:id="186"/>
    </w:p>
    <w:p w14:paraId="720D7FC1" w14:textId="77777777" w:rsidR="005347C6" w:rsidRPr="00994B77" w:rsidRDefault="007D29EF" w:rsidP="004F38E3">
      <w:pPr>
        <w:pStyle w:val="BodyText"/>
        <w:spacing w:after="120"/>
        <w:rPr>
          <w:lang w:val="fr-FR"/>
        </w:rPr>
      </w:pPr>
      <w:r>
        <w:rPr>
          <w:lang w:val="fr-FR"/>
        </w:rPr>
        <w:t>Pour atténuer les impacts d'un projet sur la flore terrestre, l'auteur de la proposition peut recourir aux stratégies d'atténuation suivantes :</w:t>
      </w:r>
    </w:p>
    <w:p w14:paraId="0AEAFAB7" w14:textId="391A9772" w:rsidR="005347C6" w:rsidRPr="00994B77" w:rsidRDefault="007D29EF" w:rsidP="0089495C">
      <w:pPr>
        <w:pStyle w:val="BodyText"/>
        <w:numPr>
          <w:ilvl w:val="0"/>
          <w:numId w:val="29"/>
        </w:numPr>
        <w:ind w:left="284" w:hanging="425"/>
        <w:rPr>
          <w:lang w:val="fr-FR"/>
        </w:rPr>
      </w:pPr>
      <w:r>
        <w:rPr>
          <w:lang w:val="fr-FR"/>
        </w:rPr>
        <w:t>Faire preuve de soin pour le choix du site et la conception, en évitant les zones qui contiennent des récepteurs sensibles. Des terrains déjà défrichés par le passé sont à privilégier pour les infrastructures de chantier, s'ils s'y prêtent. Les bâtiments et/ou abris ne doivent pas être situés à moins de 20</w:t>
      </w:r>
      <w:r w:rsidR="009E235A">
        <w:rPr>
          <w:lang w:val="fr-FR"/>
        </w:rPr>
        <w:t> </w:t>
      </w:r>
      <w:r>
        <w:rPr>
          <w:lang w:val="fr-FR"/>
        </w:rPr>
        <w:t>m du littoral.</w:t>
      </w:r>
    </w:p>
    <w:p w14:paraId="73A0EBA9" w14:textId="77777777" w:rsidR="001D1DAA" w:rsidRDefault="007D29EF" w:rsidP="0089495C">
      <w:pPr>
        <w:pStyle w:val="BodyText"/>
        <w:numPr>
          <w:ilvl w:val="0"/>
          <w:numId w:val="29"/>
        </w:numPr>
        <w:ind w:left="284" w:hanging="425"/>
      </w:pPr>
      <w:r>
        <w:rPr>
          <w:lang w:val="fr-FR"/>
        </w:rPr>
        <w:t>Dans la mesure du possible, les grands arbres isolés doivent être préservés pour apporter de l'ombre et un certain agrément. Toutefois, les arbres individuels ne doivent pas être conservés s'ils sont exposés aux vents, ce qui compromet leur stabilité, ou si leurs racines sont endommagées durant la préparation du site, ou encore s'ils sont atteints de maladies. Les arbres à conserver doivent être marqués clairement.</w:t>
      </w:r>
    </w:p>
    <w:p w14:paraId="7F7DA089" w14:textId="3E3BD475" w:rsidR="004F38E3" w:rsidRPr="00994B77" w:rsidRDefault="007D29EF" w:rsidP="0089495C">
      <w:pPr>
        <w:pStyle w:val="BodyText"/>
        <w:numPr>
          <w:ilvl w:val="0"/>
          <w:numId w:val="29"/>
        </w:numPr>
        <w:ind w:left="284" w:hanging="425"/>
        <w:rPr>
          <w:lang w:val="fr-FR"/>
        </w:rPr>
      </w:pPr>
      <w:r>
        <w:rPr>
          <w:lang w:val="fr-FR"/>
        </w:rPr>
        <w:t>Utiliser un PSGE qui inclut un suivi pour vérifier que les seuls impacts sont ceux qui ont été identifiés au cours de la phase de conception, p.</w:t>
      </w:r>
      <w:r w:rsidR="00D5181F">
        <w:rPr>
          <w:lang w:val="fr-FR"/>
        </w:rPr>
        <w:t xml:space="preserve"> </w:t>
      </w:r>
      <w:r>
        <w:rPr>
          <w:lang w:val="fr-FR"/>
        </w:rPr>
        <w:t>ex. des plans de protection des arbres pour garantir que les arbres/la végétation conservés ne sont pas affectés par les activités de construction proches, p.</w:t>
      </w:r>
      <w:r w:rsidR="00D5181F">
        <w:rPr>
          <w:lang w:val="fr-FR"/>
        </w:rPr>
        <w:t xml:space="preserve"> </w:t>
      </w:r>
      <w:r>
        <w:rPr>
          <w:lang w:val="fr-FR"/>
        </w:rPr>
        <w:t xml:space="preserve">ex. de dépérissement racinaire et de compactage de la zone d'égouttement. </w:t>
      </w:r>
    </w:p>
    <w:p w14:paraId="1184A893" w14:textId="77777777" w:rsidR="005347C6" w:rsidRPr="00994B77" w:rsidRDefault="007D29EF" w:rsidP="0089495C">
      <w:pPr>
        <w:pStyle w:val="BodyText"/>
        <w:numPr>
          <w:ilvl w:val="0"/>
          <w:numId w:val="29"/>
        </w:numPr>
        <w:ind w:left="284" w:hanging="425"/>
        <w:rPr>
          <w:lang w:val="fr-FR"/>
        </w:rPr>
      </w:pPr>
      <w:r>
        <w:rPr>
          <w:lang w:val="fr-FR"/>
        </w:rPr>
        <w:t>Lorsque les impacts ne peuvent être atténués, on peut envisager des mesures compensatoires, telles que le déplacement des communautés (plantes menacées) vers d'autres zones non affectées et la remise en état des habitats une fois la phase de construction terminée (si l'état du site s'y prête après la construction).</w:t>
      </w:r>
    </w:p>
    <w:p w14:paraId="2943CC2C" w14:textId="77777777" w:rsidR="00F84EA7" w:rsidRPr="00994B77" w:rsidRDefault="007D29EF" w:rsidP="00F84EA7">
      <w:pPr>
        <w:pStyle w:val="Heading2"/>
        <w:ind w:left="851"/>
        <w:rPr>
          <w:lang w:val="fr-FR"/>
        </w:rPr>
      </w:pPr>
      <w:bookmarkStart w:id="187" w:name="_Toc102663066"/>
      <w:bookmarkStart w:id="188" w:name="_Toc116509527"/>
      <w:bookmarkStart w:id="189" w:name="_Toc116511409"/>
      <w:r>
        <w:rPr>
          <w:lang w:val="fr-FR"/>
        </w:rPr>
        <w:t>Effets sur la qualité de l'air</w:t>
      </w:r>
      <w:bookmarkEnd w:id="187"/>
      <w:bookmarkEnd w:id="188"/>
      <w:bookmarkEnd w:id="189"/>
    </w:p>
    <w:p w14:paraId="28FC7360" w14:textId="77777777" w:rsidR="00173E05" w:rsidRPr="00994B77" w:rsidRDefault="007D29EF" w:rsidP="00630D0C">
      <w:pPr>
        <w:pStyle w:val="ListParagraph"/>
        <w:spacing w:before="120" w:after="120" w:line="240" w:lineRule="auto"/>
        <w:ind w:left="0"/>
        <w:contextualSpacing w:val="0"/>
        <w:rPr>
          <w:lang w:val="fr-FR"/>
        </w:rPr>
      </w:pPr>
      <w:r w:rsidRPr="0025549D">
        <w:rPr>
          <w:lang w:val="fr-FR"/>
        </w:rPr>
        <w:t>La qualité de l'air comprend les caractéristiques chimiques, physiques, biologiques et esthétiques de l'air. Le maintien d'une bonne qualité de l'air et la réduction des émissions protègent la santé et le confort des populations, ainsi que l'environnement au sens large.</w:t>
      </w:r>
    </w:p>
    <w:p w14:paraId="77E2F6F9" w14:textId="77777777" w:rsidR="00343728" w:rsidRDefault="007D29EF" w:rsidP="005B549E">
      <w:pPr>
        <w:pStyle w:val="Heading3"/>
      </w:pPr>
      <w:bookmarkStart w:id="190" w:name="_Toc102663067"/>
      <w:bookmarkStart w:id="191" w:name="_Toc116509528"/>
      <w:bookmarkStart w:id="192" w:name="_Toc116511410"/>
      <w:r>
        <w:rPr>
          <w:lang w:val="fr-FR"/>
        </w:rPr>
        <w:t>Impacts potentiels</w:t>
      </w:r>
      <w:bookmarkEnd w:id="190"/>
      <w:bookmarkEnd w:id="191"/>
      <w:bookmarkEnd w:id="192"/>
    </w:p>
    <w:p w14:paraId="5929AB23" w14:textId="77777777" w:rsidR="0070648A" w:rsidRPr="00994B77" w:rsidRDefault="007D29EF" w:rsidP="0070648A">
      <w:pPr>
        <w:pStyle w:val="BodyText"/>
        <w:spacing w:after="120"/>
        <w:rPr>
          <w:lang w:val="fr-FR"/>
        </w:rPr>
      </w:pPr>
      <w:r>
        <w:rPr>
          <w:lang w:val="fr-FR"/>
        </w:rPr>
        <w:t xml:space="preserve">Les projets d'ingénierie côtière n'ont qu'une faible capacité (contrairement aux projets énergétiques et industriels) à avoir un effet négatif sur la qualité de l'air. Les effets sont en général limités aux émissions de poussières et de gaz d'échappement pendant la phase de construction. Elles proviennent des engins de chantier, de l'excavation et de l'élimination des matériaux, du battage de pieux, des véhicules et des groupes électrogènes mobiles, ainsi que du concassage des matériaux de dragage pour les usines d'agrégats et de béton. </w:t>
      </w:r>
    </w:p>
    <w:p w14:paraId="2E974125" w14:textId="77777777" w:rsidR="00FA6366" w:rsidRDefault="007D29EF" w:rsidP="00FA6366">
      <w:pPr>
        <w:pStyle w:val="Heading3"/>
      </w:pPr>
      <w:bookmarkStart w:id="193" w:name="_Toc102663068"/>
      <w:bookmarkStart w:id="194" w:name="_Toc116509529"/>
      <w:bookmarkStart w:id="195" w:name="_Toc116511411"/>
      <w:r>
        <w:rPr>
          <w:lang w:val="fr-FR"/>
        </w:rPr>
        <w:t>Stratégies d'atténuation</w:t>
      </w:r>
      <w:bookmarkEnd w:id="193"/>
      <w:bookmarkEnd w:id="194"/>
      <w:bookmarkEnd w:id="195"/>
    </w:p>
    <w:p w14:paraId="7BAB03B3" w14:textId="77777777" w:rsidR="00FA6366" w:rsidRPr="00994B77" w:rsidRDefault="007D29EF" w:rsidP="00752773">
      <w:pPr>
        <w:pStyle w:val="BodyText"/>
        <w:spacing w:after="120"/>
        <w:rPr>
          <w:lang w:val="fr-FR"/>
        </w:rPr>
      </w:pPr>
      <w:r>
        <w:rPr>
          <w:lang w:val="fr-FR"/>
        </w:rPr>
        <w:t>Pour atténuer les impacts d'un projet sur la qualité de l'air, l'auteur de la proposition peut recourir aux stratégies d'atténuation suivantes :</w:t>
      </w:r>
    </w:p>
    <w:p w14:paraId="6AB9F35E" w14:textId="185264D9" w:rsidR="00FA6366" w:rsidRPr="00994B77" w:rsidRDefault="007D29EF" w:rsidP="0089495C">
      <w:pPr>
        <w:pStyle w:val="BodyText"/>
        <w:numPr>
          <w:ilvl w:val="0"/>
          <w:numId w:val="29"/>
        </w:numPr>
        <w:ind w:left="426" w:hanging="425"/>
        <w:rPr>
          <w:lang w:val="fr-FR"/>
        </w:rPr>
      </w:pPr>
      <w:r>
        <w:rPr>
          <w:lang w:val="fr-FR"/>
        </w:rPr>
        <w:t>Faire preuve de soin pour le choix du site et la conception afin d'éviter la proximité de certaines activités (p.</w:t>
      </w:r>
      <w:r w:rsidR="00D5181F">
        <w:rPr>
          <w:lang w:val="fr-FR"/>
        </w:rPr>
        <w:t xml:space="preserve"> </w:t>
      </w:r>
      <w:r>
        <w:rPr>
          <w:lang w:val="fr-FR"/>
        </w:rPr>
        <w:t xml:space="preserve">ex., le concassage et le chargement) avec les zones abritant des récepteurs sensibles, tels que des habitats importants ou des zones habitées.  Dans le cas de ports, des initiatives portuaires vertes visant à réduire les émissions peuvent être prévues lors de la conception. </w:t>
      </w:r>
    </w:p>
    <w:p w14:paraId="7ABA5B66" w14:textId="2F52A7B3" w:rsidR="002A028D" w:rsidRPr="00994B77" w:rsidRDefault="007D29EF" w:rsidP="0089495C">
      <w:pPr>
        <w:pStyle w:val="BodyText"/>
        <w:numPr>
          <w:ilvl w:val="0"/>
          <w:numId w:val="31"/>
        </w:numPr>
        <w:ind w:left="426" w:hanging="425"/>
        <w:rPr>
          <w:b/>
          <w:bCs/>
          <w:lang w:val="fr-FR"/>
        </w:rPr>
      </w:pPr>
      <w:r>
        <w:rPr>
          <w:lang w:val="fr-FR"/>
        </w:rPr>
        <w:t xml:space="preserve">Un PSGE qui inclut des dispositions recommandant </w:t>
      </w:r>
      <w:r w:rsidR="00197506">
        <w:rPr>
          <w:lang w:val="fr-FR"/>
        </w:rPr>
        <w:t>—</w:t>
      </w:r>
    </w:p>
    <w:p w14:paraId="5A515ABA" w14:textId="77777777" w:rsidR="00363656" w:rsidRPr="00994B77" w:rsidRDefault="007D29EF" w:rsidP="0089495C">
      <w:pPr>
        <w:pStyle w:val="BodyText"/>
        <w:numPr>
          <w:ilvl w:val="0"/>
          <w:numId w:val="33"/>
        </w:numPr>
        <w:ind w:left="851" w:hanging="425"/>
        <w:rPr>
          <w:lang w:val="fr-FR"/>
        </w:rPr>
      </w:pPr>
      <w:r>
        <w:rPr>
          <w:lang w:val="fr-FR"/>
        </w:rPr>
        <w:t>D'utiliser des véhicules et des équipements à moteur diesel parfaitement entretenus et certifiés conformes à la législation locale sur la qualité de l'air avant leur acheminement vers le site du projet.</w:t>
      </w:r>
    </w:p>
    <w:p w14:paraId="7E128961" w14:textId="77777777" w:rsidR="00363656" w:rsidRPr="00994B77" w:rsidRDefault="007D29EF" w:rsidP="0089495C">
      <w:pPr>
        <w:pStyle w:val="BodyText"/>
        <w:numPr>
          <w:ilvl w:val="0"/>
          <w:numId w:val="33"/>
        </w:numPr>
        <w:ind w:left="851" w:hanging="425"/>
        <w:rPr>
          <w:lang w:val="fr-FR"/>
        </w:rPr>
      </w:pPr>
      <w:r>
        <w:rPr>
          <w:lang w:val="fr-FR"/>
        </w:rPr>
        <w:t>De ne pas faire tourner les véhicules au ralenti lorsqu'ils ne sont pas utilisés et de ne pas faire fonctionner les équipements inutilement.</w:t>
      </w:r>
    </w:p>
    <w:p w14:paraId="282D3916" w14:textId="77777777" w:rsidR="00017484" w:rsidRDefault="007D29EF" w:rsidP="0089495C">
      <w:pPr>
        <w:pStyle w:val="BodyText"/>
        <w:numPr>
          <w:ilvl w:val="0"/>
          <w:numId w:val="33"/>
        </w:numPr>
        <w:ind w:left="851" w:hanging="425"/>
      </w:pPr>
      <w:r>
        <w:rPr>
          <w:lang w:val="fr-FR"/>
        </w:rPr>
        <w:t xml:space="preserve">De contrôler les poussières en </w:t>
      </w:r>
    </w:p>
    <w:p w14:paraId="69F3DBBA" w14:textId="77777777" w:rsidR="00017484" w:rsidRPr="00994B77" w:rsidRDefault="007D29EF" w:rsidP="0089495C">
      <w:pPr>
        <w:pStyle w:val="BodyText"/>
        <w:numPr>
          <w:ilvl w:val="2"/>
          <w:numId w:val="33"/>
        </w:numPr>
        <w:ind w:left="1276" w:hanging="425"/>
        <w:rPr>
          <w:lang w:val="fr-FR"/>
        </w:rPr>
      </w:pPr>
      <w:r>
        <w:rPr>
          <w:lang w:val="fr-FR"/>
        </w:rPr>
        <w:lastRenderedPageBreak/>
        <w:t>aspergeant les routes de transport et les zones d'excavation, en utilisant exclusivement de l'eau de pluie ou de mer</w:t>
      </w:r>
    </w:p>
    <w:p w14:paraId="4B416D80" w14:textId="0EF06446" w:rsidR="00F635E8" w:rsidRPr="00994B77" w:rsidRDefault="007D29EF" w:rsidP="0089495C">
      <w:pPr>
        <w:pStyle w:val="BodyText"/>
        <w:numPr>
          <w:ilvl w:val="2"/>
          <w:numId w:val="33"/>
        </w:numPr>
        <w:ind w:left="1276" w:hanging="425"/>
        <w:rPr>
          <w:lang w:val="fr-FR"/>
        </w:rPr>
      </w:pPr>
      <w:r>
        <w:rPr>
          <w:lang w:val="fr-FR"/>
        </w:rPr>
        <w:t>imposant une limite de vitesse de 25</w:t>
      </w:r>
      <w:r w:rsidR="009E235A">
        <w:rPr>
          <w:lang w:val="fr-FR"/>
        </w:rPr>
        <w:t> </w:t>
      </w:r>
      <w:r>
        <w:rPr>
          <w:lang w:val="fr-FR"/>
        </w:rPr>
        <w:t>km/h sur les routes de transport asphaltées et de 15</w:t>
      </w:r>
      <w:r w:rsidR="009E235A">
        <w:rPr>
          <w:lang w:val="fr-FR"/>
        </w:rPr>
        <w:t> </w:t>
      </w:r>
      <w:r>
        <w:rPr>
          <w:lang w:val="fr-FR"/>
        </w:rPr>
        <w:t>km/h sur les routes non asphaltées</w:t>
      </w:r>
    </w:p>
    <w:p w14:paraId="281295CD" w14:textId="77777777" w:rsidR="00017484" w:rsidRPr="00994B77" w:rsidRDefault="007D29EF" w:rsidP="0089495C">
      <w:pPr>
        <w:pStyle w:val="BodyText"/>
        <w:numPr>
          <w:ilvl w:val="2"/>
          <w:numId w:val="33"/>
        </w:numPr>
        <w:ind w:left="1276" w:hanging="425"/>
        <w:rPr>
          <w:lang w:val="fr-FR"/>
        </w:rPr>
      </w:pPr>
      <w:r>
        <w:rPr>
          <w:lang w:val="fr-FR"/>
        </w:rPr>
        <w:t>limitant ou arrêtant les travaux d'excavation et autres activités produisant de la poussière pendant les périodes de forts vents de terre, si les travaux sont effectués à proximité de bâtiments et de maisons du village</w:t>
      </w:r>
    </w:p>
    <w:p w14:paraId="6C09AC31" w14:textId="2BF3923B" w:rsidR="002011DF" w:rsidRPr="00994B77" w:rsidRDefault="007D29EF" w:rsidP="0089495C">
      <w:pPr>
        <w:pStyle w:val="BodyText"/>
        <w:numPr>
          <w:ilvl w:val="2"/>
          <w:numId w:val="33"/>
        </w:numPr>
        <w:ind w:left="1276" w:hanging="425"/>
        <w:rPr>
          <w:lang w:val="fr-FR"/>
        </w:rPr>
      </w:pPr>
      <w:r>
        <w:rPr>
          <w:lang w:val="fr-FR"/>
        </w:rPr>
        <w:t>couvrant et en regroupant les matériaux stockés dans la mesure du possible (p.</w:t>
      </w:r>
      <w:r w:rsidR="00D5181F">
        <w:rPr>
          <w:lang w:val="fr-FR"/>
        </w:rPr>
        <w:t xml:space="preserve"> </w:t>
      </w:r>
      <w:r>
        <w:rPr>
          <w:lang w:val="fr-FR"/>
        </w:rPr>
        <w:t>ex., en utilisant du paillis)</w:t>
      </w:r>
    </w:p>
    <w:p w14:paraId="4A1FC205" w14:textId="77777777" w:rsidR="00042B11" w:rsidRPr="00994B77" w:rsidRDefault="007D29EF" w:rsidP="0089495C">
      <w:pPr>
        <w:pStyle w:val="BodyText"/>
        <w:numPr>
          <w:ilvl w:val="2"/>
          <w:numId w:val="33"/>
        </w:numPr>
        <w:ind w:left="1276" w:hanging="425"/>
        <w:rPr>
          <w:lang w:val="fr-FR"/>
        </w:rPr>
      </w:pPr>
      <w:r>
        <w:rPr>
          <w:lang w:val="fr-FR"/>
        </w:rPr>
        <w:t>veillant à ce que le ciment en vrac et les autres matériaux en poudre fine soient transportés dans des camions-citernes fermés et stockés dans des silos dotés de systèmes de contrôle des émissions appropriés afin d'éviter toute fuite de produit et tout débordement à la livraison</w:t>
      </w:r>
    </w:p>
    <w:p w14:paraId="3F631B26" w14:textId="77777777" w:rsidR="00017484" w:rsidRPr="00994B77" w:rsidRDefault="007D29EF" w:rsidP="0089495C">
      <w:pPr>
        <w:pStyle w:val="BodyText"/>
        <w:numPr>
          <w:ilvl w:val="2"/>
          <w:numId w:val="33"/>
        </w:numPr>
        <w:ind w:left="1276" w:hanging="425"/>
        <w:rPr>
          <w:lang w:val="fr-FR"/>
        </w:rPr>
      </w:pPr>
      <w:r>
        <w:rPr>
          <w:lang w:val="fr-FR"/>
        </w:rPr>
        <w:t>envisageant l'installation d'écrans autour des zones d'activités poussiéreuses.</w:t>
      </w:r>
    </w:p>
    <w:p w14:paraId="581558C5" w14:textId="77777777" w:rsidR="00AC2608" w:rsidRPr="00994B77" w:rsidRDefault="007D29EF" w:rsidP="0089495C">
      <w:pPr>
        <w:pStyle w:val="BodyText"/>
        <w:numPr>
          <w:ilvl w:val="0"/>
          <w:numId w:val="33"/>
        </w:numPr>
        <w:ind w:left="851" w:hanging="425"/>
        <w:rPr>
          <w:lang w:val="fr-FR"/>
        </w:rPr>
      </w:pPr>
      <w:r>
        <w:rPr>
          <w:lang w:val="fr-FR"/>
        </w:rPr>
        <w:t>D'enregistrer et d'apporter une solution à toutes les plaintes et incidents exceptionnels relatifs à la poussière et à la qualité de l'air.</w:t>
      </w:r>
    </w:p>
    <w:p w14:paraId="45FB60D9" w14:textId="77777777" w:rsidR="00AC2608" w:rsidRPr="00994B77" w:rsidRDefault="007D29EF" w:rsidP="0089495C">
      <w:pPr>
        <w:pStyle w:val="BodyText"/>
        <w:numPr>
          <w:ilvl w:val="0"/>
          <w:numId w:val="33"/>
        </w:numPr>
        <w:ind w:left="851" w:hanging="425"/>
        <w:rPr>
          <w:lang w:val="fr-FR"/>
        </w:rPr>
      </w:pPr>
      <w:r>
        <w:rPr>
          <w:lang w:val="fr-FR"/>
        </w:rPr>
        <w:t>D'effectuer des inspections quotidiennes des récepteurs avoisinants pour vérifier la présence de poussières lorsque des activités susceptibles de produire des poussières sont en cours, et le cas échéant procéder à leur nettoyage.</w:t>
      </w:r>
    </w:p>
    <w:p w14:paraId="57BF3228" w14:textId="77777777" w:rsidR="009C4E55" w:rsidRPr="00994B77" w:rsidRDefault="009C4E55" w:rsidP="00C90041">
      <w:pPr>
        <w:pStyle w:val="BodyText"/>
        <w:ind w:left="851"/>
        <w:rPr>
          <w:lang w:val="fr-FR"/>
        </w:rPr>
      </w:pPr>
    </w:p>
    <w:p w14:paraId="5CF413C1" w14:textId="21473D38" w:rsidR="009008A8" w:rsidRPr="00994B77" w:rsidRDefault="007D29EF" w:rsidP="009008A8">
      <w:pPr>
        <w:pStyle w:val="BodyText"/>
        <w:shd w:val="clear" w:color="auto" w:fill="B2E7FF" w:themeFill="text1" w:themeFillTint="33"/>
        <w:spacing w:after="120"/>
        <w:rPr>
          <w:b/>
          <w:bCs/>
          <w:sz w:val="22"/>
          <w:szCs w:val="22"/>
          <w:lang w:val="fr-FR"/>
        </w:rPr>
      </w:pPr>
      <w:r w:rsidRPr="009008A8">
        <w:rPr>
          <w:b/>
          <w:bCs/>
          <w:sz w:val="22"/>
          <w:szCs w:val="22"/>
          <w:lang w:val="fr-FR"/>
        </w:rPr>
        <w:t xml:space="preserve">En point de mire </w:t>
      </w:r>
      <w:r w:rsidR="00197506">
        <w:rPr>
          <w:b/>
          <w:bCs/>
          <w:sz w:val="22"/>
          <w:szCs w:val="22"/>
          <w:lang w:val="fr-FR"/>
        </w:rPr>
        <w:t>—</w:t>
      </w:r>
      <w:r w:rsidRPr="009008A8">
        <w:rPr>
          <w:b/>
          <w:bCs/>
          <w:sz w:val="22"/>
          <w:szCs w:val="22"/>
          <w:lang w:val="fr-FR"/>
        </w:rPr>
        <w:t>Le port vert d'Apia</w:t>
      </w:r>
    </w:p>
    <w:p w14:paraId="1AA6AA2F" w14:textId="77777777" w:rsidR="009008A8" w:rsidRPr="00994B77" w:rsidRDefault="007D29EF" w:rsidP="009008A8">
      <w:pPr>
        <w:shd w:val="clear" w:color="auto" w:fill="B2E7FF" w:themeFill="text1" w:themeFillTint="33"/>
        <w:rPr>
          <w:rFonts w:cs="Arial"/>
          <w:sz w:val="18"/>
          <w:szCs w:val="18"/>
          <w:lang w:val="fr-FR"/>
        </w:rPr>
      </w:pPr>
      <w:r w:rsidRPr="009008A8">
        <w:rPr>
          <w:rFonts w:cs="Arial"/>
          <w:sz w:val="18"/>
          <w:szCs w:val="18"/>
          <w:lang w:val="fr-FR"/>
        </w:rPr>
        <w:t xml:space="preserve">La " vision " du Port Vert d'Apia à Samoa comprend deux volets : </w:t>
      </w:r>
    </w:p>
    <w:p w14:paraId="06DB831A" w14:textId="77777777" w:rsidR="009008A8" w:rsidRPr="00994B77" w:rsidRDefault="007D29EF" w:rsidP="00C51674">
      <w:pPr>
        <w:pStyle w:val="ListParagraph"/>
        <w:numPr>
          <w:ilvl w:val="0"/>
          <w:numId w:val="42"/>
        </w:numPr>
        <w:shd w:val="clear" w:color="auto" w:fill="B2E7FF" w:themeFill="text1" w:themeFillTint="33"/>
        <w:ind w:left="357" w:hanging="357"/>
        <w:rPr>
          <w:rFonts w:cs="Arial"/>
          <w:sz w:val="18"/>
          <w:szCs w:val="18"/>
          <w:lang w:val="fr-FR"/>
        </w:rPr>
      </w:pPr>
      <w:r w:rsidRPr="009008A8">
        <w:rPr>
          <w:rFonts w:cs="Arial"/>
          <w:sz w:val="18"/>
          <w:szCs w:val="18"/>
          <w:lang w:val="fr-FR"/>
        </w:rPr>
        <w:t>optimiser l'efficacité énergétique, adopter des pratiques respectueuses de l'environnement et se développer de manière durable ; et,</w:t>
      </w:r>
    </w:p>
    <w:p w14:paraId="2E412E80" w14:textId="77777777" w:rsidR="009008A8" w:rsidRPr="00994B77" w:rsidRDefault="007D29EF" w:rsidP="00C51674">
      <w:pPr>
        <w:pStyle w:val="ListParagraph"/>
        <w:numPr>
          <w:ilvl w:val="0"/>
          <w:numId w:val="42"/>
        </w:numPr>
        <w:shd w:val="clear" w:color="auto" w:fill="B2E7FF" w:themeFill="text1" w:themeFillTint="33"/>
        <w:spacing w:after="120"/>
        <w:ind w:left="357" w:hanging="357"/>
        <w:rPr>
          <w:rFonts w:cs="Arial"/>
          <w:sz w:val="18"/>
          <w:szCs w:val="18"/>
          <w:lang w:val="fr-FR"/>
        </w:rPr>
      </w:pPr>
      <w:r w:rsidRPr="009008A8">
        <w:rPr>
          <w:rFonts w:cs="Arial"/>
          <w:sz w:val="18"/>
          <w:szCs w:val="18"/>
          <w:lang w:val="fr-FR"/>
        </w:rPr>
        <w:t>être efficace, sûr et résilient sur le plan opérationnel face au changement climatique et aux défis commerciaux futurs.</w:t>
      </w:r>
    </w:p>
    <w:p w14:paraId="15A1A4DE" w14:textId="77777777" w:rsidR="009008A8" w:rsidRPr="00994B77" w:rsidRDefault="007D29EF" w:rsidP="009008A8">
      <w:pPr>
        <w:shd w:val="clear" w:color="auto" w:fill="B2E7FF" w:themeFill="text1" w:themeFillTint="33"/>
        <w:rPr>
          <w:rFonts w:cs="Arial"/>
          <w:sz w:val="18"/>
          <w:szCs w:val="18"/>
          <w:lang w:val="fr-FR"/>
        </w:rPr>
      </w:pPr>
      <w:r w:rsidRPr="009008A8">
        <w:rPr>
          <w:rFonts w:cs="Arial"/>
          <w:sz w:val="18"/>
          <w:szCs w:val="18"/>
          <w:lang w:val="fr-FR"/>
        </w:rPr>
        <w:t>Ses priorités sont les suivantes :</w:t>
      </w:r>
    </w:p>
    <w:p w14:paraId="753E8D3F" w14:textId="77777777" w:rsidR="009008A8" w:rsidRPr="00994B77" w:rsidRDefault="007D29EF" w:rsidP="00C51674">
      <w:pPr>
        <w:pStyle w:val="ListParagraph"/>
        <w:numPr>
          <w:ilvl w:val="0"/>
          <w:numId w:val="42"/>
        </w:numPr>
        <w:shd w:val="clear" w:color="auto" w:fill="B2E7FF" w:themeFill="text1" w:themeFillTint="33"/>
        <w:ind w:left="357" w:hanging="357"/>
        <w:rPr>
          <w:rFonts w:cs="Arial"/>
          <w:sz w:val="18"/>
          <w:szCs w:val="18"/>
          <w:lang w:val="fr-FR"/>
        </w:rPr>
      </w:pPr>
      <w:r w:rsidRPr="009008A8">
        <w:rPr>
          <w:rFonts w:cs="Arial"/>
          <w:sz w:val="18"/>
          <w:szCs w:val="18"/>
          <w:lang w:val="fr-FR"/>
        </w:rPr>
        <w:t>mesurer et réduire la consommation annuelle d'énergie électrique et de diesel ; et,</w:t>
      </w:r>
    </w:p>
    <w:p w14:paraId="7BBD975B" w14:textId="77777777" w:rsidR="009008A8" w:rsidRPr="00994B77" w:rsidRDefault="007D29EF" w:rsidP="00C51674">
      <w:pPr>
        <w:pStyle w:val="ListParagraph"/>
        <w:numPr>
          <w:ilvl w:val="0"/>
          <w:numId w:val="42"/>
        </w:numPr>
        <w:shd w:val="clear" w:color="auto" w:fill="B2E7FF" w:themeFill="text1" w:themeFillTint="33"/>
        <w:ind w:left="357" w:hanging="357"/>
        <w:rPr>
          <w:rFonts w:cs="Arial"/>
          <w:sz w:val="18"/>
          <w:szCs w:val="18"/>
          <w:lang w:val="fr-FR"/>
        </w:rPr>
      </w:pPr>
      <w:r w:rsidRPr="009008A8">
        <w:rPr>
          <w:rFonts w:cs="Arial"/>
          <w:sz w:val="18"/>
          <w:szCs w:val="18"/>
          <w:lang w:val="fr-FR"/>
        </w:rPr>
        <w:t>mesurer et améliorer la gestion des déchets et des eaux usées (des navires et du chantier) ainsi que la réutilisation/le recyclage et l'utilisation de l'eau.</w:t>
      </w:r>
    </w:p>
    <w:p w14:paraId="3364666F" w14:textId="77777777" w:rsidR="009008A8" w:rsidRPr="00994B77" w:rsidRDefault="009008A8" w:rsidP="009008A8">
      <w:pPr>
        <w:pStyle w:val="BodyText"/>
        <w:shd w:val="clear" w:color="auto" w:fill="B2E7FF" w:themeFill="text1" w:themeFillTint="33"/>
        <w:rPr>
          <w:sz w:val="8"/>
          <w:szCs w:val="8"/>
          <w:lang w:val="fr-FR"/>
        </w:rPr>
      </w:pPr>
    </w:p>
    <w:p w14:paraId="2DBA8B37" w14:textId="77777777" w:rsidR="00A65BDC" w:rsidRPr="0025549D" w:rsidRDefault="007D29EF" w:rsidP="007B47D5">
      <w:pPr>
        <w:pStyle w:val="Heading2"/>
        <w:ind w:left="709" w:hanging="709"/>
      </w:pPr>
      <w:bookmarkStart w:id="196" w:name="_Toc102663069"/>
      <w:bookmarkStart w:id="197" w:name="_Toc116509530"/>
      <w:bookmarkStart w:id="198" w:name="_Toc116511412"/>
      <w:r w:rsidRPr="0025549D">
        <w:rPr>
          <w:lang w:val="fr-FR"/>
        </w:rPr>
        <w:t>Effets de la pollution sonore</w:t>
      </w:r>
      <w:bookmarkEnd w:id="196"/>
      <w:bookmarkEnd w:id="197"/>
      <w:bookmarkEnd w:id="198"/>
    </w:p>
    <w:p w14:paraId="687B7D1E" w14:textId="792E57A2" w:rsidR="00AC3F00" w:rsidRPr="00994B77" w:rsidRDefault="007D29EF" w:rsidP="00DA6506">
      <w:pPr>
        <w:pStyle w:val="ListParagraph"/>
        <w:spacing w:before="120" w:after="120" w:line="240" w:lineRule="auto"/>
        <w:ind w:left="0"/>
        <w:contextualSpacing w:val="0"/>
        <w:rPr>
          <w:rFonts w:cs="Arial"/>
          <w:lang w:val="fr-FR"/>
        </w:rPr>
      </w:pPr>
      <w:r w:rsidRPr="0025549D">
        <w:rPr>
          <w:rFonts w:cs="Arial"/>
          <w:lang w:val="fr-FR"/>
        </w:rPr>
        <w:t xml:space="preserve">La pollution sonore désigne un </w:t>
      </w:r>
      <w:hyperlink r:id="rId49" w:history="1">
        <w:r w:rsidRPr="0025549D">
          <w:rPr>
            <w:rFonts w:cs="Arial"/>
            <w:lang w:val="fr-FR"/>
          </w:rPr>
          <w:t>son</w:t>
        </w:r>
      </w:hyperlink>
      <w:r w:rsidRPr="0025549D">
        <w:rPr>
          <w:rFonts w:cs="Arial"/>
          <w:lang w:val="fr-FR"/>
        </w:rPr>
        <w:t xml:space="preserve"> indésirable ou excessif qui peut </w:t>
      </w:r>
      <w:r w:rsidR="0005059E" w:rsidRPr="0025549D">
        <w:rPr>
          <w:rFonts w:cs="Arial"/>
          <w:lang w:val="fr-FR"/>
        </w:rPr>
        <w:t>entraîner</w:t>
      </w:r>
      <w:r w:rsidRPr="0025549D">
        <w:rPr>
          <w:rFonts w:cs="Arial"/>
          <w:lang w:val="fr-FR"/>
        </w:rPr>
        <w:t xml:space="preserve"> des répercussions sur la santé humaine, la faune et la flore sauvages et sur la qualité de l'environnement. </w:t>
      </w:r>
    </w:p>
    <w:p w14:paraId="647BD451" w14:textId="77777777" w:rsidR="00EB4A5D" w:rsidRPr="0025549D" w:rsidRDefault="007D29EF" w:rsidP="00EB4A5D">
      <w:pPr>
        <w:pStyle w:val="Heading3"/>
      </w:pPr>
      <w:bookmarkStart w:id="199" w:name="_Toc102663070"/>
      <w:bookmarkStart w:id="200" w:name="_Toc116509531"/>
      <w:bookmarkStart w:id="201" w:name="_Toc116511413"/>
      <w:r>
        <w:rPr>
          <w:lang w:val="fr-FR"/>
        </w:rPr>
        <w:t>Impacts potentiels</w:t>
      </w:r>
      <w:bookmarkEnd w:id="199"/>
      <w:bookmarkEnd w:id="200"/>
      <w:bookmarkEnd w:id="201"/>
    </w:p>
    <w:p w14:paraId="7D8D2141" w14:textId="0AB2D23C" w:rsidR="00806B13" w:rsidRPr="00994B77" w:rsidRDefault="007D29EF" w:rsidP="00DA6506">
      <w:pPr>
        <w:pStyle w:val="ListParagraph"/>
        <w:spacing w:before="120" w:after="120" w:line="240" w:lineRule="auto"/>
        <w:ind w:left="0"/>
        <w:contextualSpacing w:val="0"/>
        <w:rPr>
          <w:rFonts w:cs="Arial"/>
          <w:lang w:val="fr-FR"/>
        </w:rPr>
      </w:pPr>
      <w:r>
        <w:rPr>
          <w:rFonts w:cs="Arial"/>
          <w:lang w:val="fr-FR"/>
        </w:rPr>
        <w:t>Les normes britanniques fixent les seuils de bruit "raisonnables" de jour, de nuit et en soirée/le week-end à respectivement 65</w:t>
      </w:r>
      <w:r w:rsidR="009E235A">
        <w:rPr>
          <w:rFonts w:cs="Arial"/>
          <w:lang w:val="fr-FR"/>
        </w:rPr>
        <w:t> </w:t>
      </w:r>
      <w:r>
        <w:rPr>
          <w:rFonts w:cs="Arial"/>
          <w:lang w:val="fr-FR"/>
        </w:rPr>
        <w:t>dB, 45</w:t>
      </w:r>
      <w:r w:rsidR="009E235A">
        <w:rPr>
          <w:rFonts w:cs="Arial"/>
          <w:lang w:val="fr-FR"/>
        </w:rPr>
        <w:t> </w:t>
      </w:r>
      <w:r>
        <w:rPr>
          <w:rFonts w:cs="Arial"/>
          <w:lang w:val="fr-FR"/>
        </w:rPr>
        <w:t>dB et 55</w:t>
      </w:r>
      <w:r w:rsidR="009E235A">
        <w:rPr>
          <w:rFonts w:cs="Arial"/>
          <w:lang w:val="fr-FR"/>
        </w:rPr>
        <w:t> </w:t>
      </w:r>
      <w:r>
        <w:rPr>
          <w:rFonts w:cs="Arial"/>
          <w:lang w:val="fr-FR"/>
        </w:rPr>
        <w:t xml:space="preserve">dB. Les travaux de construction de projets d'ingénierie côtière produisent de la </w:t>
      </w:r>
      <w:hyperlink r:id="rId50" w:history="1">
        <w:r>
          <w:rPr>
            <w:rFonts w:cs="Arial"/>
            <w:lang w:val="fr-FR"/>
          </w:rPr>
          <w:t>pollution</w:t>
        </w:r>
      </w:hyperlink>
      <w:r>
        <w:rPr>
          <w:rFonts w:cs="Arial"/>
          <w:lang w:val="fr-FR"/>
        </w:rPr>
        <w:t xml:space="preserve"> sonore, p.</w:t>
      </w:r>
      <w:r w:rsidR="00D5181F">
        <w:rPr>
          <w:rFonts w:cs="Arial"/>
          <w:lang w:val="fr-FR"/>
        </w:rPr>
        <w:t xml:space="preserve"> </w:t>
      </w:r>
      <w:r>
        <w:rPr>
          <w:rFonts w:cs="Arial"/>
          <w:lang w:val="fr-FR"/>
        </w:rPr>
        <w:t>ex. par la manipulation de roches pour les digues, le battage de pieux pour les jetées, le dragage et le bris hydraulique de roches (environ 78</w:t>
      </w:r>
      <w:r w:rsidR="009E235A">
        <w:rPr>
          <w:rFonts w:cs="Arial"/>
          <w:lang w:val="fr-FR"/>
        </w:rPr>
        <w:t> </w:t>
      </w:r>
      <w:r>
        <w:rPr>
          <w:rFonts w:cs="Arial"/>
          <w:lang w:val="fr-FR"/>
        </w:rPr>
        <w:t>dB à 10</w:t>
      </w:r>
      <w:r w:rsidR="009E235A">
        <w:rPr>
          <w:rFonts w:cs="Arial"/>
          <w:lang w:val="fr-FR"/>
        </w:rPr>
        <w:t> </w:t>
      </w:r>
      <w:r>
        <w:rPr>
          <w:rFonts w:cs="Arial"/>
          <w:lang w:val="fr-FR"/>
        </w:rPr>
        <w:t>m), le concassage (environ 82</w:t>
      </w:r>
      <w:r w:rsidR="009E235A">
        <w:rPr>
          <w:rFonts w:cs="Arial"/>
          <w:lang w:val="fr-FR"/>
        </w:rPr>
        <w:t> </w:t>
      </w:r>
      <w:r>
        <w:rPr>
          <w:rFonts w:cs="Arial"/>
          <w:lang w:val="fr-FR"/>
        </w:rPr>
        <w:t>dB à 10</w:t>
      </w:r>
      <w:r w:rsidR="009E235A">
        <w:rPr>
          <w:rFonts w:cs="Arial"/>
          <w:lang w:val="fr-FR"/>
        </w:rPr>
        <w:t> </w:t>
      </w:r>
      <w:r>
        <w:rPr>
          <w:rFonts w:cs="Arial"/>
          <w:lang w:val="fr-FR"/>
        </w:rPr>
        <w:t>m), le mélange de béton, le pompage d</w:t>
      </w:r>
      <w:r w:rsidR="001D32C7">
        <w:rPr>
          <w:rFonts w:cs="Arial"/>
          <w:lang w:val="fr-FR"/>
        </w:rPr>
        <w:t>’</w:t>
      </w:r>
      <w:r>
        <w:rPr>
          <w:rFonts w:cs="Arial"/>
          <w:lang w:val="fr-FR"/>
        </w:rPr>
        <w:t>eau et du carburant, la production d'électricité de groupes électrogènes (environ 61</w:t>
      </w:r>
      <w:r w:rsidR="009E235A">
        <w:rPr>
          <w:rFonts w:cs="Arial"/>
          <w:lang w:val="fr-FR"/>
        </w:rPr>
        <w:t> </w:t>
      </w:r>
      <w:r>
        <w:rPr>
          <w:rFonts w:cs="Arial"/>
          <w:lang w:val="fr-FR"/>
        </w:rPr>
        <w:t>dB à 10</w:t>
      </w:r>
      <w:r w:rsidR="009E235A">
        <w:rPr>
          <w:rFonts w:cs="Arial"/>
          <w:lang w:val="fr-FR"/>
        </w:rPr>
        <w:t> </w:t>
      </w:r>
      <w:r>
        <w:rPr>
          <w:rFonts w:cs="Arial"/>
          <w:lang w:val="fr-FR"/>
        </w:rPr>
        <w:t>m) et l'utilisation de véhicules de chantier. L'exploitation de certaines installations, comme des ports, peut également émettre un bruit opérationnel, en particulier dans les environnements habituellement calmes (peu bruyants) du Pacifique. Cependant, pour les projets d'ingénierie côtière, les effets sonores sont principalement associés à la phase de construction.</w:t>
      </w:r>
    </w:p>
    <w:p w14:paraId="2A41C828" w14:textId="77777777" w:rsidR="00806B13" w:rsidRPr="00994B77" w:rsidRDefault="007D29EF" w:rsidP="00DA6506">
      <w:pPr>
        <w:pStyle w:val="ListParagraph"/>
        <w:spacing w:before="120" w:after="120" w:line="240" w:lineRule="auto"/>
        <w:ind w:left="0"/>
        <w:contextualSpacing w:val="0"/>
        <w:rPr>
          <w:rFonts w:cs="Arial"/>
          <w:lang w:val="fr-FR"/>
        </w:rPr>
      </w:pPr>
      <w:r w:rsidRPr="0025549D">
        <w:rPr>
          <w:rFonts w:cs="Arial"/>
          <w:lang w:val="fr-FR"/>
        </w:rPr>
        <w:t xml:space="preserve">Il a été démontré que l'exposition à un bruit excessif ou prolongé pouvait causer tout un éventail de problèmes de santé humaine, allant du stress et de la fatigue liés au manque de sommeil, aux problèmes de concentration, aux pertes de productivité et aux difficultés de communication, jusqu'à des problèmes plus graves tels que les maladies cardiovasculaires, les troubles cognitifs, les acouphènes et la perte d'audition. </w:t>
      </w:r>
    </w:p>
    <w:p w14:paraId="38A85EA7" w14:textId="1EBC0C6C" w:rsidR="00806B13" w:rsidRPr="00994B77" w:rsidRDefault="007D29EF" w:rsidP="00DA6506">
      <w:pPr>
        <w:pStyle w:val="ListParagraph"/>
        <w:spacing w:before="120" w:after="120" w:line="240" w:lineRule="auto"/>
        <w:ind w:left="0"/>
        <w:contextualSpacing w:val="0"/>
        <w:rPr>
          <w:rFonts w:cs="Arial"/>
          <w:lang w:val="fr-FR"/>
        </w:rPr>
      </w:pPr>
      <w:r w:rsidRPr="0025549D">
        <w:rPr>
          <w:rFonts w:cs="Arial"/>
          <w:lang w:val="fr-FR"/>
        </w:rPr>
        <w:t>La pollution sonore a également un effet négatif sur la faune</w:t>
      </w:r>
      <w:r w:rsidR="001D32C7">
        <w:rPr>
          <w:rFonts w:cs="Arial"/>
          <w:lang w:val="fr-FR"/>
        </w:rPr>
        <w:t>,</w:t>
      </w:r>
      <w:r w:rsidRPr="0025549D">
        <w:rPr>
          <w:rFonts w:cs="Arial"/>
          <w:lang w:val="fr-FR"/>
        </w:rPr>
        <w:t xml:space="preserve"> car elle réduit la qualité de l'habitat, augmente les niveaux de stress et masque d'autres sons. Une exposition constante au bruit est </w:t>
      </w:r>
      <w:r w:rsidRPr="0025549D">
        <w:rPr>
          <w:rFonts w:cs="Arial"/>
          <w:lang w:val="fr-FR"/>
        </w:rPr>
        <w:lastRenderedPageBreak/>
        <w:t xml:space="preserve">particulièrement perturbatrice pour les espèces qui utilisent le son pour communiquer ou chasser. Par exemple, les </w:t>
      </w:r>
      <w:hyperlink r:id="rId51" w:tooltip="Learn more about Bird Specie from ScienceDirect's AI-generated Topic Pages" w:history="1">
        <w:r w:rsidRPr="0025549D">
          <w:rPr>
            <w:rFonts w:cs="Arial"/>
            <w:lang w:val="fr-FR"/>
          </w:rPr>
          <w:t>espèces d'oiseaux</w:t>
        </w:r>
      </w:hyperlink>
      <w:r w:rsidRPr="0025549D">
        <w:rPr>
          <w:rFonts w:cs="Arial"/>
          <w:lang w:val="fr-FR"/>
        </w:rPr>
        <w:t xml:space="preserve"> qui dépendent d'une communication vocale, les chauves-souris et les hiboux, ainsi que les proies qui dépendent du bruit pour détecter les prédateurs, peuvent présenter une diminution de leurs activités de recherche de nourriture, ce qui réduit leur croissance et leur capacité de survie. On a observé que les espèces d'oiseaux et les animaux nocturnes évitent les zones de pollution sonore. La réduction des populations d'oiseaux et des activités de recherche de nourriture peut, à son tour, avoir un impact négatif sur la dispersion des graines, ce qui affecte les fonctions et la diversité des écosystèmes. La pollution sonore sous-marine peut également avoir un impact sur les espèces marines, comme le montre la </w:t>
      </w:r>
      <w:r w:rsidRPr="0025549D">
        <w:rPr>
          <w:rFonts w:cs="Arial"/>
          <w:b/>
          <w:bCs/>
          <w:lang w:val="fr-FR"/>
        </w:rPr>
        <w:t xml:space="preserve">Section </w:t>
      </w:r>
      <w:r w:rsidR="009F0789" w:rsidRPr="00B3653B">
        <w:rPr>
          <w:rFonts w:cs="Arial"/>
          <w:b/>
          <w:bCs/>
        </w:rPr>
        <w:fldChar w:fldCharType="begin"/>
      </w:r>
      <w:r w:rsidR="009F0789" w:rsidRPr="00994B77">
        <w:rPr>
          <w:rFonts w:cs="Arial"/>
          <w:b/>
          <w:bCs/>
          <w:lang w:val="fr-FR"/>
        </w:rPr>
        <w:instrText xml:space="preserve"> REF _Ref102564733 \r \h  \* MERGEFORMAT </w:instrText>
      </w:r>
      <w:r w:rsidR="009F0789" w:rsidRPr="00B3653B">
        <w:rPr>
          <w:rFonts w:cs="Arial"/>
          <w:b/>
          <w:bCs/>
        </w:rPr>
      </w:r>
      <w:r w:rsidR="009F0789" w:rsidRPr="00B3653B">
        <w:rPr>
          <w:rFonts w:cs="Arial"/>
          <w:b/>
          <w:bCs/>
        </w:rPr>
        <w:fldChar w:fldCharType="separate"/>
      </w:r>
      <w:r w:rsidR="00B3653B" w:rsidRPr="00994B77">
        <w:rPr>
          <w:rFonts w:cs="Arial"/>
          <w:b/>
          <w:bCs/>
          <w:lang w:val="fr-FR"/>
        </w:rPr>
        <w:t>4.4</w:t>
      </w:r>
      <w:r w:rsidR="009F0789" w:rsidRPr="00B3653B">
        <w:rPr>
          <w:rFonts w:cs="Arial"/>
          <w:b/>
          <w:bCs/>
        </w:rPr>
        <w:fldChar w:fldCharType="end"/>
      </w:r>
      <w:r w:rsidRPr="0025549D">
        <w:rPr>
          <w:rFonts w:cs="Arial"/>
          <w:lang w:val="fr-FR"/>
        </w:rPr>
        <w:t xml:space="preserve"> </w:t>
      </w:r>
    </w:p>
    <w:p w14:paraId="2E440862" w14:textId="2F3546A7" w:rsidR="00262FEA" w:rsidRDefault="007D29EF" w:rsidP="00262FEA">
      <w:pPr>
        <w:pStyle w:val="Heading3"/>
      </w:pPr>
      <w:bookmarkStart w:id="202" w:name="_Toc102663071"/>
      <w:bookmarkStart w:id="203" w:name="_Toc116509532"/>
      <w:bookmarkStart w:id="204" w:name="_Toc116511414"/>
      <w:r>
        <w:rPr>
          <w:lang w:val="fr-FR"/>
        </w:rPr>
        <w:t>Stratégies d'atténuation</w:t>
      </w:r>
      <w:bookmarkEnd w:id="202"/>
      <w:bookmarkEnd w:id="203"/>
      <w:bookmarkEnd w:id="204"/>
      <w:r w:rsidR="001D32C7">
        <w:rPr>
          <w:lang w:val="fr-FR"/>
        </w:rPr>
        <w:t>.</w:t>
      </w:r>
    </w:p>
    <w:p w14:paraId="030257AB" w14:textId="77777777" w:rsidR="00262FEA" w:rsidRPr="00994B77" w:rsidRDefault="007D29EF" w:rsidP="00E73BD3">
      <w:pPr>
        <w:pStyle w:val="BodyText"/>
        <w:spacing w:after="120"/>
        <w:rPr>
          <w:lang w:val="fr-FR"/>
        </w:rPr>
      </w:pPr>
      <w:r>
        <w:rPr>
          <w:lang w:val="fr-FR"/>
        </w:rPr>
        <w:t>Pour atténuer les impacts sonores d'un projet, l'auteur de la proposition peut recourir aux stratégies d'atténuation suivantes :</w:t>
      </w:r>
    </w:p>
    <w:p w14:paraId="0BE9FA37" w14:textId="77777777" w:rsidR="00262FEA" w:rsidRPr="00994B77" w:rsidRDefault="007D29EF" w:rsidP="0089495C">
      <w:pPr>
        <w:pStyle w:val="BodyText"/>
        <w:numPr>
          <w:ilvl w:val="0"/>
          <w:numId w:val="29"/>
        </w:numPr>
        <w:ind w:left="426" w:hanging="425"/>
        <w:rPr>
          <w:lang w:val="fr-FR"/>
        </w:rPr>
      </w:pPr>
      <w:r>
        <w:rPr>
          <w:lang w:val="fr-FR"/>
        </w:rPr>
        <w:t xml:space="preserve">Faire preuve de soin pour le choix du site et la conception afin de minimiser les impacts sonores (comme pour la qualité de l'air). </w:t>
      </w:r>
    </w:p>
    <w:p w14:paraId="2A30C136" w14:textId="43EBB2D5" w:rsidR="00C74635" w:rsidRPr="00994B77" w:rsidRDefault="007D29EF" w:rsidP="0089495C">
      <w:pPr>
        <w:pStyle w:val="BodyText"/>
        <w:numPr>
          <w:ilvl w:val="0"/>
          <w:numId w:val="29"/>
        </w:numPr>
        <w:ind w:left="426" w:hanging="425"/>
        <w:rPr>
          <w:lang w:val="fr-FR"/>
        </w:rPr>
      </w:pPr>
      <w:r>
        <w:rPr>
          <w:lang w:val="fr-FR"/>
        </w:rPr>
        <w:t>Filtrer les activités bruyantes lorsqu'il est probable que l'impact sonore sera important et que cette solution est envisageable (p.</w:t>
      </w:r>
      <w:r w:rsidR="00D5181F">
        <w:rPr>
          <w:lang w:val="fr-FR"/>
        </w:rPr>
        <w:t xml:space="preserve"> </w:t>
      </w:r>
      <w:r>
        <w:rPr>
          <w:lang w:val="fr-FR"/>
        </w:rPr>
        <w:t>ex., il peut être possible de dresser des écrans devant un broyeur ou une centrale à béton</w:t>
      </w:r>
      <w:r w:rsidR="00314B0D">
        <w:rPr>
          <w:lang w:val="fr-FR"/>
        </w:rPr>
        <w:t>,</w:t>
      </w:r>
      <w:r>
        <w:rPr>
          <w:lang w:val="fr-FR"/>
        </w:rPr>
        <w:t xml:space="preserve"> mais, en général, il n'est pas possible de dresser des écrans pour protéger des activités d'excavation).</w:t>
      </w:r>
    </w:p>
    <w:p w14:paraId="2B710C0D" w14:textId="77777777" w:rsidR="00626494" w:rsidRPr="00994B77" w:rsidRDefault="007D29EF" w:rsidP="0089495C">
      <w:pPr>
        <w:pStyle w:val="BodyText"/>
        <w:numPr>
          <w:ilvl w:val="0"/>
          <w:numId w:val="29"/>
        </w:numPr>
        <w:ind w:left="426" w:hanging="425"/>
        <w:rPr>
          <w:lang w:val="fr-FR"/>
        </w:rPr>
      </w:pPr>
      <w:r>
        <w:rPr>
          <w:lang w:val="fr-FR"/>
        </w:rPr>
        <w:t>Planifier les travaux de manière à éviter les périodes sensibles, telles que la nuit</w:t>
      </w:r>
      <w:r>
        <w:rPr>
          <w:rStyle w:val="FootnoteReference"/>
        </w:rPr>
        <w:footnoteReference w:id="5"/>
      </w:r>
      <w:r>
        <w:rPr>
          <w:lang w:val="fr-FR"/>
        </w:rPr>
        <w:t xml:space="preserve">, les dimanches, les événements culturels et les migrations de la faune. </w:t>
      </w:r>
    </w:p>
    <w:p w14:paraId="2AE81857" w14:textId="54399048" w:rsidR="00C74635" w:rsidRPr="00994B77" w:rsidRDefault="007D29EF" w:rsidP="0089495C">
      <w:pPr>
        <w:pStyle w:val="BodyText"/>
        <w:numPr>
          <w:ilvl w:val="0"/>
          <w:numId w:val="29"/>
        </w:numPr>
        <w:ind w:left="426" w:hanging="425"/>
        <w:rPr>
          <w:lang w:val="fr-FR"/>
        </w:rPr>
      </w:pPr>
      <w:r>
        <w:rPr>
          <w:lang w:val="fr-FR"/>
        </w:rPr>
        <w:t xml:space="preserve">Un PSGE qui inclut des dispositions recommandant </w:t>
      </w:r>
      <w:r w:rsidR="00197506">
        <w:rPr>
          <w:lang w:val="fr-FR"/>
        </w:rPr>
        <w:t>—</w:t>
      </w:r>
    </w:p>
    <w:p w14:paraId="24FA99FC" w14:textId="77777777" w:rsidR="00262FEA" w:rsidRPr="00994B77" w:rsidRDefault="007D29EF" w:rsidP="0089495C">
      <w:pPr>
        <w:pStyle w:val="BodyText"/>
        <w:numPr>
          <w:ilvl w:val="0"/>
          <w:numId w:val="33"/>
        </w:numPr>
        <w:ind w:left="851" w:hanging="425"/>
        <w:rPr>
          <w:lang w:val="fr-FR"/>
        </w:rPr>
      </w:pPr>
      <w:r>
        <w:rPr>
          <w:lang w:val="fr-FR"/>
        </w:rPr>
        <w:t>La gestion du bruit en veillant à ce que les activités produisant beaucoup de bruit soient menées de jour et qu'elles ne soient pas entreprises pendant les périodes connues de forte migration des espèces sensibles fréquentant le site.</w:t>
      </w:r>
    </w:p>
    <w:p w14:paraId="3CF2289C" w14:textId="77777777" w:rsidR="00250FE3" w:rsidRPr="00994B77" w:rsidRDefault="007D29EF" w:rsidP="0089495C">
      <w:pPr>
        <w:pStyle w:val="BodyText"/>
        <w:numPr>
          <w:ilvl w:val="0"/>
          <w:numId w:val="33"/>
        </w:numPr>
        <w:ind w:left="851" w:hanging="425"/>
        <w:rPr>
          <w:lang w:val="fr-FR"/>
        </w:rPr>
      </w:pPr>
      <w:r>
        <w:rPr>
          <w:lang w:val="fr-FR"/>
        </w:rPr>
        <w:t>L'établissement de zones tampons autour des habitats sensibles et des autres récepteurs.</w:t>
      </w:r>
    </w:p>
    <w:p w14:paraId="310CB284" w14:textId="77777777" w:rsidR="00A73506" w:rsidRPr="00994B77" w:rsidRDefault="007D29EF" w:rsidP="0089495C">
      <w:pPr>
        <w:pStyle w:val="BodyText"/>
        <w:numPr>
          <w:ilvl w:val="0"/>
          <w:numId w:val="33"/>
        </w:numPr>
        <w:ind w:left="851" w:hanging="425"/>
        <w:rPr>
          <w:lang w:val="fr-FR"/>
        </w:rPr>
      </w:pPr>
      <w:r>
        <w:rPr>
          <w:lang w:val="fr-FR"/>
        </w:rPr>
        <w:t>La formation adéquate du personnel à la prévention des émissions sonores inutiles (faire tourner inutilement les moteurs, éviter les marches arrière, respecter les limitations de vitesse, arrêter les équipements entre deux utilisations, signaler et réparer les équipements défectueux).</w:t>
      </w:r>
    </w:p>
    <w:p w14:paraId="4F2938D6" w14:textId="77777777" w:rsidR="00262FEA" w:rsidRPr="00994B77" w:rsidRDefault="007D29EF" w:rsidP="0089495C">
      <w:pPr>
        <w:pStyle w:val="BodyText"/>
        <w:numPr>
          <w:ilvl w:val="0"/>
          <w:numId w:val="33"/>
        </w:numPr>
        <w:ind w:left="851" w:hanging="425"/>
        <w:rPr>
          <w:lang w:val="fr-FR"/>
        </w:rPr>
      </w:pPr>
      <w:r>
        <w:rPr>
          <w:lang w:val="fr-FR"/>
        </w:rPr>
        <w:t xml:space="preserve">L'utilisation d'équipements de construction modernes et silencieux, conformément aux directives, et les entretiens corrects/des révisions régulières. Consulter les </w:t>
      </w:r>
      <w:r>
        <w:rPr>
          <w:i/>
          <w:iCs/>
          <w:lang w:val="fr-FR"/>
        </w:rPr>
        <w:t>Underwater Piling Noise Guidelines</w:t>
      </w:r>
      <w:sdt>
        <w:sdtPr>
          <w:rPr>
            <w:i/>
            <w:iCs/>
          </w:rPr>
          <w:id w:val="929871377"/>
          <w:citation/>
        </w:sdtPr>
        <w:sdtContent>
          <w:r w:rsidR="00250FE3">
            <w:rPr>
              <w:i/>
              <w:iCs/>
            </w:rPr>
            <w:fldChar w:fldCharType="begin"/>
          </w:r>
          <w:r w:rsidR="00250FE3" w:rsidRPr="00994B77">
            <w:rPr>
              <w:i/>
              <w:iCs/>
              <w:lang w:val="fr-FR"/>
            </w:rPr>
            <w:instrText xml:space="preserve"> CITATION Dep12 \l 1033 </w:instrText>
          </w:r>
          <w:r w:rsidR="00250FE3">
            <w:rPr>
              <w:i/>
              <w:iCs/>
            </w:rPr>
            <w:fldChar w:fldCharType="separate"/>
          </w:r>
          <w:r w:rsidR="004C64FF" w:rsidRPr="00994B77">
            <w:rPr>
              <w:noProof/>
              <w:lang w:val="fr-FR"/>
            </w:rPr>
            <w:t>(Department of Planning, Transport and Infrastructure, 2012)</w:t>
          </w:r>
          <w:r w:rsidR="00250FE3">
            <w:rPr>
              <w:i/>
              <w:iCs/>
            </w:rPr>
            <w:fldChar w:fldCharType="end"/>
          </w:r>
        </w:sdtContent>
      </w:sdt>
      <w:r>
        <w:rPr>
          <w:lang w:val="fr-FR"/>
        </w:rPr>
        <w:t xml:space="preserve"> (Directives sur le bruit des battages sous-marins) pour des recommandations détaillées sur cette question.</w:t>
      </w:r>
    </w:p>
    <w:p w14:paraId="7B763D22" w14:textId="77777777" w:rsidR="001B0AE5" w:rsidRPr="00994B77" w:rsidRDefault="007D29EF" w:rsidP="0089495C">
      <w:pPr>
        <w:pStyle w:val="BodyText"/>
        <w:numPr>
          <w:ilvl w:val="0"/>
          <w:numId w:val="33"/>
        </w:numPr>
        <w:ind w:left="851" w:hanging="425"/>
        <w:rPr>
          <w:lang w:val="fr-FR"/>
        </w:rPr>
      </w:pPr>
      <w:r>
        <w:rPr>
          <w:lang w:val="fr-FR"/>
        </w:rPr>
        <w:t>La collaboration avec les dirigeants de l'île pour minimiser les perturbations des services religieux, des écoles, des cliniques et des autres récepteurs sensibles.</w:t>
      </w:r>
    </w:p>
    <w:p w14:paraId="021447ED" w14:textId="77777777" w:rsidR="00626494" w:rsidRPr="00994B77" w:rsidRDefault="007D29EF" w:rsidP="0089495C">
      <w:pPr>
        <w:pStyle w:val="BodyText"/>
        <w:numPr>
          <w:ilvl w:val="0"/>
          <w:numId w:val="33"/>
        </w:numPr>
        <w:ind w:left="851" w:hanging="425"/>
        <w:rPr>
          <w:lang w:val="fr-FR"/>
        </w:rPr>
      </w:pPr>
      <w:r>
        <w:rPr>
          <w:lang w:val="fr-FR"/>
        </w:rPr>
        <w:t>La mise en place d'une surveillance du bruit pour s'assurer que les normes de bruit applicables sont respectées. Cette surveillance peut être informelle et s'effectuer par le biais d'un mécanisme de règlement des griefs (MRG).</w:t>
      </w:r>
    </w:p>
    <w:p w14:paraId="5F180B43" w14:textId="77777777" w:rsidR="00284973" w:rsidRPr="00994B77" w:rsidRDefault="007D29EF" w:rsidP="00284973">
      <w:pPr>
        <w:pStyle w:val="Heading2"/>
        <w:ind w:left="709" w:hanging="709"/>
        <w:rPr>
          <w:lang w:val="fr-FR"/>
        </w:rPr>
      </w:pPr>
      <w:bookmarkStart w:id="205" w:name="_Toc102663072"/>
      <w:bookmarkStart w:id="206" w:name="_Toc116509533"/>
      <w:bookmarkStart w:id="207" w:name="_Toc116511415"/>
      <w:r>
        <w:rPr>
          <w:lang w:val="fr-FR"/>
        </w:rPr>
        <w:t>Autres effets sur la société ou la communauté</w:t>
      </w:r>
      <w:bookmarkEnd w:id="205"/>
      <w:bookmarkEnd w:id="206"/>
      <w:bookmarkEnd w:id="207"/>
    </w:p>
    <w:p w14:paraId="38750413" w14:textId="77777777" w:rsidR="00D42F06" w:rsidRPr="00994B77" w:rsidRDefault="007D29EF" w:rsidP="00D42F06">
      <w:pPr>
        <w:pStyle w:val="BodyText"/>
        <w:rPr>
          <w:rFonts w:eastAsia="Times New Roman"/>
          <w:lang w:val="fr-FR" w:eastAsia="en-US"/>
        </w:rPr>
      </w:pPr>
      <w:r w:rsidRPr="0025549D">
        <w:rPr>
          <w:rFonts w:eastAsia="Times New Roman"/>
          <w:lang w:val="fr-FR" w:eastAsia="en-US"/>
        </w:rPr>
        <w:t>Les petites nations insulaires tropicales du Pacifique et d'autres régions du monde sont confrontées à des changements sociaux et écologiques croissants résultant du développement, de la croissance démographique et des changements liés au climat. Ces changements affectent les moyens de subsistance et la survie des communautés côtières. Bien que la plupart des projets d'ingénierie côtière soient conçus pour améliorer les conditions sur les îles ( à savoir, créer des infrastructures de transport essentielles et des défenses côtières), ils sont aussi susceptibles de causer des dommages.</w:t>
      </w:r>
    </w:p>
    <w:p w14:paraId="7C2A2B9C" w14:textId="77777777" w:rsidR="00D42F06" w:rsidRPr="0025549D" w:rsidRDefault="007D29EF" w:rsidP="00D42F06">
      <w:pPr>
        <w:pStyle w:val="Heading3"/>
      </w:pPr>
      <w:bookmarkStart w:id="208" w:name="_Toc102663073"/>
      <w:bookmarkStart w:id="209" w:name="_Toc116509534"/>
      <w:bookmarkStart w:id="210" w:name="_Toc116511416"/>
      <w:r>
        <w:rPr>
          <w:lang w:val="fr-FR"/>
        </w:rPr>
        <w:lastRenderedPageBreak/>
        <w:t>Impacts potentiels</w:t>
      </w:r>
      <w:bookmarkEnd w:id="208"/>
      <w:bookmarkEnd w:id="209"/>
      <w:bookmarkEnd w:id="210"/>
    </w:p>
    <w:p w14:paraId="78D7F049" w14:textId="77777777" w:rsidR="008C2BB0" w:rsidRPr="00994B77" w:rsidRDefault="007D29EF" w:rsidP="001A6676">
      <w:pPr>
        <w:pStyle w:val="BodyText"/>
        <w:spacing w:after="120"/>
        <w:rPr>
          <w:lang w:val="fr-FR"/>
        </w:rPr>
      </w:pPr>
      <w:r>
        <w:rPr>
          <w:lang w:val="fr-FR"/>
        </w:rPr>
        <w:t xml:space="preserve">Les activités liées aux projets d'ingénierie côtière susceptibles d'affecter les communautés incluent, mais ne sont pas limitées aux : </w:t>
      </w:r>
    </w:p>
    <w:p w14:paraId="0F2A2106" w14:textId="77777777" w:rsidR="00726A80" w:rsidRPr="00994B77" w:rsidRDefault="007D29EF" w:rsidP="0089495C">
      <w:pPr>
        <w:pStyle w:val="BodyText"/>
        <w:numPr>
          <w:ilvl w:val="0"/>
          <w:numId w:val="26"/>
        </w:numPr>
        <w:spacing w:after="120"/>
        <w:ind w:left="426" w:hanging="426"/>
        <w:rPr>
          <w:lang w:val="fr-FR"/>
        </w:rPr>
      </w:pPr>
      <w:r>
        <w:rPr>
          <w:lang w:val="fr-FR"/>
        </w:rPr>
        <w:t>Activités qui perturbent le sol de telle sorte qu'elles peuvent avoir un impact sur les sites d'importance culturelle et patrimoniale.</w:t>
      </w:r>
    </w:p>
    <w:p w14:paraId="5E41AA6F" w14:textId="77777777" w:rsidR="008C2BB0" w:rsidRPr="00994B77" w:rsidRDefault="007D29EF" w:rsidP="0089495C">
      <w:pPr>
        <w:pStyle w:val="BodyText"/>
        <w:numPr>
          <w:ilvl w:val="0"/>
          <w:numId w:val="26"/>
        </w:numPr>
        <w:ind w:left="426" w:hanging="426"/>
        <w:rPr>
          <w:lang w:val="fr-FR"/>
        </w:rPr>
      </w:pPr>
      <w:r>
        <w:rPr>
          <w:lang w:val="fr-FR"/>
        </w:rPr>
        <w:t xml:space="preserve">Activités qui peuvent avoir un impact sur l'agrément en </w:t>
      </w:r>
    </w:p>
    <w:p w14:paraId="18345A90" w14:textId="77777777" w:rsidR="008C2BB0" w:rsidRPr="00994B77" w:rsidRDefault="007D29EF" w:rsidP="0089495C">
      <w:pPr>
        <w:pStyle w:val="BodyText"/>
        <w:numPr>
          <w:ilvl w:val="0"/>
          <w:numId w:val="27"/>
        </w:numPr>
        <w:ind w:left="851" w:hanging="425"/>
        <w:rPr>
          <w:lang w:val="fr-FR"/>
        </w:rPr>
      </w:pPr>
      <w:r w:rsidRPr="0045063B">
        <w:rPr>
          <w:lang w:val="fr-FR"/>
        </w:rPr>
        <w:t>Émettant du bruit ou des vibrations à proximité de lieux sensibles (voir la Section 4.8).</w:t>
      </w:r>
    </w:p>
    <w:p w14:paraId="2B8311EB" w14:textId="77777777" w:rsidR="008C2BB0" w:rsidRPr="00994B77" w:rsidRDefault="007D29EF" w:rsidP="0089495C">
      <w:pPr>
        <w:pStyle w:val="BodyText"/>
        <w:numPr>
          <w:ilvl w:val="0"/>
          <w:numId w:val="27"/>
        </w:numPr>
        <w:ind w:left="851" w:hanging="425"/>
        <w:rPr>
          <w:lang w:val="fr-FR"/>
        </w:rPr>
      </w:pPr>
      <w:r w:rsidRPr="0045063B">
        <w:rPr>
          <w:lang w:val="fr-FR"/>
        </w:rPr>
        <w:t>Émettant de la poussière (voir la Section 4.7).</w:t>
      </w:r>
    </w:p>
    <w:p w14:paraId="5E532269" w14:textId="77777777" w:rsidR="008C2BB0" w:rsidRPr="00994B77" w:rsidRDefault="007D29EF" w:rsidP="0089495C">
      <w:pPr>
        <w:pStyle w:val="BodyText"/>
        <w:numPr>
          <w:ilvl w:val="0"/>
          <w:numId w:val="27"/>
        </w:numPr>
        <w:spacing w:after="120"/>
        <w:ind w:left="851" w:hanging="425"/>
        <w:rPr>
          <w:lang w:val="fr-FR"/>
        </w:rPr>
      </w:pPr>
      <w:r w:rsidRPr="00077363">
        <w:rPr>
          <w:lang w:val="fr-FR"/>
        </w:rPr>
        <w:t xml:space="preserve">Augmentant la circulation et les nuisances. </w:t>
      </w:r>
    </w:p>
    <w:p w14:paraId="365BFF45" w14:textId="77777777" w:rsidR="008C2BB0" w:rsidRPr="00994B77" w:rsidRDefault="007D29EF" w:rsidP="0089495C">
      <w:pPr>
        <w:pStyle w:val="BodyText"/>
        <w:numPr>
          <w:ilvl w:val="0"/>
          <w:numId w:val="26"/>
        </w:numPr>
        <w:ind w:left="426" w:hanging="426"/>
        <w:rPr>
          <w:lang w:val="fr-FR"/>
        </w:rPr>
      </w:pPr>
      <w:r>
        <w:rPr>
          <w:lang w:val="fr-FR"/>
        </w:rPr>
        <w:t>Activités pouvant avoir un impact sur les caractéristiques esthétiques, telles que :</w:t>
      </w:r>
    </w:p>
    <w:p w14:paraId="025CCDD7" w14:textId="0DA060FE" w:rsidR="008C2BB0" w:rsidRPr="00994B77" w:rsidRDefault="006C67F7" w:rsidP="0089495C">
      <w:pPr>
        <w:pStyle w:val="BodyText"/>
        <w:numPr>
          <w:ilvl w:val="0"/>
          <w:numId w:val="27"/>
        </w:numPr>
        <w:ind w:left="850" w:hanging="425"/>
        <w:rPr>
          <w:lang w:val="fr-FR"/>
        </w:rPr>
      </w:pPr>
      <w:r>
        <w:rPr>
          <w:lang w:val="fr-FR"/>
        </w:rPr>
        <w:t>L</w:t>
      </w:r>
      <w:r w:rsidR="007D29EF" w:rsidRPr="0025549D">
        <w:rPr>
          <w:lang w:val="fr-FR"/>
        </w:rPr>
        <w:t>es carrières ou les mines de grande envergure.</w:t>
      </w:r>
    </w:p>
    <w:p w14:paraId="3D51676E" w14:textId="2C508FF2" w:rsidR="00D42F06" w:rsidRPr="00994B77" w:rsidRDefault="00CF432A" w:rsidP="0089495C">
      <w:pPr>
        <w:pStyle w:val="BodyText"/>
        <w:numPr>
          <w:ilvl w:val="0"/>
          <w:numId w:val="27"/>
        </w:numPr>
        <w:spacing w:after="120"/>
        <w:ind w:left="851" w:hanging="425"/>
        <w:rPr>
          <w:lang w:val="fr-FR"/>
        </w:rPr>
      </w:pPr>
      <w:r>
        <w:rPr>
          <w:lang w:val="fr-FR"/>
        </w:rPr>
        <w:t>L</w:t>
      </w:r>
      <w:r w:rsidR="007D29EF" w:rsidRPr="0025549D">
        <w:rPr>
          <w:lang w:val="fr-FR"/>
        </w:rPr>
        <w:t>es aménagements touristiques ou autres aménagements majeurs dans les zones naturelles ou à proximité de celles-ci.</w:t>
      </w:r>
    </w:p>
    <w:p w14:paraId="76F9B4E3" w14:textId="77777777" w:rsidR="008C2BB0" w:rsidRPr="00994B77" w:rsidRDefault="007D29EF" w:rsidP="0089495C">
      <w:pPr>
        <w:pStyle w:val="BodyText"/>
        <w:numPr>
          <w:ilvl w:val="0"/>
          <w:numId w:val="28"/>
        </w:numPr>
        <w:spacing w:after="120"/>
        <w:ind w:left="426" w:hanging="426"/>
        <w:rPr>
          <w:lang w:val="fr-FR"/>
        </w:rPr>
      </w:pPr>
      <w:r>
        <w:rPr>
          <w:lang w:val="fr-FR"/>
        </w:rPr>
        <w:t xml:space="preserve">Projets de construction impliquant un afflux de travailleurs étrangers et non autochtones dans des communautés isolées, ce qui présente des risques associés à un manque de sensibilité culturelle, à la protection des enfants et aux maladies transmissibles, notamment les infections sexuellement transmissibles (IST) et la COVID-19. Les maladies transmissibles courantes dans les îles du Pacifique comprennent la chlamydiose, la syphilis et l'hépatite B. Le VIH/SIDA est également répandu. </w:t>
      </w:r>
    </w:p>
    <w:p w14:paraId="649D55B5" w14:textId="03AD9B8C" w:rsidR="00306C2D" w:rsidRPr="00994B77" w:rsidRDefault="007D29EF" w:rsidP="0089495C">
      <w:pPr>
        <w:pStyle w:val="BodyText"/>
        <w:numPr>
          <w:ilvl w:val="0"/>
          <w:numId w:val="28"/>
        </w:numPr>
        <w:spacing w:after="120"/>
        <w:ind w:left="426" w:hanging="426"/>
        <w:rPr>
          <w:lang w:val="fr-FR"/>
        </w:rPr>
      </w:pPr>
      <w:r>
        <w:rPr>
          <w:lang w:val="fr-FR"/>
        </w:rPr>
        <w:t xml:space="preserve">Activités ayant des incidences sur l'hygiène et l'assainissement du fait de l'utilisation </w:t>
      </w:r>
      <w:r w:rsidR="00CA2DF7" w:rsidRPr="00CA2DF7">
        <w:rPr>
          <w:lang w:val="fr-FR"/>
        </w:rPr>
        <w:t>du système d'approvisionnement</w:t>
      </w:r>
      <w:r>
        <w:rPr>
          <w:lang w:val="fr-FR"/>
        </w:rPr>
        <w:t xml:space="preserve"> en eau de l'île, pouvant entraîner des pénuries d'eau, et de l'absence de procédures adéquates de traitement de l'eau et des eaux usées utilisées par les travailleurs et/ou pour les activités de construction (voir les Sections 5.2 et 5.5). L'eau potable et l'eau douce sont une denrée rare dans de nombreuses îles périphériques, où l'augmentation de la salinité des eaux souterraines est établie. </w:t>
      </w:r>
    </w:p>
    <w:p w14:paraId="02EDFAAB" w14:textId="402D7C4B" w:rsidR="000B65B0" w:rsidRPr="00994B77" w:rsidRDefault="007D29EF" w:rsidP="0089495C">
      <w:pPr>
        <w:pStyle w:val="BodyText"/>
        <w:numPr>
          <w:ilvl w:val="0"/>
          <w:numId w:val="28"/>
        </w:numPr>
        <w:spacing w:after="120"/>
        <w:ind w:left="426" w:hanging="426"/>
        <w:rPr>
          <w:lang w:val="fr-FR"/>
        </w:rPr>
      </w:pPr>
      <w:r>
        <w:rPr>
          <w:lang w:val="fr-FR"/>
        </w:rPr>
        <w:t xml:space="preserve">Activités qui présentent un risque pour la santé et la sécurité. La construction sur des îles isolées présente des risques importants pour les ouvriers du bâtiment et pour la communauté si elle n'est pas gérée de manière appropriée. Des blessures relativement mineures peuvent </w:t>
      </w:r>
      <w:r w:rsidR="0005059E">
        <w:rPr>
          <w:lang w:val="fr-FR"/>
        </w:rPr>
        <w:t>entraîner</w:t>
      </w:r>
      <w:r>
        <w:rPr>
          <w:lang w:val="fr-FR"/>
        </w:rPr>
        <w:t xml:space="preserve"> des conséquences mortelles du fait de la difficulté d'accès à des soins médicaux appropriés et rapides.</w:t>
      </w:r>
    </w:p>
    <w:p w14:paraId="7EB61389" w14:textId="77777777" w:rsidR="00722913" w:rsidRPr="00994B77" w:rsidRDefault="007D29EF" w:rsidP="0089495C">
      <w:pPr>
        <w:pStyle w:val="BodyText"/>
        <w:numPr>
          <w:ilvl w:val="0"/>
          <w:numId w:val="28"/>
        </w:numPr>
        <w:ind w:left="426" w:hanging="426"/>
        <w:rPr>
          <w:lang w:val="fr-FR"/>
        </w:rPr>
      </w:pPr>
      <w:r>
        <w:rPr>
          <w:lang w:val="fr-FR"/>
        </w:rPr>
        <w:t xml:space="preserve">Activités de dragage pouvant causer la ciguatera, une maladie d'origine alimentaire provoquée par la consommation de certains poissons de récif dont la chair est contaminée par une toxine produite par des dinoflagellés, tels que </w:t>
      </w:r>
      <w:r>
        <w:rPr>
          <w:i/>
          <w:iCs/>
          <w:lang w:val="fr-FR"/>
        </w:rPr>
        <w:t>Gambierdiscus toxicus</w:t>
      </w:r>
      <w:r>
        <w:rPr>
          <w:lang w:val="fr-FR"/>
        </w:rPr>
        <w:t xml:space="preserve">. Ces dinoflagellés adhèrent au corail, aux algues et aux algues marines, et sont consommés par des poissons herbivores qui sont à leur tour mangés par des poissons carnivores plus gros. L'aggravation des effets des épidémies de Ciguatera a été associée au dynamitage des récifs à Tuvalu (Niutao en 1989 et Nui en 1988). </w:t>
      </w:r>
    </w:p>
    <w:p w14:paraId="2A186F6D" w14:textId="77777777" w:rsidR="00626494" w:rsidRDefault="007D29EF" w:rsidP="00626494">
      <w:pPr>
        <w:pStyle w:val="Heading3"/>
      </w:pPr>
      <w:bookmarkStart w:id="211" w:name="_Toc102663074"/>
      <w:bookmarkStart w:id="212" w:name="_Toc116509535"/>
      <w:bookmarkStart w:id="213" w:name="_Toc116511417"/>
      <w:r>
        <w:rPr>
          <w:lang w:val="fr-FR"/>
        </w:rPr>
        <w:t>Stratégies d'atténuation</w:t>
      </w:r>
      <w:bookmarkEnd w:id="211"/>
      <w:bookmarkEnd w:id="212"/>
      <w:bookmarkEnd w:id="213"/>
    </w:p>
    <w:p w14:paraId="06776E5C" w14:textId="77777777" w:rsidR="00626494" w:rsidRPr="00994B77" w:rsidRDefault="007D29EF" w:rsidP="005F1D88">
      <w:pPr>
        <w:pStyle w:val="BodyText"/>
        <w:spacing w:after="120"/>
        <w:rPr>
          <w:lang w:val="fr-FR"/>
        </w:rPr>
      </w:pPr>
      <w:r>
        <w:rPr>
          <w:lang w:val="fr-FR"/>
        </w:rPr>
        <w:t>Pour atténuer les impacts d'un projet sur la société, l'auteur de la proposition devrait recourir aux stratégies d'atténuation suivantes :</w:t>
      </w:r>
    </w:p>
    <w:p w14:paraId="2ED17705" w14:textId="77777777" w:rsidR="00626494" w:rsidRPr="00994B77" w:rsidRDefault="007D29EF" w:rsidP="0089495C">
      <w:pPr>
        <w:pStyle w:val="BodyText"/>
        <w:numPr>
          <w:ilvl w:val="0"/>
          <w:numId w:val="28"/>
        </w:numPr>
        <w:ind w:left="425" w:hanging="425"/>
        <w:rPr>
          <w:lang w:val="fr-FR"/>
        </w:rPr>
      </w:pPr>
      <w:r>
        <w:rPr>
          <w:lang w:val="fr-FR"/>
        </w:rPr>
        <w:t xml:space="preserve">Faire preuve de soin pour le choix du site et la conception afin de minimiser les effets négatifs et maximiser les avantages pour la communauté. Les anciens du village devraient approuver le choix des sites pour les travaux et les installations de construction afin de s'assurer qu'ils ne soient pas situés sur ou à proximité de sites historiques ou de zones d'importance culturelle et qu'ils ne causent pas de dommages ou de destruction à la végétation indigène présentant une grande valeur écologique ou sociale. </w:t>
      </w:r>
    </w:p>
    <w:p w14:paraId="34CFCC1D" w14:textId="77777777" w:rsidR="00DA0443" w:rsidRPr="00994B77" w:rsidRDefault="007D29EF" w:rsidP="0089495C">
      <w:pPr>
        <w:pStyle w:val="BodyText"/>
        <w:numPr>
          <w:ilvl w:val="0"/>
          <w:numId w:val="28"/>
        </w:numPr>
        <w:ind w:left="425" w:hanging="425"/>
        <w:rPr>
          <w:lang w:val="fr-FR"/>
        </w:rPr>
      </w:pPr>
      <w:r>
        <w:rPr>
          <w:lang w:val="fr-FR"/>
        </w:rPr>
        <w:t>Planifier les travaux de manière à éviter les périodes sensibles de l'année, telles que les événements culturels.</w:t>
      </w:r>
    </w:p>
    <w:p w14:paraId="22D65173" w14:textId="77777777" w:rsidR="00992FE9" w:rsidRPr="00994B77" w:rsidRDefault="007D29EF" w:rsidP="00992FE9">
      <w:pPr>
        <w:pStyle w:val="BodyText"/>
        <w:numPr>
          <w:ilvl w:val="0"/>
          <w:numId w:val="28"/>
        </w:numPr>
        <w:ind w:left="425" w:hanging="425"/>
        <w:rPr>
          <w:lang w:val="fr-FR"/>
        </w:rPr>
      </w:pPr>
      <w:r>
        <w:rPr>
          <w:lang w:val="fr-FR"/>
        </w:rPr>
        <w:lastRenderedPageBreak/>
        <w:t xml:space="preserve">Élaborer un protocole relatif aux découvertes fortuites (ou inattendues) afin de permettre, par exemple, d'identifier les tombes, les objets ou artefacts culturels et patrimoniaux (ou les UXO) pendant les travaux. Dans le cas d'activités menées dans des zones où des ressources culturelles pourraient être présentes, il convient de définir les procédures permettant d'identifier et d'éviter les impacts sur les biens culturels, et en particulier </w:t>
      </w:r>
    </w:p>
    <w:p w14:paraId="12FF653F" w14:textId="77777777" w:rsidR="00992FE9" w:rsidRPr="00994B77" w:rsidRDefault="007D29EF" w:rsidP="00992FE9">
      <w:pPr>
        <w:pStyle w:val="BodyText"/>
        <w:numPr>
          <w:ilvl w:val="1"/>
          <w:numId w:val="28"/>
        </w:numPr>
        <w:ind w:left="851" w:hanging="425"/>
        <w:rPr>
          <w:lang w:val="fr-FR"/>
        </w:rPr>
      </w:pPr>
      <w:r>
        <w:rPr>
          <w:lang w:val="fr-FR"/>
        </w:rPr>
        <w:t>La consultation des anciens du village et de la communauté en vue d'identifier les sites connus et potentiels liés aux activités du projet.</w:t>
      </w:r>
    </w:p>
    <w:p w14:paraId="6ADBEBC4" w14:textId="77777777" w:rsidR="00992FE9" w:rsidRPr="00994B77" w:rsidRDefault="007D29EF" w:rsidP="00992FE9">
      <w:pPr>
        <w:pStyle w:val="BodyText"/>
        <w:numPr>
          <w:ilvl w:val="1"/>
          <w:numId w:val="28"/>
        </w:numPr>
        <w:ind w:left="851" w:hanging="425"/>
        <w:rPr>
          <w:lang w:val="fr-FR"/>
        </w:rPr>
      </w:pPr>
      <w:r>
        <w:rPr>
          <w:lang w:val="fr-FR"/>
        </w:rPr>
        <w:t xml:space="preserve">L'arrêt des travaux en cas de découverte d'un site d'importance culturelle possible, jusqu'à ce que l'importance de la "découverte" ait été déterminée par les autorités compétentes et les habitants locaux, et jusqu'à ce qu'un traitement approprié du site ait été déterminé et réalisé. </w:t>
      </w:r>
    </w:p>
    <w:p w14:paraId="11F09BCB" w14:textId="29E45015" w:rsidR="00992FE9" w:rsidRPr="00994B77" w:rsidRDefault="007D29EF" w:rsidP="00992FE9">
      <w:pPr>
        <w:pStyle w:val="BodyText"/>
        <w:numPr>
          <w:ilvl w:val="0"/>
          <w:numId w:val="28"/>
        </w:numPr>
        <w:ind w:left="425" w:hanging="425"/>
        <w:rPr>
          <w:lang w:val="fr-FR"/>
        </w:rPr>
      </w:pPr>
      <w:r>
        <w:rPr>
          <w:lang w:val="fr-FR"/>
        </w:rPr>
        <w:t>Mettre en place des zones tampons ou d'autres dispositions de gestion pour éviter d'endommager les ressources culturelles, telles que les forêts et les cimetières sacrés. Les communautés locales/les gardiens auxquels appartiennent ces zones devront identifier leur présence (et devront être consultés à cette fin pendant le processus d'ÉIE), définir les procédures d'accès et ne pas être exclu</w:t>
      </w:r>
      <w:r w:rsidR="001D32C7">
        <w:rPr>
          <w:lang w:val="fr-FR"/>
        </w:rPr>
        <w:t>e</w:t>
      </w:r>
      <w:r>
        <w:rPr>
          <w:lang w:val="fr-FR"/>
        </w:rPr>
        <w:t>s de l'accès à ces zones.</w:t>
      </w:r>
    </w:p>
    <w:p w14:paraId="56956947" w14:textId="77777777" w:rsidR="003A0471" w:rsidRPr="00994B77" w:rsidRDefault="007D29EF" w:rsidP="0089495C">
      <w:pPr>
        <w:pStyle w:val="BodyText"/>
        <w:numPr>
          <w:ilvl w:val="0"/>
          <w:numId w:val="28"/>
        </w:numPr>
        <w:ind w:left="425" w:hanging="425"/>
        <w:rPr>
          <w:lang w:val="fr-FR"/>
        </w:rPr>
      </w:pPr>
      <w:r>
        <w:rPr>
          <w:lang w:val="fr-FR"/>
        </w:rPr>
        <w:t>Mettre éventuellement en place une installation de dessalement pour assurer l'autosuffisance de l'entrepreneur pour la collecte, l'approvisionnement et le stockage de toute l'eau douce et potable nécessaire au chantier et pour les travaux.</w:t>
      </w:r>
    </w:p>
    <w:p w14:paraId="3CF49AEA" w14:textId="77777777" w:rsidR="00FF3D9B" w:rsidRPr="00994B77" w:rsidRDefault="007D29EF" w:rsidP="0089495C">
      <w:pPr>
        <w:pStyle w:val="BodyText"/>
        <w:numPr>
          <w:ilvl w:val="0"/>
          <w:numId w:val="28"/>
        </w:numPr>
        <w:ind w:left="425" w:hanging="425"/>
        <w:rPr>
          <w:lang w:val="fr-FR"/>
        </w:rPr>
      </w:pPr>
      <w:r>
        <w:rPr>
          <w:lang w:val="fr-FR"/>
        </w:rPr>
        <w:t xml:space="preserve">Élaborer et convenir avec les anciens de l'île d'un ensemble de protocoles (un "code de bonne conduite") afin de définir les paramètres sociaux et culturels du travail sur l'île. Ces protocoles doivent faire partie intégrante des obligations contractuelles de l'entrepreneur. Les mesures visant à atténuer toute difficulté doivent alors être abordées au cours de discussions avec les anciens de l'île et par le biais d'une consultation publique avant toute mobilisation. </w:t>
      </w:r>
    </w:p>
    <w:p w14:paraId="0EE7DFD9" w14:textId="77777777" w:rsidR="00FF3D9B" w:rsidRPr="00994B77" w:rsidRDefault="007D29EF" w:rsidP="0089495C">
      <w:pPr>
        <w:pStyle w:val="BodyText"/>
        <w:numPr>
          <w:ilvl w:val="0"/>
          <w:numId w:val="28"/>
        </w:numPr>
        <w:ind w:left="425" w:hanging="425"/>
        <w:rPr>
          <w:lang w:val="fr-FR"/>
        </w:rPr>
      </w:pPr>
      <w:r w:rsidRPr="00991953">
        <w:rPr>
          <w:lang w:val="fr-FR"/>
        </w:rPr>
        <w:t>Avant le démarrage de toute activité, former et initier tous les employés, locaux et non locaux, du projet, aux principes de base, y compris la santé et la sécurité, pour les sensibiliser aux questions de genre et de culture, à la prévention des abus, de l'exploitation et du harcèlement sexuels, à la protection des enfants, aux normes fondamentales du travail et au code de bonne conduite convenu. L'éducation et la formation en matière de sensibilisation et de prévention des IST, du VIH/SIDA et de COVID-19 sont un facteur important d'atténuation des risques sanitaires, tant pour les membres de la communauté que pour les travailleurs du projet.</w:t>
      </w:r>
    </w:p>
    <w:p w14:paraId="70833D54" w14:textId="77777777" w:rsidR="00114850" w:rsidRPr="00994B77" w:rsidRDefault="007D29EF" w:rsidP="0089495C">
      <w:pPr>
        <w:pStyle w:val="BodyText"/>
        <w:numPr>
          <w:ilvl w:val="0"/>
          <w:numId w:val="28"/>
        </w:numPr>
        <w:ind w:left="425" w:hanging="425"/>
        <w:rPr>
          <w:lang w:val="fr-FR"/>
        </w:rPr>
      </w:pPr>
      <w:r w:rsidRPr="00991953">
        <w:rPr>
          <w:lang w:val="fr-FR"/>
        </w:rPr>
        <w:t>Sensibiliser également le personnel de construction à la position et à la signification des zones d'importance culturelle, pendant la présentation du chantier, et indiquer clairement que ces zones doivent toujours être évitées.</w:t>
      </w:r>
    </w:p>
    <w:p w14:paraId="75D4B3E0" w14:textId="77777777" w:rsidR="00FF3D9B" w:rsidRPr="00994B77" w:rsidRDefault="007D29EF" w:rsidP="0089495C">
      <w:pPr>
        <w:pStyle w:val="BodyText"/>
        <w:numPr>
          <w:ilvl w:val="0"/>
          <w:numId w:val="28"/>
        </w:numPr>
        <w:ind w:left="425" w:hanging="425"/>
        <w:rPr>
          <w:lang w:val="fr-FR"/>
        </w:rPr>
      </w:pPr>
      <w:r w:rsidRPr="00991953">
        <w:rPr>
          <w:lang w:val="fr-FR"/>
        </w:rPr>
        <w:t xml:space="preserve">Recruter un agent de liaison avec la communauté locale (CLO) à charge de l'entrepreneur pour favoriser la communication productive entre la communauté et l'entrepreneur. </w:t>
      </w:r>
    </w:p>
    <w:p w14:paraId="7C059C05" w14:textId="77777777" w:rsidR="00475C3E" w:rsidRPr="00994B77" w:rsidRDefault="007D29EF" w:rsidP="0089495C">
      <w:pPr>
        <w:pStyle w:val="BodyText"/>
        <w:numPr>
          <w:ilvl w:val="0"/>
          <w:numId w:val="28"/>
        </w:numPr>
        <w:ind w:left="425" w:hanging="425"/>
        <w:rPr>
          <w:lang w:val="fr-FR"/>
        </w:rPr>
      </w:pPr>
      <w:r>
        <w:rPr>
          <w:lang w:val="fr-FR"/>
        </w:rPr>
        <w:t>Entreprendre des efforts pour embaucher des membres de la population locale, y compris des femmes et des personnes défavorisées, pour les activités et travaux qui requièrent du personnel non qualifié et semi-qualifié ; les exigences en matière de salaire minimum doivent au moins être respectées.</w:t>
      </w:r>
    </w:p>
    <w:p w14:paraId="7E3F718F" w14:textId="77777777" w:rsidR="00EA48B7" w:rsidRPr="00991953" w:rsidRDefault="007D29EF" w:rsidP="0089495C">
      <w:pPr>
        <w:pStyle w:val="BodyText"/>
        <w:numPr>
          <w:ilvl w:val="0"/>
          <w:numId w:val="28"/>
        </w:numPr>
        <w:ind w:left="425" w:hanging="425"/>
      </w:pPr>
      <w:r w:rsidRPr="00991953">
        <w:rPr>
          <w:lang w:val="fr-FR"/>
        </w:rPr>
        <w:t>Pour la Ciguatera:</w:t>
      </w:r>
    </w:p>
    <w:p w14:paraId="62F483FE" w14:textId="77777777" w:rsidR="00EA48B7" w:rsidRPr="00994B77" w:rsidRDefault="007D29EF" w:rsidP="0089495C">
      <w:pPr>
        <w:pStyle w:val="BodyText"/>
        <w:numPr>
          <w:ilvl w:val="1"/>
          <w:numId w:val="29"/>
        </w:numPr>
        <w:ind w:left="851" w:hanging="425"/>
        <w:rPr>
          <w:lang w:val="fr-FR"/>
        </w:rPr>
      </w:pPr>
      <w:r>
        <w:rPr>
          <w:lang w:val="fr-FR"/>
        </w:rPr>
        <w:t>Évaluer les risques pour établir s'il est nécessaire de faire des tests de dépistage des dinoflagellés dans les tissus des poissons.</w:t>
      </w:r>
    </w:p>
    <w:p w14:paraId="597889A7" w14:textId="77777777" w:rsidR="006F1490" w:rsidRPr="00994B77" w:rsidRDefault="007D29EF" w:rsidP="0089495C">
      <w:pPr>
        <w:pStyle w:val="BodyText"/>
        <w:numPr>
          <w:ilvl w:val="1"/>
          <w:numId w:val="29"/>
        </w:numPr>
        <w:ind w:left="851" w:hanging="425"/>
        <w:rPr>
          <w:lang w:val="fr-FR"/>
        </w:rPr>
      </w:pPr>
      <w:r>
        <w:rPr>
          <w:lang w:val="fr-FR"/>
        </w:rPr>
        <w:t>Enlever rapidement les matériaux extraits de la surface du récif pour réduire la probabilité d'une prolifération d'algues.</w:t>
      </w:r>
    </w:p>
    <w:p w14:paraId="0045B878" w14:textId="77777777" w:rsidR="006F1490" w:rsidRPr="00994B77" w:rsidRDefault="007D29EF" w:rsidP="0089495C">
      <w:pPr>
        <w:pStyle w:val="BodyText"/>
        <w:numPr>
          <w:ilvl w:val="1"/>
          <w:numId w:val="29"/>
        </w:numPr>
        <w:ind w:left="851" w:hanging="425"/>
        <w:rPr>
          <w:lang w:val="fr-FR"/>
        </w:rPr>
      </w:pPr>
      <w:r>
        <w:rPr>
          <w:lang w:val="fr-FR"/>
        </w:rPr>
        <w:t>Mettre en place un registre pour consigner tout cas de Ciguatera porté à l'attention du personnel médical pendant une période allant de six mois avant, à six mois après et pendant la construction.</w:t>
      </w:r>
    </w:p>
    <w:p w14:paraId="0DC27D2F" w14:textId="77777777" w:rsidR="006F1490" w:rsidRPr="00994B77" w:rsidRDefault="007D29EF" w:rsidP="0089495C">
      <w:pPr>
        <w:pStyle w:val="BodyText"/>
        <w:numPr>
          <w:ilvl w:val="1"/>
          <w:numId w:val="29"/>
        </w:numPr>
        <w:ind w:left="851" w:hanging="425"/>
        <w:rPr>
          <w:lang w:val="fr-FR"/>
        </w:rPr>
      </w:pPr>
      <w:r>
        <w:rPr>
          <w:lang w:val="fr-FR"/>
        </w:rPr>
        <w:t>Signaler tout cas aux autorités compétentes afin que des mesures de protection puissent être mises en place (par exemple, diffusion d'un avis déconseillant la consommation de poissons de récif herbivores jusqu'à ce que des tests supplémentaires aient été effectués et/ou qu'un délai suffisant se soit écoulé).</w:t>
      </w:r>
    </w:p>
    <w:p w14:paraId="79492048" w14:textId="05F04A24" w:rsidR="00DA0443" w:rsidRPr="00994B77" w:rsidRDefault="007D29EF" w:rsidP="0089495C">
      <w:pPr>
        <w:pStyle w:val="BodyText"/>
        <w:numPr>
          <w:ilvl w:val="0"/>
          <w:numId w:val="29"/>
        </w:numPr>
        <w:ind w:left="426" w:hanging="425"/>
        <w:rPr>
          <w:lang w:val="fr-FR"/>
        </w:rPr>
      </w:pPr>
      <w:r>
        <w:rPr>
          <w:lang w:val="fr-FR"/>
        </w:rPr>
        <w:t xml:space="preserve">Élaborer un PSGE qui inclut </w:t>
      </w:r>
      <w:r w:rsidR="00197506">
        <w:rPr>
          <w:lang w:val="fr-FR"/>
        </w:rPr>
        <w:t>—</w:t>
      </w:r>
    </w:p>
    <w:p w14:paraId="056858CF" w14:textId="77777777" w:rsidR="00DA0443" w:rsidRPr="00994B77" w:rsidRDefault="007D29EF" w:rsidP="0089495C">
      <w:pPr>
        <w:pStyle w:val="BodyText"/>
        <w:numPr>
          <w:ilvl w:val="1"/>
          <w:numId w:val="29"/>
        </w:numPr>
        <w:ind w:left="851" w:hanging="425"/>
        <w:rPr>
          <w:lang w:val="fr-FR"/>
        </w:rPr>
      </w:pPr>
      <w:r>
        <w:rPr>
          <w:lang w:val="fr-FR"/>
        </w:rPr>
        <w:lastRenderedPageBreak/>
        <w:t>Des protocoles communautaires pertinents et un Plan de liaison communautaire. Ce dernier doit inclure des réunions régulières avec les anciens de l'île et la distribution d'informations (y compris des avis) sur l'étendue et le calendrier de la construction, ainsi que sur les activités susceptibles de causer des perturbations.</w:t>
      </w:r>
    </w:p>
    <w:p w14:paraId="0F23C369" w14:textId="77777777" w:rsidR="00DA0443" w:rsidRPr="00994B77" w:rsidRDefault="007D29EF" w:rsidP="0089495C">
      <w:pPr>
        <w:pStyle w:val="BodyText"/>
        <w:numPr>
          <w:ilvl w:val="1"/>
          <w:numId w:val="29"/>
        </w:numPr>
        <w:ind w:left="851" w:hanging="425"/>
        <w:rPr>
          <w:lang w:val="fr-FR"/>
        </w:rPr>
      </w:pPr>
      <w:r>
        <w:rPr>
          <w:lang w:val="fr-FR"/>
        </w:rPr>
        <w:t>Le "code de bonne conduite" à définir avec les dirigeants locaux et à inclure dans les contrats de travail. L'entrepreneur doit veiller à ce que les agissements des travailleurs en dehors du chantier soient contrôlés et que les règles communautaires soient respectées. Cela doit probablement couvrir le comportement approprié en présence d'hommes, de femmes et d'enfants locaux, des restrictions sur la consommation d'alcool, des restrictions sur la pêche, la mise en œuvre de programmes de sensibilisation, la mise en œuvre du MRG et le traitement des plaintes, la démarche d'embauche de la main-d'œuvre locale et la mise en œuvre d'un Plan de santé et de sécurité communautaire (PSS).</w:t>
      </w:r>
    </w:p>
    <w:p w14:paraId="6A0C4E30" w14:textId="62C7ADBF" w:rsidR="00DA0443" w:rsidRPr="00994B77" w:rsidRDefault="007D29EF" w:rsidP="0089495C">
      <w:pPr>
        <w:pStyle w:val="BodyText"/>
        <w:numPr>
          <w:ilvl w:val="1"/>
          <w:numId w:val="29"/>
        </w:numPr>
        <w:ind w:left="851" w:hanging="425"/>
        <w:rPr>
          <w:lang w:val="fr-FR"/>
        </w:rPr>
      </w:pPr>
      <w:r w:rsidRPr="00DB4017">
        <w:rPr>
          <w:lang w:val="fr-FR"/>
        </w:rPr>
        <w:t>La sécurité à assurer sur le chantier, afin d'interdire l'accès aux personnes non autorisées (en particulier les enfants).</w:t>
      </w:r>
    </w:p>
    <w:p w14:paraId="7520665E" w14:textId="77777777" w:rsidR="004B1060" w:rsidRPr="00994B77" w:rsidRDefault="007D29EF" w:rsidP="0089495C">
      <w:pPr>
        <w:pStyle w:val="BodyText"/>
        <w:numPr>
          <w:ilvl w:val="1"/>
          <w:numId w:val="29"/>
        </w:numPr>
        <w:ind w:left="851" w:hanging="425"/>
        <w:rPr>
          <w:lang w:val="fr-FR"/>
        </w:rPr>
      </w:pPr>
      <w:r>
        <w:rPr>
          <w:lang w:val="fr-FR"/>
        </w:rPr>
        <w:t>Un MGR actif, soutenu par le CLO. La communauté doit être informée de l'existence du GRM, ainsi que de celle du CLO, et de la manière d'y avoir accès.</w:t>
      </w:r>
    </w:p>
    <w:p w14:paraId="770429AB" w14:textId="77777777" w:rsidR="00475C3E" w:rsidRPr="00994B77" w:rsidRDefault="007D29EF" w:rsidP="0089495C">
      <w:pPr>
        <w:pStyle w:val="BodyText"/>
        <w:numPr>
          <w:ilvl w:val="1"/>
          <w:numId w:val="29"/>
        </w:numPr>
        <w:ind w:left="851" w:hanging="425"/>
        <w:rPr>
          <w:lang w:val="fr-FR"/>
        </w:rPr>
      </w:pPr>
      <w:r>
        <w:rPr>
          <w:lang w:val="fr-FR"/>
        </w:rPr>
        <w:t xml:space="preserve">Un plan de santé et de sécurité (PSS) (adapté à la nature et à la portée des travaux) incluant les éléments suivants :  </w:t>
      </w:r>
    </w:p>
    <w:p w14:paraId="75BF7955" w14:textId="77777777" w:rsidR="00E47938" w:rsidRPr="00994B77" w:rsidRDefault="007D29EF" w:rsidP="00E47938">
      <w:pPr>
        <w:pStyle w:val="BodyText"/>
        <w:numPr>
          <w:ilvl w:val="2"/>
          <w:numId w:val="29"/>
        </w:numPr>
        <w:ind w:left="1276" w:hanging="425"/>
        <w:rPr>
          <w:lang w:val="fr-FR"/>
        </w:rPr>
      </w:pPr>
      <w:r>
        <w:rPr>
          <w:lang w:val="fr-FR"/>
        </w:rPr>
        <w:t xml:space="preserve">Des contrôles stricts de l'accès au chantier, assurés par des agents de sécurité qualifiés, empêchant les enfants et la population locale d'avoir accès au chantier et aux machines dangereuses. </w:t>
      </w:r>
    </w:p>
    <w:p w14:paraId="4D9EA797" w14:textId="77777777" w:rsidR="009D7602" w:rsidRDefault="007D29EF" w:rsidP="0089495C">
      <w:pPr>
        <w:pStyle w:val="BodyText"/>
        <w:numPr>
          <w:ilvl w:val="2"/>
          <w:numId w:val="29"/>
        </w:numPr>
        <w:ind w:left="1276" w:hanging="425"/>
        <w:rPr>
          <w:lang w:val="en-US"/>
        </w:rPr>
      </w:pPr>
      <w:r>
        <w:rPr>
          <w:lang w:val="fr-FR"/>
        </w:rPr>
        <w:t>Des panneaux d'information et d'avertissement à fixer sur les clôtures, les portes et les tableaux d'affichage, et à décliner dans la langue des habitants de l'île et de la nationalité principale des travailleurs, et à répéter en anglais. Le chantier doit être clôturé.</w:t>
      </w:r>
    </w:p>
    <w:p w14:paraId="5A90337B" w14:textId="77777777" w:rsidR="005258FC" w:rsidRPr="00994B77" w:rsidRDefault="007D29EF" w:rsidP="0089495C">
      <w:pPr>
        <w:pStyle w:val="BodyText"/>
        <w:numPr>
          <w:ilvl w:val="2"/>
          <w:numId w:val="29"/>
        </w:numPr>
        <w:ind w:left="1276" w:hanging="425"/>
        <w:rPr>
          <w:lang w:val="fr-FR"/>
        </w:rPr>
      </w:pPr>
      <w:r>
        <w:rPr>
          <w:lang w:val="fr-FR"/>
        </w:rPr>
        <w:t>La situation géographique et les délais d'intervention des services hospitaliers d'urgence (le meilleur moyen de garantir des soins est d'intégrer un médecin qualifié dans l'équipe de construction).</w:t>
      </w:r>
    </w:p>
    <w:p w14:paraId="6913D78A" w14:textId="77777777" w:rsidR="005258FC" w:rsidRPr="00994B77" w:rsidRDefault="007D29EF" w:rsidP="0089495C">
      <w:pPr>
        <w:pStyle w:val="BodyText"/>
        <w:numPr>
          <w:ilvl w:val="2"/>
          <w:numId w:val="29"/>
        </w:numPr>
        <w:ind w:left="1276" w:hanging="425"/>
        <w:rPr>
          <w:lang w:val="fr-FR"/>
        </w:rPr>
      </w:pPr>
      <w:r>
        <w:rPr>
          <w:lang w:val="fr-FR"/>
        </w:rPr>
        <w:t xml:space="preserve">Un plan d'évacuation médicale d'urgence dans le cadre d'un plan d'intervention d'urgence (ERP), avec indication des chaînes de responsabilité pour les actions à mener. </w:t>
      </w:r>
    </w:p>
    <w:p w14:paraId="3940AB84" w14:textId="77777777" w:rsidR="005258FC" w:rsidRPr="00994B77" w:rsidRDefault="007D29EF" w:rsidP="0089495C">
      <w:pPr>
        <w:pStyle w:val="BodyText"/>
        <w:numPr>
          <w:ilvl w:val="2"/>
          <w:numId w:val="29"/>
        </w:numPr>
        <w:ind w:left="1276" w:hanging="425"/>
        <w:rPr>
          <w:lang w:val="fr-FR"/>
        </w:rPr>
      </w:pPr>
      <w:r>
        <w:rPr>
          <w:lang w:val="fr-FR"/>
        </w:rPr>
        <w:t>Des équipements de protection individuelle (EPI) pertinents et adaptés.</w:t>
      </w:r>
    </w:p>
    <w:p w14:paraId="0100AD64" w14:textId="77777777" w:rsidR="00475C3E" w:rsidRPr="00994B77" w:rsidRDefault="007D29EF" w:rsidP="00045465">
      <w:pPr>
        <w:pStyle w:val="BodyText"/>
        <w:numPr>
          <w:ilvl w:val="2"/>
          <w:numId w:val="29"/>
        </w:numPr>
        <w:spacing w:after="120"/>
        <w:ind w:left="1276" w:hanging="425"/>
        <w:rPr>
          <w:lang w:val="fr-FR"/>
        </w:rPr>
      </w:pPr>
      <w:r>
        <w:rPr>
          <w:lang w:val="fr-FR"/>
        </w:rPr>
        <w:t>Des procédures de gestion de l'utilisation des routes partagées (y compris le maintien de l'accès à la côte, le nombre de véhicules et les limitations de vitesse, qui peuvent également contribuer à atténuer les niveaux de bruit et de poussière ainsi que les incidences sur la circulation).</w:t>
      </w:r>
    </w:p>
    <w:p w14:paraId="12087EEB" w14:textId="77777777" w:rsidR="00AB5BCB" w:rsidRPr="00994B77" w:rsidRDefault="007D29EF">
      <w:pPr>
        <w:rPr>
          <w:rFonts w:eastAsiaTheme="majorEastAsia" w:cstheme="majorBidi"/>
          <w:b/>
          <w:bCs/>
          <w:color w:val="00577E" w:themeColor="accent1"/>
          <w:sz w:val="28"/>
          <w:szCs w:val="28"/>
          <w:lang w:val="fr-FR"/>
        </w:rPr>
      </w:pPr>
      <w:r>
        <w:rPr>
          <w:lang w:val="fr-FR"/>
        </w:rPr>
        <w:t>Les informations fournies ci-dessus ne sont pas exhaustives et ne couvrent pas tous les impacts potentiels des projets d'ingénierie côtière dans le Pacifique. Elles sont cependant indicatives des types de répercussions et d'impacts qui peuvent survenir, et des mesures et stratégies d'atténuation qui peuvent être adoptées.</w:t>
      </w:r>
    </w:p>
    <w:p w14:paraId="6AF9A994" w14:textId="77777777" w:rsidR="005832B5" w:rsidRPr="00994B77" w:rsidRDefault="007D29EF" w:rsidP="004A6948">
      <w:pPr>
        <w:pStyle w:val="Heading1"/>
        <w:rPr>
          <w:lang w:val="fr-FR"/>
        </w:rPr>
      </w:pPr>
      <w:bookmarkStart w:id="214" w:name="_Toc102663075"/>
      <w:bookmarkStart w:id="215" w:name="_Toc116509536"/>
      <w:bookmarkStart w:id="216" w:name="_Toc116511418"/>
      <w:r w:rsidRPr="0025549D">
        <w:rPr>
          <w:lang w:val="fr-FR"/>
        </w:rPr>
        <w:t>Des ÉIE efficaces de projets d'ingénierie côtière</w:t>
      </w:r>
      <w:bookmarkEnd w:id="214"/>
      <w:bookmarkEnd w:id="215"/>
      <w:bookmarkEnd w:id="216"/>
    </w:p>
    <w:p w14:paraId="06EB7E8E" w14:textId="0AA5D174" w:rsidR="00156417" w:rsidRPr="00994B77" w:rsidRDefault="007D29EF" w:rsidP="00581812">
      <w:pPr>
        <w:pStyle w:val="BodyText"/>
        <w:spacing w:after="120"/>
        <w:rPr>
          <w:lang w:val="fr-FR"/>
        </w:rPr>
      </w:pPr>
      <w:r w:rsidRPr="0025549D">
        <w:rPr>
          <w:lang w:val="fr-FR"/>
        </w:rPr>
        <w:t xml:space="preserve">Cette section présente des recommandations clés pour veiller à l'efficacité des ÉIE de projets d'ingénierie côtière. Ces recommandations sont destinées à orienter les agents du gouvernement, les auteurs de projets et d'autres parties prenantes clés quant aux bonnes pratiques pour l'élaboration d'ÉIE qui servent de base à des décisions de planification avisées. Elles ne reprennent pas les informations détaillées qui figurent dans le document SPREP (2016), qui fournit une vue d'ensemble détaillée des phases du processus d'ÉIE (conformément à la </w:t>
      </w:r>
      <w:r w:rsidRPr="0025549D">
        <w:rPr>
          <w:b/>
          <w:bCs/>
          <w:lang w:val="fr-FR"/>
        </w:rPr>
        <w:t>Figure 1</w:t>
      </w:r>
      <w:r w:rsidRPr="0025549D">
        <w:rPr>
          <w:lang w:val="fr-FR"/>
        </w:rPr>
        <w:t xml:space="preserve">), mais elles soulignent </w:t>
      </w:r>
      <w:r w:rsidR="0005059E" w:rsidRPr="0025549D">
        <w:rPr>
          <w:lang w:val="fr-FR"/>
        </w:rPr>
        <w:t>cependant</w:t>
      </w:r>
      <w:r w:rsidRPr="0025549D">
        <w:rPr>
          <w:lang w:val="fr-FR"/>
        </w:rPr>
        <w:t xml:space="preserve"> les aspects qui revêtent une importance particulière dans le contexte des projets de développement côtier. Pour des informations sur le processus d'ÉIE en général, veuillez consulter le document </w:t>
      </w:r>
      <w:r w:rsidRPr="0025549D">
        <w:rPr>
          <w:i/>
          <w:iCs/>
          <w:lang w:val="fr-FR"/>
        </w:rPr>
        <w:t>Renforcement des Études d'Impact Environnemental: Directives pour les États et Territoires insulaires océaniens (SPREP, 2016)</w:t>
      </w:r>
      <w:r w:rsidRPr="0025549D">
        <w:rPr>
          <w:lang w:val="fr-FR"/>
        </w:rPr>
        <w:t>,</w:t>
      </w:r>
    </w:p>
    <w:p w14:paraId="1362B91F" w14:textId="36E1002F" w:rsidR="00847BB3" w:rsidRPr="0025549D" w:rsidRDefault="007D29EF" w:rsidP="00847BB3">
      <w:pPr>
        <w:pStyle w:val="Heading2"/>
        <w:ind w:left="709" w:hanging="709"/>
      </w:pPr>
      <w:bookmarkStart w:id="217" w:name="_Toc116511419"/>
      <w:bookmarkStart w:id="218" w:name="_Toc102663076"/>
      <w:bookmarkStart w:id="219" w:name="_Toc116509537"/>
      <w:r>
        <w:rPr>
          <w:lang w:val="fr-FR"/>
        </w:rPr>
        <w:lastRenderedPageBreak/>
        <w:t>Mobilisation des parties prenantes</w:t>
      </w:r>
      <w:bookmarkEnd w:id="217"/>
      <w:r w:rsidR="001D32C7">
        <w:rPr>
          <w:lang w:val="fr-FR"/>
        </w:rPr>
        <w:t>.</w:t>
      </w:r>
      <w:r>
        <w:rPr>
          <w:b w:val="0"/>
          <w:lang w:val="fr-FR"/>
        </w:rPr>
        <w:t xml:space="preserve"> </w:t>
      </w:r>
      <w:bookmarkEnd w:id="218"/>
      <w:bookmarkEnd w:id="219"/>
    </w:p>
    <w:p w14:paraId="4D64A231" w14:textId="77777777" w:rsidR="00847BB3" w:rsidRPr="00994B77" w:rsidRDefault="007D29EF" w:rsidP="00847BB3">
      <w:pPr>
        <w:pStyle w:val="BodyText"/>
        <w:spacing w:after="120"/>
        <w:rPr>
          <w:lang w:val="fr-FR"/>
        </w:rPr>
      </w:pPr>
      <w:r>
        <w:rPr>
          <w:lang w:val="fr-FR"/>
        </w:rPr>
        <w:t>Comme le souligne le document du PROE (2016), une consultation de bonne qualité des parties prenantes et du public est essentielle pour assurer le succès du processus d'ÉIE et elle nécessite une approche réfléchie et continue. Elle doit être pleinement intégrée à l'ensemble du processus d'ÉIE afin d'identifier les sites significatifs, de déterminer les risques et les dangers, et de définir des solutions appropriées. L'approche adoptée pour impliquer les parties prenantes doit aussi respecter les normes culturelles et la hiérarchie du lieu où est mené le projet. Dans les îles du Pacifique, les contacts avec les propriétaires fonciers et les chefs coutumiers suivent des protocoles stricts et, dans certains endroits, la décision du conseil municipal prime sur la loi nationale.</w:t>
      </w:r>
    </w:p>
    <w:p w14:paraId="28AF1A07" w14:textId="77777777" w:rsidR="00847BB3" w:rsidRPr="00994B77" w:rsidRDefault="007D29EF" w:rsidP="00847BB3">
      <w:pPr>
        <w:pStyle w:val="BodyText"/>
        <w:spacing w:after="120"/>
        <w:rPr>
          <w:lang w:val="fr-FR"/>
        </w:rPr>
      </w:pPr>
      <w:r w:rsidRPr="0025549D">
        <w:rPr>
          <w:lang w:val="fr-FR"/>
        </w:rPr>
        <w:t xml:space="preserve">Le Pacifique se distingue par l'importance de la propriété coutumière et des liens directs entre les modes de vie des communautés, les moyens de subsistance, l'état des ressources naturelles et le développement durable. Dans un tel contexte, un processus d'ÉIE efficace se doit d'être participatif et d'impliquer la communauté locale et les propriétaires coutumiers des terres et des ressources susceptibles d'être concernés par un projet, ainsi que les autres parties prenantes concernées, telles que les autorités gouvernementales provinciales ou locales, les entreprises, les ONG et OSC pertinentes (telles que la Croix-Rouge et les groupes environnementaux), et les groupes de femmes, d'hommes, de jeunes et les groupes religieux. </w:t>
      </w:r>
    </w:p>
    <w:p w14:paraId="60864B6B" w14:textId="25F2BEF1" w:rsidR="00847BB3" w:rsidRPr="00994B77" w:rsidRDefault="007D29EF" w:rsidP="00847BB3">
      <w:pPr>
        <w:pStyle w:val="BodyText"/>
        <w:spacing w:after="120"/>
        <w:rPr>
          <w:lang w:val="fr-FR"/>
        </w:rPr>
      </w:pPr>
      <w:r w:rsidRPr="0025549D">
        <w:rPr>
          <w:lang w:val="fr-FR"/>
        </w:rPr>
        <w:t xml:space="preserve">La mobilisation des parties prenantes devrait refléter le niveau de risque d'un projet et ses impacts anticipés, et elle devrait être organisée </w:t>
      </w:r>
      <w:r w:rsidR="0005059E" w:rsidRPr="0025549D">
        <w:rPr>
          <w:lang w:val="fr-FR"/>
        </w:rPr>
        <w:t>de manière</w:t>
      </w:r>
      <w:r w:rsidRPr="0025549D">
        <w:rPr>
          <w:lang w:val="fr-FR"/>
        </w:rPr>
        <w:t xml:space="preserve"> que les communautés aient la possibilité de s'informer et de participer aux processus décisionnels et aux activités qui les concernent. Cette démarche devrait faciliter l'acceptation d'un projet de développement par la collectivité. Pour être efficace, l'implication des parties prenantes devrait satisfaire quatre objectifs :</w:t>
      </w:r>
    </w:p>
    <w:p w14:paraId="1B082FA6" w14:textId="77777777" w:rsidR="00847BB3" w:rsidRPr="00994B77" w:rsidRDefault="007D29EF" w:rsidP="00847BB3">
      <w:pPr>
        <w:pStyle w:val="BodyText"/>
        <w:numPr>
          <w:ilvl w:val="0"/>
          <w:numId w:val="15"/>
        </w:numPr>
        <w:ind w:left="851" w:hanging="425"/>
        <w:rPr>
          <w:lang w:val="fr-FR"/>
        </w:rPr>
      </w:pPr>
      <w:r w:rsidRPr="0025549D">
        <w:rPr>
          <w:lang w:val="fr-FR"/>
        </w:rPr>
        <w:t>familiariser les parties prenantes au processus de planification et d'octroi de permis du projet</w:t>
      </w:r>
    </w:p>
    <w:p w14:paraId="2418BCBD" w14:textId="77777777" w:rsidR="00847BB3" w:rsidRPr="00994B77" w:rsidRDefault="007D29EF" w:rsidP="00847BB3">
      <w:pPr>
        <w:pStyle w:val="BodyText"/>
        <w:numPr>
          <w:ilvl w:val="0"/>
          <w:numId w:val="15"/>
        </w:numPr>
        <w:ind w:left="851" w:hanging="425"/>
        <w:rPr>
          <w:lang w:val="fr-FR"/>
        </w:rPr>
      </w:pPr>
      <w:r w:rsidRPr="0025549D">
        <w:rPr>
          <w:lang w:val="fr-FR"/>
        </w:rPr>
        <w:t>recevoir des contributions quant aux impacts possibles réels ou perçus du projet</w:t>
      </w:r>
    </w:p>
    <w:p w14:paraId="640D526F" w14:textId="77777777" w:rsidR="00847BB3" w:rsidRPr="00994B77" w:rsidRDefault="007D29EF" w:rsidP="00847BB3">
      <w:pPr>
        <w:pStyle w:val="BodyText"/>
        <w:numPr>
          <w:ilvl w:val="0"/>
          <w:numId w:val="15"/>
        </w:numPr>
        <w:ind w:left="851" w:hanging="425"/>
        <w:rPr>
          <w:lang w:val="fr-FR"/>
        </w:rPr>
      </w:pPr>
      <w:r w:rsidRPr="0025549D">
        <w:rPr>
          <w:lang w:val="fr-FR"/>
        </w:rPr>
        <w:t>recevoir un retour sur la conception du projet et les propositions de mesures pour atténuer les impacts</w:t>
      </w:r>
    </w:p>
    <w:p w14:paraId="6E2059DE" w14:textId="60A3155E" w:rsidR="00847BB3" w:rsidRPr="00994B77" w:rsidRDefault="007D29EF" w:rsidP="00847BB3">
      <w:pPr>
        <w:pStyle w:val="BodyText"/>
        <w:numPr>
          <w:ilvl w:val="0"/>
          <w:numId w:val="15"/>
        </w:numPr>
        <w:spacing w:after="120"/>
        <w:ind w:left="851" w:hanging="425"/>
        <w:rPr>
          <w:lang w:val="fr-FR"/>
        </w:rPr>
      </w:pPr>
      <w:r w:rsidRPr="0025549D">
        <w:rPr>
          <w:lang w:val="fr-FR"/>
        </w:rPr>
        <w:t>établir et entretenir des relations constructives et de confiance entre toutes les parties</w:t>
      </w:r>
      <w:r w:rsidR="00045DBD">
        <w:rPr>
          <w:lang w:val="fr-FR"/>
        </w:rPr>
        <w:t>.</w:t>
      </w:r>
    </w:p>
    <w:p w14:paraId="6A2488EA" w14:textId="6B779C73" w:rsidR="0014201A" w:rsidRPr="00994B77" w:rsidRDefault="007D29EF" w:rsidP="00847BB3">
      <w:pPr>
        <w:pStyle w:val="BodyText"/>
        <w:rPr>
          <w:lang w:val="fr-FR"/>
        </w:rPr>
      </w:pPr>
      <w:r>
        <w:rPr>
          <w:lang w:val="fr-FR"/>
        </w:rPr>
        <w:t>En général, l’implication de la communauté locale, des propriétaires fonciers/des ressources et d’autres parties prenantes est une exigence de la législation sur les ÉIE</w:t>
      </w:r>
      <w:r w:rsidR="00045DBD">
        <w:rPr>
          <w:lang w:val="fr-FR"/>
        </w:rPr>
        <w:t>.</w:t>
      </w:r>
      <w:r>
        <w:rPr>
          <w:lang w:val="fr-FR"/>
        </w:rPr>
        <w:t xml:space="preserve"> Cette exigence repose souvent sur des directives nationales qui décrivent les méthodes et échéances appropriées pour l’implication et la consultation, et qui formulent des recommandations pour garantir une participation et une représentation adéquates des communautés concernées. Les techniques de mobilisation des parties prenantes sont couvertes dans le document du PROE (2020) et dans les orientations produites par les organisations donatrices telles que la Banque mondiale.</w:t>
      </w:r>
    </w:p>
    <w:p w14:paraId="16A56F2C" w14:textId="77777777" w:rsidR="004C5DDF" w:rsidRDefault="007D29EF" w:rsidP="004C5DDF">
      <w:pPr>
        <w:pStyle w:val="Heading2"/>
        <w:ind w:left="851"/>
      </w:pPr>
      <w:bookmarkStart w:id="220" w:name="_Toc102663077"/>
      <w:bookmarkStart w:id="221" w:name="_Toc116509538"/>
      <w:bookmarkStart w:id="222" w:name="_Toc116511420"/>
      <w:r>
        <w:rPr>
          <w:lang w:val="fr-FR"/>
        </w:rPr>
        <w:t>Étude de champ et mandat</w:t>
      </w:r>
      <w:bookmarkEnd w:id="220"/>
      <w:bookmarkEnd w:id="221"/>
      <w:bookmarkEnd w:id="222"/>
    </w:p>
    <w:p w14:paraId="63A6AF9E" w14:textId="77777777" w:rsidR="004C5DDF" w:rsidRPr="00994B77" w:rsidRDefault="007D29EF" w:rsidP="004C5DDF">
      <w:pPr>
        <w:pStyle w:val="BodyText"/>
        <w:spacing w:after="120"/>
        <w:rPr>
          <w:lang w:val="fr-FR"/>
        </w:rPr>
      </w:pPr>
      <w:r w:rsidRPr="00423933">
        <w:rPr>
          <w:lang w:val="fr-FR"/>
        </w:rPr>
        <w:t>L'étude de champ est le processus qui consiste à identifier les questions à traiter dans une ÉIE et le degré de détail nécessaire pour l'examen d'une question donnée.  L'étude de champ est une étape précoce et fondamentale du processus d'ÉIE qui permet de concentrer les ressources disponibles sur les questions clés et d'économiser du temps et de l'argent. Les questions clés qui doivent être prises en compte dans le cadre des études côtières incluent :</w:t>
      </w:r>
    </w:p>
    <w:p w14:paraId="0CAC28ED" w14:textId="55367129" w:rsidR="004C5DDF" w:rsidRPr="00994B77" w:rsidRDefault="007D29EF" w:rsidP="004C5DDF">
      <w:pPr>
        <w:pStyle w:val="BodyText"/>
        <w:numPr>
          <w:ilvl w:val="0"/>
          <w:numId w:val="29"/>
        </w:numPr>
        <w:ind w:left="709" w:hanging="425"/>
        <w:rPr>
          <w:lang w:val="fr-FR"/>
        </w:rPr>
      </w:pPr>
      <w:r>
        <w:rPr>
          <w:lang w:val="fr-FR"/>
        </w:rPr>
        <w:t>L'étendue prévue de la zone d'impact, p.</w:t>
      </w:r>
      <w:r w:rsidR="00D5181F">
        <w:rPr>
          <w:lang w:val="fr-FR"/>
        </w:rPr>
        <w:t xml:space="preserve"> </w:t>
      </w:r>
      <w:r>
        <w:rPr>
          <w:lang w:val="fr-FR"/>
        </w:rPr>
        <w:t>ex., en ce qui concerne l'écologie marine (habitats et espèces). Elle dépend fortement de l'ampleur des modifications apportées aux processus côtiers et à la qualité de l'eau.</w:t>
      </w:r>
    </w:p>
    <w:p w14:paraId="43AACE7C" w14:textId="77777777" w:rsidR="004C5DDF" w:rsidRPr="00994B77" w:rsidRDefault="007D29EF" w:rsidP="004C5DDF">
      <w:pPr>
        <w:pStyle w:val="BodyText"/>
        <w:numPr>
          <w:ilvl w:val="0"/>
          <w:numId w:val="29"/>
        </w:numPr>
        <w:ind w:left="709" w:hanging="425"/>
        <w:rPr>
          <w:lang w:val="fr-FR"/>
        </w:rPr>
      </w:pPr>
      <w:r>
        <w:rPr>
          <w:lang w:val="fr-FR"/>
        </w:rPr>
        <w:t>L'identification des impacts potentiellement significatifs qui nécessitent une évaluation détaillée et celle des impacts peu significatifs qui n'en nécessitent pas (c'est-à-dire les sujets qui peuvent être " écartés ").</w:t>
      </w:r>
    </w:p>
    <w:p w14:paraId="0AC04258" w14:textId="77777777" w:rsidR="004C5DDF" w:rsidRPr="00994B77" w:rsidRDefault="007D29EF" w:rsidP="004C5DDF">
      <w:pPr>
        <w:pStyle w:val="BodyText"/>
        <w:numPr>
          <w:ilvl w:val="0"/>
          <w:numId w:val="29"/>
        </w:numPr>
        <w:ind w:left="709" w:hanging="425"/>
        <w:rPr>
          <w:lang w:val="fr-FR"/>
        </w:rPr>
      </w:pPr>
      <w:r>
        <w:rPr>
          <w:lang w:val="fr-FR"/>
        </w:rPr>
        <w:t>La pertinence des données de base existantes et la nécessité de mener des études supplémentaires, si elles sont jugées nécessaires.</w:t>
      </w:r>
    </w:p>
    <w:p w14:paraId="0CBDCE8A" w14:textId="77777777" w:rsidR="004C5DDF" w:rsidRPr="00994B77" w:rsidRDefault="007D29EF" w:rsidP="004C5DDF">
      <w:pPr>
        <w:pStyle w:val="BodyText"/>
        <w:numPr>
          <w:ilvl w:val="0"/>
          <w:numId w:val="29"/>
        </w:numPr>
        <w:ind w:left="709" w:hanging="425"/>
        <w:rPr>
          <w:lang w:val="fr-FR"/>
        </w:rPr>
      </w:pPr>
      <w:r>
        <w:rPr>
          <w:lang w:val="fr-FR"/>
        </w:rPr>
        <w:lastRenderedPageBreak/>
        <w:t>L'approche à adopter pour les études de modélisation des processus côtiers, si elles s'avèrent nécessaires.</w:t>
      </w:r>
    </w:p>
    <w:p w14:paraId="68A929D2" w14:textId="77777777" w:rsidR="004C5DDF" w:rsidRPr="00994B77" w:rsidRDefault="007D29EF" w:rsidP="004C5DDF">
      <w:pPr>
        <w:pStyle w:val="BodyText"/>
        <w:numPr>
          <w:ilvl w:val="0"/>
          <w:numId w:val="29"/>
        </w:numPr>
        <w:spacing w:after="120"/>
        <w:ind w:left="709" w:hanging="425"/>
        <w:rPr>
          <w:lang w:val="fr-FR"/>
        </w:rPr>
      </w:pPr>
      <w:r>
        <w:rPr>
          <w:lang w:val="fr-FR"/>
        </w:rPr>
        <w:t>Les méthodes à adopter pour évaluer l'ampleur et l'importance des effets/impacts (en incluant les effets potentiellement cumulatifs et résiduels).</w:t>
      </w:r>
    </w:p>
    <w:p w14:paraId="3CB64524" w14:textId="77777777" w:rsidR="004C5DDF" w:rsidRPr="00994B77" w:rsidRDefault="007D29EF" w:rsidP="004C5DDF">
      <w:pPr>
        <w:pStyle w:val="BodyText"/>
        <w:spacing w:after="120"/>
        <w:rPr>
          <w:lang w:val="fr-FR"/>
        </w:rPr>
      </w:pPr>
      <w:r w:rsidRPr="00FF0170">
        <w:rPr>
          <w:lang w:val="fr-FR"/>
        </w:rPr>
        <w:t xml:space="preserve">Cette étape doit se concentrer sur le « ciblage » des problèmes qui sont susceptibles d'être importants du fait de la nature et de l'étendue du développement et sur le « déclassement » de ceux qui ne le sont pas. Pour les problèmes ciblés dans l'étude, il est également important de définir précisément la profondeur avec laquelle le sujet doit être examiné (plutôt que de simplement examiner tous ses éléments) et de planifier le travail d'enquête et d'évaluation à entreprendre sur cette base. La </w:t>
      </w:r>
      <w:r w:rsidRPr="00FF0170">
        <w:rPr>
          <w:b/>
          <w:bCs/>
          <w:lang w:val="fr-FR"/>
        </w:rPr>
        <w:t>Section 3</w:t>
      </w:r>
      <w:r w:rsidRPr="00FF0170">
        <w:rPr>
          <w:lang w:val="fr-FR"/>
        </w:rPr>
        <w:t xml:space="preserve"> du présent document fournit des conseils sur le type d'enquêtes et d'études qui peuvent être pertinentes pour le projet d'ingénierie côtière. Cela devra ensuite être vérifié et approuvé par les parties prenantes concernées, et être utilisé pour définir les termes de référence (TdR) de l'ÉIE. L'Outil 2 du PROE (2016) contient un modèle de TdR destiné à aider les responsables d'ÉIE et les auteurs de propositions.</w:t>
      </w:r>
    </w:p>
    <w:p w14:paraId="3787467A" w14:textId="5F49A1E2" w:rsidR="004C5DDF" w:rsidRPr="00994B77" w:rsidRDefault="007D29EF" w:rsidP="004C5DDF">
      <w:pPr>
        <w:pStyle w:val="BodyText"/>
        <w:spacing w:after="120"/>
        <w:rPr>
          <w:lang w:val="fr-FR"/>
        </w:rPr>
      </w:pPr>
      <w:r>
        <w:rPr>
          <w:lang w:val="fr-FR"/>
        </w:rPr>
        <w:t xml:space="preserve">La portée requise pour une ÉIE est largement déterminée par la valeur, l'importance et la sensibilité de l'environnement biologique et social (les récepteurs d'impact) et la nature du projet (ses caractéristiques, son échelle et sa zone d'influence). En règle générale, les études d'impact sur l'environnement côtier doivent être réalisées par étapes dans le cadre d'études caractérisant les données de référence de l'environnement, précisées et approuvées lors de la phase de ciblage. Il est essentiel que les enquêtes d'ÉIE soient mesurées. Les études de référence par phases peuvent y contribuer en commençant par déterminer (souvent sur la base d'une étude documentaire) s'il existe des éléments d'intérêt, de valeur, </w:t>
      </w:r>
      <w:r w:rsidR="0005059E">
        <w:rPr>
          <w:lang w:val="fr-FR"/>
        </w:rPr>
        <w:t>etc.</w:t>
      </w:r>
      <w:r>
        <w:rPr>
          <w:lang w:val="fr-FR"/>
        </w:rPr>
        <w:t xml:space="preserve"> (comme indiqué dans la </w:t>
      </w:r>
      <w:r>
        <w:rPr>
          <w:b/>
          <w:bCs/>
          <w:lang w:val="fr-FR"/>
        </w:rPr>
        <w:t>Section 3</w:t>
      </w:r>
      <w:r>
        <w:rPr>
          <w:lang w:val="fr-FR"/>
        </w:rPr>
        <w:t>). Ceci doit ensuite permettre de déterminer l'étendue des travaux supplémentaires nécessaires.</w:t>
      </w:r>
    </w:p>
    <w:p w14:paraId="5BA78C56" w14:textId="77777777" w:rsidR="00814320" w:rsidRPr="00994B77" w:rsidRDefault="007D29EF" w:rsidP="00045465">
      <w:pPr>
        <w:pStyle w:val="BodyText"/>
        <w:spacing w:after="120"/>
        <w:rPr>
          <w:lang w:val="fr-FR"/>
        </w:rPr>
      </w:pPr>
      <w:r w:rsidRPr="00FF0170">
        <w:rPr>
          <w:lang w:val="fr-FR"/>
        </w:rPr>
        <w:t xml:space="preserve">Pour être efficace, l'étude de champ doit être entreprise en fonction du contexte et des exigences spécifiques du projet en question, en tenant compte des points de vue de toutes les parties prenantes. Le dimensionnement de l'étude ne devrait jamais être défini en spécifiant le même type d'études que celui de projets ou de sites similaires. Si l'expérience peut aider à mieux cerner les types probables d'études, une démarche "à l'identique" ne saurait être adoptée. Une telle démarche peut conduire à la réalisation d'études inutiles ou à l'omission d'études nécessaires. Des personnes ayant les qualifications et l'expérience correcte doivent donc faire preuve de discernement. </w:t>
      </w:r>
    </w:p>
    <w:p w14:paraId="45BFAD29" w14:textId="77777777" w:rsidR="005656C0" w:rsidRPr="00994B77" w:rsidRDefault="007D29EF" w:rsidP="00C05F6B">
      <w:pPr>
        <w:pStyle w:val="BodyText"/>
        <w:spacing w:after="240"/>
        <w:rPr>
          <w:lang w:val="fr-FR"/>
        </w:rPr>
      </w:pPr>
      <w:r w:rsidRPr="00FF0170">
        <w:rPr>
          <w:lang w:val="fr-FR"/>
        </w:rPr>
        <w:t>On peut ainsi faire des économies considérables de temps et d'argent lors de la collecte des données, la préparation des rapports et la conception/construction. Par exemple, pour certaines demandes d'autorisation de travaux en milieu marin (mais pas toutes), de nombreux problèmes relatifs à l'environnement terrestre (transport, qualité de l'air, bruit, etc.) peuvent être exclus s'il n'y a pas de liens directs avec le projet ou si l'ampleur des effets éventuels est insignifiante.</w:t>
      </w:r>
    </w:p>
    <w:p w14:paraId="6562E9A4" w14:textId="64CABFB0" w:rsidR="00987870" w:rsidRPr="00994B77" w:rsidRDefault="007D29EF" w:rsidP="00987870">
      <w:pPr>
        <w:pStyle w:val="BodyText"/>
        <w:shd w:val="clear" w:color="auto" w:fill="B2E7FF" w:themeFill="text1" w:themeFillTint="33"/>
        <w:spacing w:after="120"/>
        <w:rPr>
          <w:b/>
          <w:bCs/>
          <w:sz w:val="22"/>
          <w:szCs w:val="22"/>
          <w:lang w:val="fr-FR"/>
        </w:rPr>
      </w:pPr>
      <w:r w:rsidRPr="00987870">
        <w:rPr>
          <w:b/>
          <w:bCs/>
          <w:sz w:val="22"/>
          <w:szCs w:val="22"/>
          <w:lang w:val="fr-FR"/>
        </w:rPr>
        <w:t xml:space="preserve">Exemple </w:t>
      </w:r>
      <w:r w:rsidR="00197506">
        <w:rPr>
          <w:b/>
          <w:bCs/>
          <w:sz w:val="22"/>
          <w:szCs w:val="22"/>
          <w:lang w:val="fr-FR"/>
        </w:rPr>
        <w:t>—</w:t>
      </w:r>
      <w:r w:rsidRPr="00987870">
        <w:rPr>
          <w:b/>
          <w:bCs/>
          <w:sz w:val="22"/>
          <w:szCs w:val="22"/>
          <w:lang w:val="fr-FR"/>
        </w:rPr>
        <w:t xml:space="preserve"> Définition des exigences de modélisation en fonction des caractéristiques du projet</w:t>
      </w:r>
    </w:p>
    <w:p w14:paraId="1EAA1A10" w14:textId="77777777" w:rsidR="00987870" w:rsidRPr="00994B77" w:rsidRDefault="007D29EF" w:rsidP="00987870">
      <w:pPr>
        <w:pStyle w:val="BodyText"/>
        <w:shd w:val="clear" w:color="auto" w:fill="B2E7FF" w:themeFill="text1" w:themeFillTint="33"/>
        <w:rPr>
          <w:sz w:val="18"/>
          <w:szCs w:val="18"/>
          <w:lang w:val="fr-FR"/>
        </w:rPr>
      </w:pPr>
      <w:r w:rsidRPr="00E164F8">
        <w:rPr>
          <w:sz w:val="18"/>
          <w:szCs w:val="18"/>
          <w:lang w:val="fr-FR"/>
        </w:rPr>
        <w:t>En raison de l'isolement des îles périphériques de Tuvalu, la mobilisation de grandes installations de dragage n'est pas réaliste. L'approche proposée pour les travaux de dragage d'une série de ports pour petits bateaux était, par conséquent, d'utiliser une excavatrice travaillant à partir du platier récifal pour briser la plate-forme à l'aide d'un marteau-piqueur, transporter les matériaux détachés dans un godet et, de là, dans des camions. À Nukulaelae, on a rapidement constaté que cette approche était restreinte par la hauteur de la marée sur la plate-forme récifale et la houle, ce qui se traduisait par une durée de travail effective d'environ 3-4 heures par cycle de marée basse. Ainsi, pour Nui, où les travaux impliquent l'élargissement du chenal existant (pour minimiser l'empreinte des travaux) caractérisé par un débit d'eau rapide, il a été déterminé que les enquêtes d'ÉIE ne devaient pas inclure de modélisation du panache. En revanche, un plan de dragage doit être préparé et approuvé, et un suivi visuel du panache doit être effectué (et cette approche sera adaptée si certaines préoccupations apparaissent).</w:t>
      </w:r>
    </w:p>
    <w:p w14:paraId="7EB69759" w14:textId="77777777" w:rsidR="00987870" w:rsidRPr="00994B77" w:rsidRDefault="00987870" w:rsidP="00987870">
      <w:pPr>
        <w:pStyle w:val="BodyText"/>
        <w:shd w:val="clear" w:color="auto" w:fill="B2E7FF" w:themeFill="text1" w:themeFillTint="33"/>
        <w:rPr>
          <w:i/>
          <w:iCs/>
          <w:sz w:val="8"/>
          <w:szCs w:val="8"/>
          <w:lang w:val="fr-FR"/>
        </w:rPr>
      </w:pPr>
    </w:p>
    <w:p w14:paraId="3DD932BC" w14:textId="77777777" w:rsidR="004A6948" w:rsidRPr="0025549D" w:rsidRDefault="007D29EF" w:rsidP="00F24F03">
      <w:pPr>
        <w:pStyle w:val="Heading2"/>
        <w:ind w:left="709" w:hanging="709"/>
      </w:pPr>
      <w:bookmarkStart w:id="223" w:name="_Toc102663078"/>
      <w:bookmarkStart w:id="224" w:name="_Toc103073026"/>
      <w:bookmarkStart w:id="225" w:name="_Toc102663079"/>
      <w:bookmarkStart w:id="226" w:name="_Toc103073027"/>
      <w:bookmarkStart w:id="227" w:name="_Toc102663080"/>
      <w:bookmarkStart w:id="228" w:name="_Toc103073028"/>
      <w:bookmarkStart w:id="229" w:name="_Toc102663081"/>
      <w:bookmarkStart w:id="230" w:name="_Toc103073029"/>
      <w:bookmarkStart w:id="231" w:name="_Toc102663082"/>
      <w:bookmarkStart w:id="232" w:name="_Toc116509539"/>
      <w:bookmarkStart w:id="233" w:name="_Toc116511421"/>
      <w:bookmarkEnd w:id="223"/>
      <w:bookmarkEnd w:id="224"/>
      <w:bookmarkEnd w:id="225"/>
      <w:bookmarkEnd w:id="226"/>
      <w:bookmarkEnd w:id="227"/>
      <w:bookmarkEnd w:id="228"/>
      <w:bookmarkEnd w:id="229"/>
      <w:bookmarkEnd w:id="230"/>
      <w:r>
        <w:rPr>
          <w:lang w:val="fr-FR"/>
        </w:rPr>
        <w:lastRenderedPageBreak/>
        <w:t>Suivi, gestion et application</w:t>
      </w:r>
      <w:bookmarkEnd w:id="231"/>
      <w:bookmarkEnd w:id="232"/>
      <w:bookmarkEnd w:id="233"/>
    </w:p>
    <w:p w14:paraId="507C2472" w14:textId="029875DE" w:rsidR="0011606D" w:rsidRPr="00994B77" w:rsidRDefault="007D29EF" w:rsidP="008657AF">
      <w:pPr>
        <w:spacing w:after="120"/>
        <w:rPr>
          <w:rFonts w:cs="Arial"/>
          <w:lang w:val="fr-FR"/>
        </w:rPr>
      </w:pPr>
      <w:r w:rsidRPr="008657AF">
        <w:rPr>
          <w:rFonts w:cs="Arial"/>
          <w:lang w:val="fr-FR"/>
        </w:rPr>
        <w:t>Un plan de surveillance et de gestion de l'environnement (PSGE) est un plan spécifique élaboré pour un site ou un projet, afin de garantir que des pratiques appropriées de gestion de l'environnement sont identifiées et mises en œuvre au cours des différentes étapes du projet, notamment avant la construction, pendant la construction, l'exploitation, le démantèlement, la fermeture et l'après</w:t>
      </w:r>
      <w:r w:rsidR="00045DBD">
        <w:rPr>
          <w:rFonts w:cs="Arial"/>
          <w:lang w:val="fr-FR"/>
        </w:rPr>
        <w:t>-</w:t>
      </w:r>
      <w:r w:rsidRPr="008657AF">
        <w:rPr>
          <w:rFonts w:cs="Arial"/>
          <w:lang w:val="fr-FR"/>
        </w:rPr>
        <w:t>fermeture. La législation sur les ÉIE de la plupart des îles du Pacifique requiert un tel plan pour l'approbation d'une ÉIE.</w:t>
      </w:r>
    </w:p>
    <w:p w14:paraId="458F1490" w14:textId="77777777" w:rsidR="004B37FA" w:rsidRPr="0025549D" w:rsidRDefault="007D29EF" w:rsidP="00470712">
      <w:r w:rsidRPr="0025549D">
        <w:rPr>
          <w:lang w:val="fr-FR"/>
        </w:rPr>
        <w:t xml:space="preserve">Un PSGE doit: </w:t>
      </w:r>
    </w:p>
    <w:p w14:paraId="1D14A86A" w14:textId="77777777" w:rsidR="004B37FA" w:rsidRPr="00994B77" w:rsidRDefault="007D29EF" w:rsidP="004B37FA">
      <w:pPr>
        <w:pStyle w:val="BodyText"/>
        <w:numPr>
          <w:ilvl w:val="0"/>
          <w:numId w:val="16"/>
        </w:numPr>
        <w:rPr>
          <w:lang w:val="fr-FR"/>
        </w:rPr>
      </w:pPr>
      <w:r w:rsidRPr="0025549D">
        <w:rPr>
          <w:lang w:val="fr-FR"/>
        </w:rPr>
        <w:t>Décrire toutes les mesures d'atténuation nécessaires pour faire face aux impacts recensés du projet ;</w:t>
      </w:r>
    </w:p>
    <w:p w14:paraId="3C8DA4A7" w14:textId="77777777" w:rsidR="004B37FA" w:rsidRPr="00994B77" w:rsidRDefault="007D29EF" w:rsidP="004B37FA">
      <w:pPr>
        <w:pStyle w:val="BodyText"/>
        <w:numPr>
          <w:ilvl w:val="0"/>
          <w:numId w:val="16"/>
        </w:numPr>
        <w:rPr>
          <w:lang w:val="fr-FR"/>
        </w:rPr>
      </w:pPr>
      <w:r>
        <w:rPr>
          <w:lang w:val="fr-FR"/>
        </w:rPr>
        <w:t>Identifier les responsabilités et les échéances ;</w:t>
      </w:r>
    </w:p>
    <w:p w14:paraId="20F272B6" w14:textId="77777777" w:rsidR="004B37FA" w:rsidRPr="00994B77" w:rsidRDefault="007D29EF" w:rsidP="004B37FA">
      <w:pPr>
        <w:pStyle w:val="BodyText"/>
        <w:numPr>
          <w:ilvl w:val="0"/>
          <w:numId w:val="16"/>
        </w:numPr>
        <w:rPr>
          <w:lang w:val="fr-FR"/>
        </w:rPr>
      </w:pPr>
      <w:r w:rsidRPr="0025549D">
        <w:rPr>
          <w:lang w:val="fr-FR"/>
        </w:rPr>
        <w:t>Inclure des objectifs de performance et des cibles ; et,</w:t>
      </w:r>
    </w:p>
    <w:p w14:paraId="10277401" w14:textId="77777777" w:rsidR="004B37FA" w:rsidRPr="00994B77" w:rsidRDefault="007D29EF" w:rsidP="004B37FA">
      <w:pPr>
        <w:pStyle w:val="BodyText"/>
        <w:numPr>
          <w:ilvl w:val="0"/>
          <w:numId w:val="16"/>
        </w:numPr>
        <w:spacing w:after="120"/>
        <w:ind w:left="714" w:hanging="357"/>
        <w:rPr>
          <w:lang w:val="fr-FR"/>
        </w:rPr>
      </w:pPr>
      <w:r w:rsidRPr="0025549D">
        <w:rPr>
          <w:lang w:val="fr-FR"/>
        </w:rPr>
        <w:t xml:space="preserve">Présenter un calendrier de suivi et de reporting pour évaluer l'efficacité des mesures d'atténuation. </w:t>
      </w:r>
    </w:p>
    <w:p w14:paraId="549A1391" w14:textId="77777777" w:rsidR="008D102F" w:rsidRPr="00994B77" w:rsidRDefault="007D29EF" w:rsidP="008D102F">
      <w:pPr>
        <w:spacing w:after="120"/>
        <w:rPr>
          <w:rFonts w:cs="Arial"/>
          <w:lang w:val="fr-FR"/>
        </w:rPr>
      </w:pPr>
      <w:r>
        <w:rPr>
          <w:rFonts w:cs="Arial"/>
          <w:lang w:val="fr-FR"/>
        </w:rPr>
        <w:t>Par conséquent, le processus d'ÉIE ne s'arrête pas une fois qu'une autorisation est délivrée, car les permis d'aménager/permis environnementaux sont subordonnés à des conditions fixées par l'autorité de réglementation, qui font souvent directement référence aux mesures d'atténuation identifiées dans l'ÉIE et/ou à des conditions spécifiques fixées par l'autorité de réglementation et devant être mises en œuvre par le biais du PSGE. La nécessité d'assurer le suivi et la gestion de l'environnement conformément à l'ÉIE reste donc en place pendant toute la durée du projet. Ainsi, le PSGE est un document de travail qui devrait être revu et modifié périodiquement tout au long de la vie du projet pour être le reflet de l'évolution des conditions environnementales et les développements en matière de bonne gestion environnementale.</w:t>
      </w:r>
    </w:p>
    <w:p w14:paraId="35ED8D46" w14:textId="77777777" w:rsidR="000840FE" w:rsidRPr="00994B77" w:rsidRDefault="007D29EF" w:rsidP="0066166D">
      <w:pPr>
        <w:pStyle w:val="BodyText"/>
        <w:spacing w:after="120"/>
        <w:rPr>
          <w:lang w:val="fr-FR"/>
        </w:rPr>
      </w:pPr>
      <w:r w:rsidRPr="0025549D">
        <w:rPr>
          <w:lang w:val="fr-FR"/>
        </w:rPr>
        <w:t>L'administrateur d'ÉIE doit veiller à ce que l'auteur du projet prépare, mette en œuvre, surveille et rende compte de l'efficacité du PSGE du projet</w:t>
      </w:r>
      <w:r>
        <w:rPr>
          <w:rStyle w:val="FootnoteReference"/>
        </w:rPr>
        <w:footnoteReference w:id="6"/>
      </w:r>
      <w:r w:rsidRPr="0025549D">
        <w:rPr>
          <w:lang w:val="fr-FR"/>
        </w:rPr>
        <w:t xml:space="preserve">. Il joue un rôle important dans la supervision du PSGE et la coordination du suivi indépendant (qui peut être assuré par des membres de la communauté locale) afin de vérifier que les mesures d'atténuation sont réellement mises en œuvre et que les conditions du permis sont respectées. L'administrateur d'ÉIE doit utiliser les dispositions de mise en application de la législation en vigueur au cas où le promoteur ne met pas en place les mesures d'atténuation, si ces mesures ne fonctionnent pas bien, si des impacts environnementaux surviennent ou si les conditions du permis d'aménager ne sont pas respectées. </w:t>
      </w:r>
    </w:p>
    <w:p w14:paraId="755189F9" w14:textId="77777777" w:rsidR="00156417" w:rsidRPr="00994B77" w:rsidRDefault="007D29EF" w:rsidP="001C6675">
      <w:pPr>
        <w:pStyle w:val="BodyText"/>
        <w:spacing w:after="120"/>
        <w:rPr>
          <w:lang w:val="fr-FR"/>
        </w:rPr>
      </w:pPr>
      <w:r w:rsidRPr="0025549D">
        <w:rPr>
          <w:lang w:val="fr-FR"/>
        </w:rPr>
        <w:t>Il peut s'avérer nécessaire d'impliquer plusieurs agences gouvernementales dans la gestion et le suivi d'un projet de développement côtier, et il est donc important que l'administrateur d'ÉIE établisse des directives claires quant aux personnes responsables des différents domaines du suivi, au calendrier de suivi, à la manière de vérifier la conformité, à la mise en application, et qu'il s'assure que les contrats associés aux travaux reflètent ces dispositions.</w:t>
      </w:r>
    </w:p>
    <w:p w14:paraId="5427039A" w14:textId="77777777" w:rsidR="00A07A22" w:rsidRPr="00994B77" w:rsidRDefault="007D29EF" w:rsidP="00596549">
      <w:pPr>
        <w:pStyle w:val="BodyText"/>
        <w:spacing w:after="120"/>
        <w:rPr>
          <w:lang w:val="fr-FR"/>
        </w:rPr>
      </w:pPr>
      <w:r w:rsidRPr="0025549D">
        <w:rPr>
          <w:lang w:val="fr-FR"/>
        </w:rPr>
        <w:t>Il est recommandé d'inclure dans le PSGE d'un projet l'obligation de fournir toutes les données environnementales recueillies pour l'ÉIE à l'administrateur d'ÉIE du pays. Ces données doivent ensuite être conservées et gérées comme un patrimoine documentaire. Dans une situation idéale, les données recueillies dans le cadre des études de référence et de surveillance d'ÉIE d'ingénierie côtière devraient être communiquées à l'agence nationale de l'environnement de façon régulière et périodique afin qu'elles puissent être conservées dans une base de données nationale. Le stockage des données doit permettre un accès facile et une analyse aisée des informations, ainsi que, dans la mesure du possible, l'intégration des données pour tous les sites de projet, afin de faciliter le reporting sur l'état de l'environnement et les AME, ainsi que l'identification du cumul d'impacts.</w:t>
      </w:r>
    </w:p>
    <w:p w14:paraId="77C20561" w14:textId="77777777" w:rsidR="00596549" w:rsidRPr="00994B77" w:rsidRDefault="007D29EF" w:rsidP="00A07A22">
      <w:pPr>
        <w:pStyle w:val="BodyText"/>
        <w:rPr>
          <w:b/>
          <w:bCs/>
          <w:lang w:val="fr-FR"/>
        </w:rPr>
      </w:pPr>
      <w:r w:rsidRPr="00EA1E54">
        <w:rPr>
          <w:b/>
          <w:bCs/>
          <w:lang w:val="fr-FR"/>
        </w:rPr>
        <w:t>Une boîte à outils de PSGE pour les projets d'ingénierie côtière est annexée à la présente note d'orientation.</w:t>
      </w:r>
    </w:p>
    <w:sdt>
      <w:sdtPr>
        <w:rPr>
          <w:rFonts w:eastAsiaTheme="minorEastAsia" w:cstheme="minorBidi"/>
          <w:b w:val="0"/>
          <w:bCs w:val="0"/>
          <w:color w:val="00577E" w:themeColor="text1"/>
          <w:sz w:val="20"/>
          <w:szCs w:val="20"/>
        </w:rPr>
        <w:id w:val="1444724809"/>
        <w:docPartObj>
          <w:docPartGallery w:val="Bibliographies"/>
          <w:docPartUnique/>
        </w:docPartObj>
      </w:sdtPr>
      <w:sdtContent>
        <w:p w14:paraId="695563A8" w14:textId="77777777" w:rsidR="00EA1E54" w:rsidRDefault="007D29EF" w:rsidP="00EA1E54">
          <w:pPr>
            <w:pStyle w:val="Heading1"/>
            <w:numPr>
              <w:ilvl w:val="0"/>
              <w:numId w:val="0"/>
            </w:numPr>
            <w:ind w:left="851"/>
          </w:pPr>
          <w:r w:rsidRPr="00EA1E54">
            <w:rPr>
              <w:rFonts w:eastAsiaTheme="minorEastAsia" w:cstheme="minorBidi"/>
              <w:color w:val="00577E" w:themeColor="text1"/>
              <w:sz w:val="20"/>
              <w:szCs w:val="20"/>
              <w:lang w:val="fr-FR"/>
            </w:rPr>
            <w:br w:type="page"/>
          </w:r>
        </w:p>
        <w:p w14:paraId="0BDD02F8" w14:textId="77777777" w:rsidR="0025549D" w:rsidRDefault="007D29EF">
          <w:pPr>
            <w:pStyle w:val="Heading1"/>
          </w:pPr>
          <w:bookmarkStart w:id="234" w:name="_Toc102663083"/>
          <w:bookmarkStart w:id="235" w:name="_Toc116509540"/>
          <w:bookmarkStart w:id="236" w:name="_Toc116511422"/>
          <w:r>
            <w:rPr>
              <w:lang w:val="fr-FR"/>
            </w:rPr>
            <w:lastRenderedPageBreak/>
            <w:t>Références</w:t>
          </w:r>
          <w:bookmarkEnd w:id="234"/>
          <w:bookmarkEnd w:id="235"/>
          <w:bookmarkEnd w:id="236"/>
        </w:p>
        <w:sdt>
          <w:sdtPr>
            <w:id w:val="-573587230"/>
            <w:bibliography/>
          </w:sdtPr>
          <w:sdtContent>
            <w:p w14:paraId="38C79CE4" w14:textId="77777777" w:rsidR="004C64FF" w:rsidRDefault="007D29EF" w:rsidP="004C64FF">
              <w:pPr>
                <w:pStyle w:val="Bibliography"/>
                <w:ind w:left="720" w:hanging="720"/>
                <w:rPr>
                  <w:noProof/>
                  <w:sz w:val="24"/>
                  <w:szCs w:val="24"/>
                </w:rPr>
              </w:pPr>
              <w:r>
                <w:fldChar w:fldCharType="begin"/>
              </w:r>
              <w:r>
                <w:instrText xml:space="preserve"> BIBLIOGRAPHY </w:instrText>
              </w:r>
              <w:r>
                <w:fldChar w:fldCharType="separate"/>
              </w:r>
              <w:r w:rsidRPr="00994B77">
                <w:rPr>
                  <w:noProof/>
                  <w:lang w:val="en-AU"/>
                </w:rPr>
                <w:t xml:space="preserve">ADB. (2021). </w:t>
              </w:r>
              <w:r w:rsidRPr="00994B77">
                <w:rPr>
                  <w:i/>
                  <w:iCs/>
                  <w:noProof/>
                  <w:lang w:val="en-AU"/>
                </w:rPr>
                <w:t>Master Plan for the Development of the Maritime Transport Sector in Tonga. Phase 2 - Assessment of the Maritime Transport Sector.</w:t>
              </w:r>
              <w:r w:rsidRPr="00994B77">
                <w:rPr>
                  <w:noProof/>
                  <w:lang w:val="en-AU"/>
                </w:rPr>
                <w:t xml:space="preserve"> Manilla: Prepared by Royal HaskoningDHV for the ADB.</w:t>
              </w:r>
            </w:p>
            <w:p w14:paraId="5CDAA487" w14:textId="77777777" w:rsidR="004C64FF" w:rsidRDefault="007D29EF" w:rsidP="004C64FF">
              <w:pPr>
                <w:pStyle w:val="Bibliography"/>
                <w:ind w:left="720" w:hanging="720"/>
                <w:rPr>
                  <w:noProof/>
                </w:rPr>
              </w:pPr>
              <w:r w:rsidRPr="00994B77">
                <w:rPr>
                  <w:noProof/>
                  <w:lang w:val="en-AU"/>
                </w:rPr>
                <w:t xml:space="preserve">Andrew , M. E., Wulder, M. A., &amp; Nelson, T. A. (2014). Potential contributions of remote sensing to ecosystem service assessments. </w:t>
              </w:r>
              <w:r w:rsidRPr="00994B77">
                <w:rPr>
                  <w:i/>
                  <w:iCs/>
                  <w:noProof/>
                  <w:lang w:val="en-AU"/>
                </w:rPr>
                <w:t>Progress in Physical Geography, 38</w:t>
              </w:r>
              <w:r w:rsidRPr="00994B77">
                <w:rPr>
                  <w:noProof/>
                  <w:lang w:val="en-AU"/>
                </w:rPr>
                <w:t>(3), 328-353. Retrieved April 14, 2022</w:t>
              </w:r>
            </w:p>
            <w:p w14:paraId="4AE6B6BE" w14:textId="77777777" w:rsidR="004C64FF" w:rsidRDefault="007D29EF" w:rsidP="004C64FF">
              <w:pPr>
                <w:pStyle w:val="Bibliography"/>
                <w:ind w:left="720" w:hanging="720"/>
                <w:rPr>
                  <w:noProof/>
                </w:rPr>
              </w:pPr>
              <w:r w:rsidRPr="00994B77">
                <w:rPr>
                  <w:noProof/>
                  <w:lang w:val="en-AU"/>
                </w:rPr>
                <w:t xml:space="preserve">Australian Bureau of Meteorology and CSIRO . (2011). </w:t>
              </w:r>
              <w:r w:rsidRPr="00994B77">
                <w:rPr>
                  <w:i/>
                  <w:iCs/>
                  <w:noProof/>
                  <w:lang w:val="en-AU"/>
                </w:rPr>
                <w:t>Climate change in the Pacific: scientific assessment and new research. Volume 1: Regional overview.</w:t>
              </w:r>
              <w:r w:rsidRPr="00994B77">
                <w:rPr>
                  <w:noProof/>
                  <w:lang w:val="en-AU"/>
                </w:rPr>
                <w:t xml:space="preserve"> Australian Bureau of Meteorology, Commonwealth Scientific and Industrial Research Organisation.</w:t>
              </w:r>
            </w:p>
            <w:p w14:paraId="0FFD7FDA" w14:textId="77777777" w:rsidR="004C64FF" w:rsidRDefault="007D29EF" w:rsidP="004C64FF">
              <w:pPr>
                <w:pStyle w:val="Bibliography"/>
                <w:ind w:left="720" w:hanging="720"/>
                <w:rPr>
                  <w:noProof/>
                </w:rPr>
              </w:pPr>
              <w:r w:rsidRPr="00994B77">
                <w:rPr>
                  <w:noProof/>
                  <w:lang w:val="en-AU"/>
                </w:rPr>
                <w:t xml:space="preserve">Burcharth, H. F. (2007). </w:t>
              </w:r>
              <w:r w:rsidRPr="00994B77">
                <w:rPr>
                  <w:i/>
                  <w:iCs/>
                  <w:noProof/>
                  <w:lang w:val="en-AU"/>
                </w:rPr>
                <w:t>Aspects Related to Design and Construction of Breakwaters in Deep Water</w:t>
              </w:r>
              <w:r w:rsidRPr="00994B77">
                <w:rPr>
                  <w:noProof/>
                  <w:lang w:val="en-AU"/>
                </w:rPr>
                <w:t>. Retrieved 1 7, 2022, from http://vbn.aau.dk/files/47644123/aspects_related_to_design_an_d_construction_of_breakwaters_in_deep_water.pdf</w:t>
              </w:r>
            </w:p>
            <w:p w14:paraId="0B1E8618" w14:textId="77777777" w:rsidR="004C64FF" w:rsidRDefault="007D29EF" w:rsidP="004C64FF">
              <w:pPr>
                <w:pStyle w:val="Bibliography"/>
                <w:ind w:left="720" w:hanging="720"/>
                <w:rPr>
                  <w:noProof/>
                </w:rPr>
              </w:pPr>
              <w:r w:rsidRPr="00994B77">
                <w:rPr>
                  <w:noProof/>
                  <w:lang w:val="en-AU"/>
                </w:rPr>
                <w:t xml:space="preserve">Commonwealth of Australia. (2020). </w:t>
              </w:r>
              <w:r w:rsidRPr="00994B77">
                <w:rPr>
                  <w:i/>
                  <w:iCs/>
                  <w:noProof/>
                  <w:lang w:val="en-AU"/>
                </w:rPr>
                <w:t>National Light Pollution Guidelines for Wildlife Including Marine Turtles, Seabirds and Migratory Shorebirds.</w:t>
              </w:r>
              <w:r w:rsidRPr="00994B77">
                <w:rPr>
                  <w:noProof/>
                  <w:lang w:val="en-AU"/>
                </w:rPr>
                <w:t xml:space="preserve"> Retrieved from https://www.awe.gov.au/environment/biodiversity/publications/national-light-pollution-guidelines-wildlife</w:t>
              </w:r>
            </w:p>
            <w:p w14:paraId="2D0B0D87" w14:textId="77777777" w:rsidR="004C64FF" w:rsidRDefault="007D29EF" w:rsidP="004C64FF">
              <w:pPr>
                <w:pStyle w:val="Bibliography"/>
                <w:ind w:left="720" w:hanging="720"/>
                <w:rPr>
                  <w:noProof/>
                </w:rPr>
              </w:pPr>
              <w:r w:rsidRPr="00994B77">
                <w:rPr>
                  <w:noProof/>
                  <w:lang w:val="en-AU"/>
                </w:rPr>
                <w:t xml:space="preserve">Department of Environment and Science. (2018). </w:t>
              </w:r>
              <w:r w:rsidRPr="00994B77">
                <w:rPr>
                  <w:i/>
                  <w:iCs/>
                  <w:noProof/>
                  <w:lang w:val="en-AU"/>
                </w:rPr>
                <w:t>QWMN Good Modelling Practice Principles.</w:t>
              </w:r>
              <w:r w:rsidRPr="00994B77">
                <w:rPr>
                  <w:noProof/>
                  <w:lang w:val="en-AU"/>
                </w:rPr>
                <w:t xml:space="preserve"> Queensland Government .</w:t>
              </w:r>
            </w:p>
            <w:p w14:paraId="1C12C079" w14:textId="77777777" w:rsidR="004C64FF" w:rsidRDefault="007D29EF" w:rsidP="004C64FF">
              <w:pPr>
                <w:pStyle w:val="Bibliography"/>
                <w:ind w:left="720" w:hanging="720"/>
                <w:rPr>
                  <w:noProof/>
                </w:rPr>
              </w:pPr>
              <w:r w:rsidRPr="00994B77">
                <w:rPr>
                  <w:noProof/>
                  <w:lang w:val="en-AU"/>
                </w:rPr>
                <w:t xml:space="preserve">Department of Planning, Transport and Infrastructure. (2012). </w:t>
              </w:r>
              <w:r w:rsidRPr="00994B77">
                <w:rPr>
                  <w:i/>
                  <w:iCs/>
                  <w:noProof/>
                  <w:lang w:val="en-AU"/>
                </w:rPr>
                <w:t>Underwater Piling Noise Guidelines.</w:t>
              </w:r>
              <w:r w:rsidRPr="00994B77">
                <w:rPr>
                  <w:noProof/>
                  <w:lang w:val="en-AU"/>
                </w:rPr>
                <w:t xml:space="preserve"> Adelaide: Government of South Australia.</w:t>
              </w:r>
            </w:p>
            <w:p w14:paraId="166E9FED" w14:textId="77777777" w:rsidR="004C64FF" w:rsidRDefault="007D29EF" w:rsidP="004C64FF">
              <w:pPr>
                <w:pStyle w:val="Bibliography"/>
                <w:ind w:left="720" w:hanging="720"/>
                <w:rPr>
                  <w:noProof/>
                </w:rPr>
              </w:pPr>
              <w:r w:rsidRPr="00994B77">
                <w:rPr>
                  <w:noProof/>
                  <w:lang w:val="en-AU"/>
                </w:rPr>
                <w:t xml:space="preserve">Gold Coast City Council. (2016). </w:t>
              </w:r>
              <w:r w:rsidRPr="00994B77">
                <w:rPr>
                  <w:i/>
                  <w:iCs/>
                  <w:noProof/>
                  <w:lang w:val="en-AU"/>
                </w:rPr>
                <w:t>Longshore drift:.</w:t>
              </w:r>
              <w:r w:rsidRPr="00994B77">
                <w:rPr>
                  <w:noProof/>
                  <w:lang w:val="en-AU"/>
                </w:rPr>
                <w:t xml:space="preserve"> Retrieved from https://tamug-ir.tdl.org/bitstream/handle/1969.3/29187/fs-longshore-drift.pdf?sequence=1&amp;isAllowed=y</w:t>
              </w:r>
            </w:p>
            <w:p w14:paraId="2CFA02E4" w14:textId="77777777" w:rsidR="004C64FF" w:rsidRDefault="007D29EF" w:rsidP="004C64FF">
              <w:pPr>
                <w:pStyle w:val="Bibliography"/>
                <w:ind w:left="720" w:hanging="720"/>
                <w:rPr>
                  <w:noProof/>
                </w:rPr>
              </w:pPr>
              <w:r w:rsidRPr="00994B77">
                <w:rPr>
                  <w:noProof/>
                  <w:lang w:val="en-AU"/>
                </w:rPr>
                <w:t xml:space="preserve">Jacobs. (2018). </w:t>
              </w:r>
              <w:r w:rsidRPr="00994B77">
                <w:rPr>
                  <w:i/>
                  <w:iCs/>
                  <w:noProof/>
                  <w:lang w:val="en-AU"/>
                </w:rPr>
                <w:t>Temaiku Land and Urban Development</w:t>
              </w:r>
              <w:r w:rsidRPr="00994B77">
                <w:rPr>
                  <w:noProof/>
                  <w:lang w:val="en-AU"/>
                </w:rPr>
                <w:t>. Retrieved from Jacobs.com: https://www.jacobs.com/projects/Kiribati</w:t>
              </w:r>
            </w:p>
            <w:p w14:paraId="0E4DBCB9" w14:textId="77777777" w:rsidR="004C64FF" w:rsidRDefault="007D29EF" w:rsidP="004C64FF">
              <w:pPr>
                <w:pStyle w:val="Bibliography"/>
                <w:ind w:left="720" w:hanging="720"/>
                <w:rPr>
                  <w:noProof/>
                </w:rPr>
              </w:pPr>
              <w:r w:rsidRPr="00994B77">
                <w:rPr>
                  <w:noProof/>
                  <w:lang w:val="en-AU"/>
                </w:rPr>
                <w:t xml:space="preserve">Jiao, J. J., Nandy, S., &amp; Li, H. (2001). Analytical Studies on the Impact of Land Reclamation on Ground Water Flow. </w:t>
              </w:r>
              <w:r w:rsidRPr="00994B77">
                <w:rPr>
                  <w:i/>
                  <w:iCs/>
                  <w:noProof/>
                  <w:lang w:val="en-AU"/>
                </w:rPr>
                <w:t>Ground Water, 39</w:t>
              </w:r>
              <w:r w:rsidRPr="00994B77">
                <w:rPr>
                  <w:noProof/>
                  <w:lang w:val="en-AU"/>
                </w:rPr>
                <w:t>(6), 912-920. Retrieved 1 7, 2022, from https://ncbi.nlm.nih.gov/pubmed/11708457</w:t>
              </w:r>
            </w:p>
            <w:p w14:paraId="574DBB28" w14:textId="77777777" w:rsidR="004C64FF" w:rsidRDefault="007D29EF" w:rsidP="004C64FF">
              <w:pPr>
                <w:pStyle w:val="Bibliography"/>
                <w:ind w:left="720" w:hanging="720"/>
                <w:rPr>
                  <w:noProof/>
                </w:rPr>
              </w:pPr>
              <w:r w:rsidRPr="00994B77">
                <w:rPr>
                  <w:noProof/>
                  <w:lang w:val="en-AU"/>
                </w:rPr>
                <w:t xml:space="preserve">John, S., Brew , D., &amp; Cottle , R. (2017). Coastal Ecology and Geomorphology. In T. R. G., </w:t>
              </w:r>
              <w:r w:rsidRPr="00994B77">
                <w:rPr>
                  <w:i/>
                  <w:iCs/>
                  <w:noProof/>
                  <w:lang w:val="en-AU"/>
                </w:rPr>
                <w:t>Methods of Environmental and Social Impact Assessment. The Natural and Built Environment Series.</w:t>
              </w:r>
              <w:r w:rsidRPr="00994B77">
                <w:rPr>
                  <w:noProof/>
                  <w:lang w:val="en-AU"/>
                </w:rPr>
                <w:t xml:space="preserve"> Taylor and Francis.</w:t>
              </w:r>
            </w:p>
            <w:p w14:paraId="5C11BEFA" w14:textId="77777777" w:rsidR="004C64FF" w:rsidRDefault="007D29EF" w:rsidP="004C64FF">
              <w:pPr>
                <w:pStyle w:val="Bibliography"/>
                <w:ind w:left="720" w:hanging="720"/>
                <w:rPr>
                  <w:noProof/>
                </w:rPr>
              </w:pPr>
              <w:r w:rsidRPr="00994B77">
                <w:rPr>
                  <w:noProof/>
                  <w:lang w:val="en-AU"/>
                </w:rPr>
                <w:t xml:space="preserve">Marto, R., Papageorgiou, C., &amp; Klyuev, V. (2017). Building Resilience to Natural Disasters: An Application to Small Developing States. </w:t>
              </w:r>
              <w:r w:rsidRPr="00994B77">
                <w:rPr>
                  <w:i/>
                  <w:iCs/>
                  <w:noProof/>
                  <w:lang w:val="en-AU"/>
                </w:rPr>
                <w:t>IMF Working Papers, 17</w:t>
              </w:r>
              <w:r w:rsidRPr="00994B77">
                <w:rPr>
                  <w:noProof/>
                  <w:lang w:val="en-AU"/>
                </w:rPr>
                <w:t>(223), 1. Retrieved 1 7, 2022, from https://imf.org/en/publications/wp/issues/2017/10/30/building-resilience-to-natural-disasters-an-application-to-small-developing-states-45329</w:t>
              </w:r>
            </w:p>
            <w:p w14:paraId="2FD867AB" w14:textId="77777777" w:rsidR="004C64FF" w:rsidRDefault="007D29EF" w:rsidP="004C64FF">
              <w:pPr>
                <w:pStyle w:val="Bibliography"/>
                <w:ind w:left="720" w:hanging="720"/>
                <w:rPr>
                  <w:noProof/>
                </w:rPr>
              </w:pPr>
              <w:r w:rsidRPr="00994B77">
                <w:rPr>
                  <w:noProof/>
                  <w:lang w:val="en-AU"/>
                </w:rPr>
                <w:t xml:space="preserve">MfE. (2017). </w:t>
              </w:r>
              <w:r w:rsidRPr="00994B77">
                <w:rPr>
                  <w:i/>
                  <w:iCs/>
                  <w:noProof/>
                  <w:lang w:val="en-AU"/>
                </w:rPr>
                <w:t>Coastal Hazards and Climate Change: Guidance for Local Government.</w:t>
              </w:r>
              <w:r w:rsidRPr="00994B77">
                <w:rPr>
                  <w:noProof/>
                  <w:lang w:val="en-AU"/>
                </w:rPr>
                <w:t xml:space="preserve"> Wellington: Ministry for the Environment, NZ Government.</w:t>
              </w:r>
            </w:p>
            <w:p w14:paraId="1C0DE5B6" w14:textId="77777777" w:rsidR="004C64FF" w:rsidRDefault="007D29EF" w:rsidP="004C64FF">
              <w:pPr>
                <w:pStyle w:val="Bibliography"/>
                <w:ind w:left="720" w:hanging="720"/>
                <w:rPr>
                  <w:noProof/>
                </w:rPr>
              </w:pPr>
              <w:r w:rsidRPr="00994B77">
                <w:rPr>
                  <w:noProof/>
                  <w:lang w:val="en-AU"/>
                </w:rPr>
                <w:t xml:space="preserve">Mimura, N. (1999). Vulnerability of island countries in the South Pacific to sea level rise and climate change. </w:t>
              </w:r>
              <w:r w:rsidRPr="00994B77">
                <w:rPr>
                  <w:i/>
                  <w:iCs/>
                  <w:noProof/>
                  <w:lang w:val="en-AU"/>
                </w:rPr>
                <w:t>Climate Research, 12</w:t>
              </w:r>
              <w:r w:rsidRPr="00994B77">
                <w:rPr>
                  <w:noProof/>
                  <w:lang w:val="en-AU"/>
                </w:rPr>
                <w:t>, 137-143. Retrieved 1 7, 2022, from https://int-res.com/articles/cr/12/c012p137.pdf</w:t>
              </w:r>
            </w:p>
            <w:p w14:paraId="5C3241BF" w14:textId="77777777" w:rsidR="004C64FF" w:rsidRDefault="007D29EF" w:rsidP="004C64FF">
              <w:pPr>
                <w:pStyle w:val="Bibliography"/>
                <w:ind w:left="720" w:hanging="720"/>
                <w:rPr>
                  <w:noProof/>
                </w:rPr>
              </w:pPr>
              <w:r w:rsidRPr="00994B77">
                <w:rPr>
                  <w:noProof/>
                  <w:lang w:val="en-AU"/>
                </w:rPr>
                <w:t xml:space="preserve">Pacific Region Infrastructure Facility. (2022). </w:t>
              </w:r>
              <w:r w:rsidRPr="00994B77">
                <w:rPr>
                  <w:i/>
                  <w:iCs/>
                  <w:noProof/>
                  <w:lang w:val="en-AU"/>
                </w:rPr>
                <w:t>Guidance for Managing Sea Level Rise Infrastructure Risk in Pacific Island Countries.</w:t>
              </w:r>
              <w:r w:rsidRPr="00994B77">
                <w:rPr>
                  <w:noProof/>
                  <w:lang w:val="en-AU"/>
                </w:rPr>
                <w:t xml:space="preserve"> Sydney: PRIF Coordination Office.</w:t>
              </w:r>
            </w:p>
            <w:p w14:paraId="0F1112EF" w14:textId="77777777" w:rsidR="004C64FF" w:rsidRDefault="007D29EF" w:rsidP="004C64FF">
              <w:pPr>
                <w:pStyle w:val="Bibliography"/>
                <w:ind w:left="720" w:hanging="720"/>
                <w:rPr>
                  <w:noProof/>
                </w:rPr>
              </w:pPr>
              <w:r w:rsidRPr="00994B77">
                <w:rPr>
                  <w:noProof/>
                  <w:lang w:val="en-AU"/>
                </w:rPr>
                <w:t xml:space="preserve">Rahman, S. (2016). </w:t>
              </w:r>
              <w:r w:rsidRPr="00994B77">
                <w:rPr>
                  <w:i/>
                  <w:iCs/>
                  <w:noProof/>
                  <w:lang w:val="en-AU"/>
                </w:rPr>
                <w:t>Resilient recovery in Samoa after Cyclone Evan</w:t>
              </w:r>
              <w:r w:rsidRPr="00994B77">
                <w:rPr>
                  <w:noProof/>
                  <w:lang w:val="en-AU"/>
                </w:rPr>
                <w:t>. Retrieved 1 7, 2022, from http://documents.worldbank.org/curated/en/673801467995377528/resilient-recovery-in-samoa-after-cyclone-evan</w:t>
              </w:r>
            </w:p>
            <w:p w14:paraId="1D10066F" w14:textId="77777777" w:rsidR="004C64FF" w:rsidRDefault="007D29EF" w:rsidP="004C64FF">
              <w:pPr>
                <w:pStyle w:val="Bibliography"/>
                <w:ind w:left="720" w:hanging="720"/>
                <w:rPr>
                  <w:noProof/>
                </w:rPr>
              </w:pPr>
              <w:r w:rsidRPr="00994B77">
                <w:rPr>
                  <w:noProof/>
                  <w:lang w:val="en-AU"/>
                </w:rPr>
                <w:t xml:space="preserve">Shaver , E. C., Courtney , C. A., West, J. M., Maynard, J., Hein, M., Wagner, C., . . . Koss, J. (2020). </w:t>
              </w:r>
              <w:r w:rsidRPr="00994B77">
                <w:rPr>
                  <w:i/>
                  <w:iCs/>
                  <w:noProof/>
                  <w:lang w:val="en-AU"/>
                </w:rPr>
                <w:t>A Manager’s Guide to Coral Reef Restoration Planning and Design. NOAA Coral Reef Conservation Program. NOAA Technical Memorandum CRCP 36.</w:t>
              </w:r>
              <w:r w:rsidRPr="00994B77">
                <w:rPr>
                  <w:noProof/>
                  <w:lang w:val="en-AU"/>
                </w:rPr>
                <w:t xml:space="preserve"> </w:t>
              </w:r>
            </w:p>
            <w:p w14:paraId="0AD39F3A" w14:textId="77777777" w:rsidR="004C64FF" w:rsidRDefault="007D29EF" w:rsidP="004C64FF">
              <w:pPr>
                <w:pStyle w:val="Bibliography"/>
                <w:ind w:left="720" w:hanging="720"/>
                <w:rPr>
                  <w:noProof/>
                </w:rPr>
              </w:pPr>
              <w:r w:rsidRPr="00994B77">
                <w:rPr>
                  <w:noProof/>
                  <w:lang w:val="en-AU"/>
                </w:rPr>
                <w:t xml:space="preserve">SPREP. (2009). </w:t>
              </w:r>
              <w:r w:rsidRPr="00994B77">
                <w:rPr>
                  <w:i/>
                  <w:iCs/>
                  <w:noProof/>
                  <w:lang w:val="en-AU"/>
                </w:rPr>
                <w:t>Factsheet No. PYCC-002. Coral Reefs and Climate Change.</w:t>
              </w:r>
              <w:r w:rsidRPr="00994B77">
                <w:rPr>
                  <w:noProof/>
                  <w:lang w:val="en-AU"/>
                </w:rPr>
                <w:t xml:space="preserve"> Retrieved from https://www.sprep.org/climate_change/PYCC/documents/climatechangecoralreef_final_001.pdf</w:t>
              </w:r>
            </w:p>
            <w:p w14:paraId="739031CF" w14:textId="77777777" w:rsidR="004C64FF" w:rsidRDefault="007D29EF" w:rsidP="004C64FF">
              <w:pPr>
                <w:pStyle w:val="Bibliography"/>
                <w:ind w:left="720" w:hanging="720"/>
                <w:rPr>
                  <w:noProof/>
                </w:rPr>
              </w:pPr>
              <w:r w:rsidRPr="00994B77">
                <w:rPr>
                  <w:noProof/>
                  <w:lang w:val="en-AU"/>
                </w:rPr>
                <w:lastRenderedPageBreak/>
                <w:t xml:space="preserve">SPREP. (2015). </w:t>
              </w:r>
              <w:r w:rsidRPr="00994B77">
                <w:rPr>
                  <w:i/>
                  <w:iCs/>
                  <w:noProof/>
                  <w:lang w:val="en-AU"/>
                </w:rPr>
                <w:t>The Village That Banned Seawalls.</w:t>
              </w:r>
              <w:r w:rsidRPr="00994B77">
                <w:rPr>
                  <w:noProof/>
                  <w:lang w:val="en-AU"/>
                </w:rPr>
                <w:t xml:space="preserve"> Retrieved from https://www.sprep.org/news/village-banned-seawalls</w:t>
              </w:r>
            </w:p>
            <w:p w14:paraId="7DD3C5CF" w14:textId="77777777" w:rsidR="004C64FF" w:rsidRDefault="007D29EF" w:rsidP="004C64FF">
              <w:pPr>
                <w:pStyle w:val="Bibliography"/>
                <w:ind w:left="720" w:hanging="720"/>
                <w:rPr>
                  <w:noProof/>
                </w:rPr>
              </w:pPr>
              <w:r w:rsidRPr="00994B77">
                <w:rPr>
                  <w:noProof/>
                  <w:lang w:val="en-AU"/>
                </w:rPr>
                <w:t xml:space="preserve">SPREP. (2016). </w:t>
              </w:r>
              <w:r w:rsidRPr="00994B77">
                <w:rPr>
                  <w:i/>
                  <w:iCs/>
                  <w:noProof/>
                  <w:lang w:val="en-AU"/>
                </w:rPr>
                <w:t>Strengthening environmental impact assessment guidelines for Pacific Island Countries and Territories.</w:t>
              </w:r>
              <w:r w:rsidRPr="00994B77">
                <w:rPr>
                  <w:noProof/>
                  <w:lang w:val="en-AU"/>
                </w:rPr>
                <w:t xml:space="preserve"> Apia, Samoa : SPREP.</w:t>
              </w:r>
            </w:p>
            <w:p w14:paraId="4058A0E4" w14:textId="77777777" w:rsidR="004C64FF" w:rsidRDefault="007D29EF" w:rsidP="004C64FF">
              <w:pPr>
                <w:pStyle w:val="Bibliography"/>
                <w:ind w:left="720" w:hanging="720"/>
                <w:rPr>
                  <w:noProof/>
                </w:rPr>
              </w:pPr>
              <w:r w:rsidRPr="00994B77">
                <w:rPr>
                  <w:noProof/>
                  <w:lang w:val="en-AU"/>
                </w:rPr>
                <w:t xml:space="preserve">SPREP. (2018). </w:t>
              </w:r>
              <w:r w:rsidRPr="00994B77">
                <w:rPr>
                  <w:i/>
                  <w:iCs/>
                  <w:noProof/>
                  <w:lang w:val="en-AU"/>
                </w:rPr>
                <w:t>Environmental impact assessment: guidelines for coastal tourism development in Pacific Island Countries and Territories.</w:t>
              </w:r>
              <w:r w:rsidRPr="00994B77">
                <w:rPr>
                  <w:noProof/>
                  <w:lang w:val="en-AU"/>
                </w:rPr>
                <w:t xml:space="preserve"> Apia, Samoa: SPREP.</w:t>
              </w:r>
            </w:p>
            <w:p w14:paraId="23212D10" w14:textId="77777777" w:rsidR="004C64FF" w:rsidRDefault="007D29EF" w:rsidP="004C64FF">
              <w:pPr>
                <w:pStyle w:val="Bibliography"/>
                <w:ind w:left="720" w:hanging="720"/>
                <w:rPr>
                  <w:noProof/>
                </w:rPr>
              </w:pPr>
              <w:r w:rsidRPr="00994B77">
                <w:rPr>
                  <w:noProof/>
                  <w:lang w:val="en-AU"/>
                </w:rPr>
                <w:t xml:space="preserve">SPREP. (2020). </w:t>
              </w:r>
              <w:r w:rsidRPr="00994B77">
                <w:rPr>
                  <w:i/>
                  <w:iCs/>
                  <w:noProof/>
                  <w:lang w:val="en-AU"/>
                </w:rPr>
                <w:t>Seagrass Restoration Guidelines for Kiribati.</w:t>
              </w:r>
              <w:r w:rsidRPr="00994B77">
                <w:rPr>
                  <w:noProof/>
                  <w:lang w:val="en-AU"/>
                </w:rPr>
                <w:t xml:space="preserve"> Perth. Retrieved from https://www.sprep.org/sites/default/files/documents/publications/seagrass-restoration-guidelines-Kiribati.pdf</w:t>
              </w:r>
            </w:p>
            <w:p w14:paraId="4ACA774F" w14:textId="77777777" w:rsidR="004C64FF" w:rsidRDefault="007D29EF" w:rsidP="004C64FF">
              <w:pPr>
                <w:pStyle w:val="Bibliography"/>
                <w:ind w:left="720" w:hanging="720"/>
                <w:rPr>
                  <w:noProof/>
                </w:rPr>
              </w:pPr>
              <w:r w:rsidRPr="00994B77">
                <w:rPr>
                  <w:noProof/>
                  <w:lang w:val="en-AU"/>
                </w:rPr>
                <w:t xml:space="preserve">SPREP. (2020). </w:t>
              </w:r>
              <w:r w:rsidRPr="00994B77">
                <w:rPr>
                  <w:i/>
                  <w:iCs/>
                  <w:noProof/>
                  <w:lang w:val="en-AU"/>
                </w:rPr>
                <w:t>Strategic environmental assessment guidelines for Pacific Island Countries and Territories.</w:t>
              </w:r>
              <w:r w:rsidRPr="00994B77">
                <w:rPr>
                  <w:noProof/>
                  <w:lang w:val="en-AU"/>
                </w:rPr>
                <w:t xml:space="preserve"> Apia, Samoa: SPREP.</w:t>
              </w:r>
            </w:p>
            <w:p w14:paraId="544FE9E4" w14:textId="77777777" w:rsidR="004C64FF" w:rsidRDefault="007D29EF" w:rsidP="004C64FF">
              <w:pPr>
                <w:pStyle w:val="Bibliography"/>
                <w:ind w:left="720" w:hanging="720"/>
                <w:rPr>
                  <w:noProof/>
                </w:rPr>
              </w:pPr>
              <w:r w:rsidRPr="00994B77">
                <w:rPr>
                  <w:noProof/>
                  <w:lang w:val="en-AU"/>
                </w:rPr>
                <w:t xml:space="preserve">Stephens, S. H., &amp; Daniel, R. G. (2006). Appendix H: Conceptual models and ecological overview of Pacific Island Network ecosystems. In L. Haysmith, F. L. Klasner, S. H. Stephens , &amp; G. H. Dichus, </w:t>
              </w:r>
              <w:r w:rsidRPr="00994B77">
                <w:rPr>
                  <w:i/>
                  <w:iCs/>
                  <w:noProof/>
                  <w:lang w:val="en-AU"/>
                </w:rPr>
                <w:t>Pacific Island Network vital signs monitoring plan. Natural Resource Report NPS/PACN/NRR—2006/003.</w:t>
              </w:r>
              <w:r w:rsidRPr="00994B77">
                <w:rPr>
                  <w:noProof/>
                  <w:lang w:val="en-AU"/>
                </w:rPr>
                <w:t xml:space="preserve"> Fort Collins, Colorado.: National Park Service.</w:t>
              </w:r>
            </w:p>
            <w:p w14:paraId="18CCA1A7" w14:textId="77777777" w:rsidR="004C64FF" w:rsidRDefault="007D29EF" w:rsidP="004C64FF">
              <w:pPr>
                <w:pStyle w:val="Bibliography"/>
                <w:ind w:left="720" w:hanging="720"/>
                <w:rPr>
                  <w:noProof/>
                </w:rPr>
              </w:pPr>
              <w:r w:rsidRPr="00994B77">
                <w:rPr>
                  <w:noProof/>
                  <w:lang w:val="en-AU"/>
                </w:rPr>
                <w:t xml:space="preserve">Subasinghe, R. (2017). Regional Review on Status and Trends in Aquaculture Development in Asia-Pacific. </w:t>
              </w:r>
              <w:r w:rsidRPr="00994B77">
                <w:rPr>
                  <w:i/>
                  <w:iCs/>
                  <w:noProof/>
                  <w:lang w:val="en-AU"/>
                </w:rPr>
                <w:t>Fisheries and Aquaculture Circular</w:t>
              </w:r>
              <w:r w:rsidRPr="00994B77">
                <w:rPr>
                  <w:noProof/>
                  <w:lang w:val="en-AU"/>
                </w:rPr>
                <w:t>, 1-32.</w:t>
              </w:r>
            </w:p>
            <w:p w14:paraId="7D6244A1" w14:textId="77777777" w:rsidR="004C64FF" w:rsidRDefault="007D29EF" w:rsidP="004C64FF">
              <w:pPr>
                <w:pStyle w:val="Bibliography"/>
                <w:ind w:left="720" w:hanging="720"/>
                <w:rPr>
                  <w:noProof/>
                </w:rPr>
              </w:pPr>
              <w:r w:rsidRPr="00994B77">
                <w:rPr>
                  <w:noProof/>
                  <w:lang w:val="en-AU"/>
                </w:rPr>
                <w:t xml:space="preserve">Tate, P. M., Scaturro, S., &amp; Cathers, B. (2016). Marine Outfalls. In M. R. Dhanak, &amp; N. I. Xiros, </w:t>
              </w:r>
              <w:r w:rsidRPr="00994B77">
                <w:rPr>
                  <w:i/>
                  <w:iCs/>
                  <w:noProof/>
                  <w:lang w:val="en-AU"/>
                </w:rPr>
                <w:t>Handbook of Ocean Engineering</w:t>
              </w:r>
              <w:r w:rsidRPr="00994B77">
                <w:rPr>
                  <w:noProof/>
                  <w:lang w:val="en-AU"/>
                </w:rPr>
                <w:t xml:space="preserve"> (pp. 711 -740). New York City: Springer Handbooks.</w:t>
              </w:r>
            </w:p>
            <w:p w14:paraId="3DEFC0D6" w14:textId="77777777" w:rsidR="004C64FF" w:rsidRDefault="007D29EF" w:rsidP="004C64FF">
              <w:pPr>
                <w:pStyle w:val="Bibliography"/>
                <w:ind w:left="720" w:hanging="720"/>
                <w:rPr>
                  <w:noProof/>
                </w:rPr>
              </w:pPr>
              <w:r w:rsidRPr="00994B77">
                <w:rPr>
                  <w:noProof/>
                  <w:lang w:val="en-AU"/>
                </w:rPr>
                <w:t xml:space="preserve">Todd, V. L., Todd, I. B., Gardiner, J. C., Morrin, E. C., MacPherson, N. A., DiMarzio, N. A., &amp; Thomsen, F. (2015). A review of impacts of marine dredging activities on marine mammals. </w:t>
              </w:r>
              <w:r w:rsidRPr="00994B77">
                <w:rPr>
                  <w:i/>
                  <w:iCs/>
                  <w:noProof/>
                  <w:lang w:val="en-AU"/>
                </w:rPr>
                <w:t>ICES Journal of Marine Science, 72</w:t>
              </w:r>
              <w:r w:rsidRPr="00994B77">
                <w:rPr>
                  <w:noProof/>
                  <w:lang w:val="en-AU"/>
                </w:rPr>
                <w:t>(2), 328-340. Retrieved 1 7, 2022, from https://academic.oup.com/icesjms/article/72/2/328/676320</w:t>
              </w:r>
            </w:p>
            <w:p w14:paraId="31C59E65" w14:textId="77777777" w:rsidR="004C64FF" w:rsidRDefault="007D29EF" w:rsidP="004C64FF">
              <w:pPr>
                <w:pStyle w:val="Bibliography"/>
                <w:ind w:left="720" w:hanging="720"/>
                <w:rPr>
                  <w:noProof/>
                </w:rPr>
              </w:pPr>
              <w:r w:rsidRPr="00994B77">
                <w:rPr>
                  <w:noProof/>
                  <w:lang w:val="de-DE"/>
                </w:rPr>
                <w:t xml:space="preserve">Toivanen, T., Koponen, S., Kotovirta, V., Moliner , M., &amp; Chengyuan, P. (2013). </w:t>
              </w:r>
              <w:r w:rsidRPr="00994B77">
                <w:rPr>
                  <w:noProof/>
                  <w:lang w:val="en-AU"/>
                </w:rPr>
                <w:t xml:space="preserve">Water quality analysis using an inexpensive device and a mobile phone. </w:t>
              </w:r>
              <w:r w:rsidRPr="00994B77">
                <w:rPr>
                  <w:i/>
                  <w:iCs/>
                  <w:noProof/>
                  <w:lang w:val="en-AU"/>
                </w:rPr>
                <w:t>Environmental Systems Research, 2</w:t>
              </w:r>
              <w:r w:rsidRPr="00994B77">
                <w:rPr>
                  <w:noProof/>
                  <w:lang w:val="en-AU"/>
                </w:rPr>
                <w:t>. doi:https://doi.org/10.1186/2193-2697-2-9</w:t>
              </w:r>
            </w:p>
            <w:p w14:paraId="055A5B91" w14:textId="77777777" w:rsidR="004C64FF" w:rsidRDefault="007D29EF" w:rsidP="004C64FF">
              <w:pPr>
                <w:pStyle w:val="Bibliography"/>
                <w:ind w:left="720" w:hanging="720"/>
                <w:rPr>
                  <w:noProof/>
                </w:rPr>
              </w:pPr>
              <w:r w:rsidRPr="00994B77">
                <w:rPr>
                  <w:noProof/>
                  <w:lang w:val="en-AU"/>
                </w:rPr>
                <w:t xml:space="preserve">Welsh Joint Education Committee. (2018). </w:t>
              </w:r>
              <w:r w:rsidRPr="00994B77">
                <w:rPr>
                  <w:i/>
                  <w:iCs/>
                  <w:noProof/>
                  <w:lang w:val="en-AU"/>
                </w:rPr>
                <w:t>Long Shore Drift.</w:t>
              </w:r>
              <w:r w:rsidRPr="00994B77">
                <w:rPr>
                  <w:noProof/>
                  <w:lang w:val="en-AU"/>
                </w:rPr>
                <w:t xml:space="preserve"> Retrieved from WJEC CBAC: https://resource.download.wjec.co.uk/vtc/2017-18/17-18_2-6/public/_eng/longshore-drift.html</w:t>
              </w:r>
            </w:p>
            <w:p w14:paraId="7677791A" w14:textId="77777777" w:rsidR="00C074CF" w:rsidRDefault="007D29EF" w:rsidP="004C64FF">
              <w:pPr>
                <w:ind w:left="709" w:hanging="709"/>
                <w:rPr>
                  <w:noProof/>
                </w:rPr>
              </w:pPr>
              <w:r>
                <w:rPr>
                  <w:b/>
                  <w:bCs/>
                  <w:noProof/>
                </w:rPr>
                <w:fldChar w:fldCharType="end"/>
              </w:r>
            </w:p>
            <w:p w14:paraId="606DD9D2" w14:textId="77777777" w:rsidR="0025549D" w:rsidRDefault="00000000" w:rsidP="00C074CF">
              <w:pPr>
                <w:ind w:left="709" w:hanging="709"/>
              </w:pPr>
            </w:p>
          </w:sdtContent>
        </w:sdt>
      </w:sdtContent>
    </w:sdt>
    <w:p w14:paraId="714A4565" w14:textId="77777777" w:rsidR="00077363" w:rsidRDefault="00077363">
      <w:pPr>
        <w:rPr>
          <w:rFonts w:cs="Arial"/>
        </w:rPr>
      </w:pPr>
    </w:p>
    <w:p w14:paraId="49553A6A" w14:textId="77777777" w:rsidR="0080688D" w:rsidRDefault="0080688D" w:rsidP="00CD56C6">
      <w:pPr>
        <w:pStyle w:val="BodyText"/>
        <w:sectPr w:rsidR="0080688D" w:rsidSect="005D4FEB">
          <w:footerReference w:type="default" r:id="rId52"/>
          <w:headerReference w:type="first" r:id="rId53"/>
          <w:pgSz w:w="11907" w:h="16839" w:code="9"/>
          <w:pgMar w:top="1702" w:right="1247" w:bottom="1276" w:left="1247" w:header="454" w:footer="403" w:gutter="0"/>
          <w:pgNumType w:start="1"/>
          <w:cols w:space="708"/>
          <w:docGrid w:linePitch="360"/>
        </w:sectPr>
      </w:pPr>
    </w:p>
    <w:tbl>
      <w:tblPr>
        <w:tblStyle w:val="RHDHVTableNormal"/>
        <w:tblW w:w="0" w:type="auto"/>
        <w:tblLook w:val="04A0" w:firstRow="1" w:lastRow="0" w:firstColumn="1" w:lastColumn="0" w:noHBand="0" w:noVBand="1"/>
      </w:tblPr>
      <w:tblGrid>
        <w:gridCol w:w="1232"/>
        <w:gridCol w:w="4876"/>
      </w:tblGrid>
      <w:tr w:rsidR="00C67B9D" w14:paraId="7BD918E6" w14:textId="77777777" w:rsidTr="009D0773">
        <w:tc>
          <w:tcPr>
            <w:tcW w:w="6010" w:type="dxa"/>
            <w:gridSpan w:val="2"/>
          </w:tcPr>
          <w:p w14:paraId="65AEBEC3" w14:textId="4A8CB439" w:rsidR="0080688D" w:rsidRPr="00F2562D" w:rsidRDefault="00000000" w:rsidP="00747FB4">
            <w:pPr>
              <w:pStyle w:val="Heading8"/>
              <w:outlineLvl w:val="7"/>
            </w:pPr>
            <w:sdt>
              <w:sdtPr>
                <w:tag w:val="DocType"/>
                <w:id w:val="-1956398664"/>
                <w:placeholder>
                  <w:docPart w:val="1E603ECBBF4641CD9F852CBE0F71D472"/>
                </w:placeholder>
                <w:dataBinding w:xpath="ns0:TTCProperties[1]/ns0:DocType[1]" w:storeItemID="{501CD96B-592A-4499-BE3B-8E5798D9A3DA}"/>
                <w:text/>
              </w:sdtPr>
              <w:sdtContent>
                <w:r w:rsidR="00994B77">
                  <w:t>ANNEX</w:t>
                </w:r>
              </w:sdtContent>
            </w:sdt>
            <w:r w:rsidR="00045DBD">
              <w:t>E</w:t>
            </w:r>
          </w:p>
        </w:tc>
      </w:tr>
      <w:tr w:rsidR="00C67B9D" w:rsidRPr="008B12A0" w14:paraId="7526A13C" w14:textId="77777777" w:rsidTr="009D0773">
        <w:tc>
          <w:tcPr>
            <w:tcW w:w="6010" w:type="dxa"/>
            <w:gridSpan w:val="2"/>
          </w:tcPr>
          <w:p w14:paraId="529D3C7E" w14:textId="39353DB2" w:rsidR="00143BDB" w:rsidRPr="00994B77" w:rsidRDefault="007D29EF" w:rsidP="00747FB4">
            <w:pPr>
              <w:pStyle w:val="Heading8"/>
              <w:outlineLvl w:val="7"/>
              <w:rPr>
                <w:b/>
                <w:bCs/>
                <w:lang w:val="fr-FR"/>
              </w:rPr>
            </w:pPr>
            <w:r w:rsidRPr="00143BDB">
              <w:rPr>
                <w:b/>
                <w:bCs/>
                <w:lang w:val="fr-FR"/>
              </w:rPr>
              <w:t xml:space="preserve">Boîte </w:t>
            </w:r>
            <w:r w:rsidR="00045DBD">
              <w:rPr>
                <w:b/>
                <w:bCs/>
                <w:lang w:val="fr-FR"/>
              </w:rPr>
              <w:t>À</w:t>
            </w:r>
            <w:r w:rsidRPr="00143BDB">
              <w:rPr>
                <w:b/>
                <w:bCs/>
                <w:lang w:val="fr-FR"/>
              </w:rPr>
              <w:t xml:space="preserve"> outils de PSGE pour les projets d'ing</w:t>
            </w:r>
            <w:r w:rsidR="00045DBD">
              <w:rPr>
                <w:b/>
                <w:bCs/>
                <w:lang w:val="fr-FR"/>
              </w:rPr>
              <w:t>É</w:t>
            </w:r>
            <w:r w:rsidRPr="00143BDB">
              <w:rPr>
                <w:b/>
                <w:bCs/>
                <w:lang w:val="fr-FR"/>
              </w:rPr>
              <w:t>nierie c</w:t>
            </w:r>
            <w:r w:rsidR="00045DBD">
              <w:rPr>
                <w:b/>
                <w:bCs/>
                <w:lang w:val="fr-FR"/>
              </w:rPr>
              <w:t>ÔTIÈ</w:t>
            </w:r>
            <w:r w:rsidRPr="00143BDB">
              <w:rPr>
                <w:b/>
                <w:bCs/>
                <w:lang w:val="fr-FR"/>
              </w:rPr>
              <w:t>re dans le Pacifique</w:t>
            </w:r>
          </w:p>
        </w:tc>
      </w:tr>
      <w:tr w:rsidR="00C67B9D" w14:paraId="443AAF03" w14:textId="77777777" w:rsidTr="009D0773">
        <w:tc>
          <w:tcPr>
            <w:tcW w:w="1134" w:type="dxa"/>
          </w:tcPr>
          <w:p w14:paraId="6604777A" w14:textId="77777777" w:rsidR="0080688D" w:rsidRPr="00F2562D" w:rsidRDefault="00000000" w:rsidP="00747FB4">
            <w:sdt>
              <w:sdtPr>
                <w:tag w:val="dlClient"/>
                <w:id w:val="1824873734"/>
                <w:placeholder>
                  <w:docPart w:val="60DE58ECF6C74213BB6B41AA5AF8F394"/>
                </w:placeholder>
                <w:dataBinding w:xpath="ns0:DataLabels[1]/ns0:dlClient[1]" w:storeItemID="{A8BEC98E-3B02-4B3A-9F15-B5C6B38BD9E6}"/>
                <w:text/>
              </w:sdtPr>
              <w:sdtContent>
                <w:r w:rsidR="007D29EF" w:rsidRPr="00F2562D">
                  <w:rPr>
                    <w:lang w:val="fr-FR"/>
                  </w:rPr>
                  <w:t>Client</w:t>
                </w:r>
              </w:sdtContent>
            </w:sdt>
            <w:r w:rsidR="007D29EF" w:rsidRPr="00F2562D">
              <w:rPr>
                <w:lang w:val="fr-FR"/>
              </w:rPr>
              <w:t>:</w:t>
            </w:r>
          </w:p>
        </w:tc>
        <w:sdt>
          <w:sdtPr>
            <w:tag w:val="Client"/>
            <w:id w:val="-831834114"/>
            <w:placeholder>
              <w:docPart w:val="AEF780A94DF64519B5773639C9D977D2"/>
            </w:placeholder>
            <w:dataBinding w:xpath="ns0:TTCProperties[1]/ns0:Client[1]" w:storeItemID="{501CD96B-592A-4499-BE3B-8E5798D9A3DA}"/>
            <w:text/>
          </w:sdtPr>
          <w:sdtContent>
            <w:tc>
              <w:tcPr>
                <w:tcW w:w="4876" w:type="dxa"/>
              </w:tcPr>
              <w:p w14:paraId="546866C0" w14:textId="4C576BE7" w:rsidR="0080688D" w:rsidRPr="00F2562D" w:rsidRDefault="00045DBD" w:rsidP="00747FB4">
                <w:proofErr w:type="spellStart"/>
                <w:r>
                  <w:t>Secrétariat</w:t>
                </w:r>
                <w:proofErr w:type="spellEnd"/>
                <w:r>
                  <w:t xml:space="preserve"> du programme </w:t>
                </w:r>
                <w:proofErr w:type="spellStart"/>
                <w:r>
                  <w:t>régional</w:t>
                </w:r>
                <w:proofErr w:type="spellEnd"/>
                <w:r>
                  <w:t xml:space="preserve"> </w:t>
                </w:r>
                <w:proofErr w:type="spellStart"/>
                <w:r>
                  <w:t>océanien</w:t>
                </w:r>
                <w:proofErr w:type="spellEnd"/>
                <w:r>
                  <w:t xml:space="preserve"> de </w:t>
                </w:r>
                <w:proofErr w:type="spellStart"/>
                <w:r>
                  <w:t>l'environnement</w:t>
                </w:r>
                <w:proofErr w:type="spellEnd"/>
              </w:p>
            </w:tc>
          </w:sdtContent>
        </w:sdt>
      </w:tr>
      <w:tr w:rsidR="00C67B9D" w14:paraId="690F8B66" w14:textId="77777777" w:rsidTr="009D0773">
        <w:tc>
          <w:tcPr>
            <w:tcW w:w="1134" w:type="dxa"/>
          </w:tcPr>
          <w:p w14:paraId="1A58E913" w14:textId="77777777" w:rsidR="0080688D" w:rsidRPr="00F2562D" w:rsidRDefault="0080688D" w:rsidP="00747FB4"/>
        </w:tc>
        <w:tc>
          <w:tcPr>
            <w:tcW w:w="4876" w:type="dxa"/>
          </w:tcPr>
          <w:p w14:paraId="5FF22F5A" w14:textId="77777777" w:rsidR="0080688D" w:rsidRPr="00F2562D" w:rsidRDefault="0080688D" w:rsidP="00747FB4"/>
        </w:tc>
      </w:tr>
      <w:tr w:rsidR="00C67B9D" w14:paraId="2895EEEE" w14:textId="77777777" w:rsidTr="009D0773">
        <w:tc>
          <w:tcPr>
            <w:tcW w:w="1134" w:type="dxa"/>
          </w:tcPr>
          <w:p w14:paraId="1463C3FD" w14:textId="16406128" w:rsidR="0080688D" w:rsidRPr="00F2562D" w:rsidRDefault="00000000" w:rsidP="00747FB4">
            <w:sdt>
              <w:sdtPr>
                <w:tag w:val="dlReference"/>
                <w:id w:val="1549630581"/>
                <w:placeholder>
                  <w:docPart w:val="27F16A1A10F949A8AD6EB08CE601FCD4"/>
                </w:placeholder>
                <w:dataBinding w:xpath="ns0:DataLabels[1]/ns0:dlReference[1]" w:storeItemID="{A8BEC98E-3B02-4B3A-9F15-B5C6B38BD9E6}"/>
                <w:text/>
              </w:sdtPr>
              <w:sdtContent>
                <w:proofErr w:type="spellStart"/>
                <w:r w:rsidR="00994B77">
                  <w:t>R</w:t>
                </w:r>
                <w:r w:rsidR="00C00B29">
                  <w:t>é</w:t>
                </w:r>
                <w:r w:rsidR="00994B77">
                  <w:t>f</w:t>
                </w:r>
                <w:r w:rsidR="00C00B29">
                  <w:t>é</w:t>
                </w:r>
                <w:r w:rsidR="00994B77">
                  <w:t>rence</w:t>
                </w:r>
                <w:proofErr w:type="spellEnd"/>
              </w:sdtContent>
            </w:sdt>
            <w:r w:rsidR="007D29EF" w:rsidRPr="00F2562D">
              <w:rPr>
                <w:lang w:val="fr-FR"/>
              </w:rPr>
              <w:t>:</w:t>
            </w:r>
          </w:p>
        </w:tc>
        <w:sdt>
          <w:sdtPr>
            <w:tag w:val="CDCCode"/>
            <w:id w:val="-950777743"/>
            <w:placeholder>
              <w:docPart w:val="156ADE845B934F62911251BCF3BD13C1"/>
            </w:placeholder>
            <w:dataBinding w:xpath="ns0:TTCProperties[1]/ns0:CDCCode[1]" w:storeItemID="{501CD96B-592A-4499-BE3B-8E5798D9A3DA}"/>
            <w:text/>
          </w:sdtPr>
          <w:sdtContent>
            <w:tc>
              <w:tcPr>
                <w:tcW w:w="4876" w:type="dxa"/>
              </w:tcPr>
              <w:p w14:paraId="52628505" w14:textId="77777777" w:rsidR="0080688D" w:rsidRPr="00F2562D" w:rsidRDefault="007D29EF" w:rsidP="00747FB4">
                <w:r>
                  <w:rPr>
                    <w:lang w:val="fr-FR"/>
                  </w:rPr>
                  <w:t>PA2846-RHD-02-GU-RP-EN-0001</w:t>
                </w:r>
              </w:p>
            </w:tc>
          </w:sdtContent>
        </w:sdt>
      </w:tr>
      <w:tr w:rsidR="00C67B9D" w14:paraId="44E3EC70" w14:textId="77777777" w:rsidTr="009D0773">
        <w:tc>
          <w:tcPr>
            <w:tcW w:w="1134" w:type="dxa"/>
          </w:tcPr>
          <w:p w14:paraId="1AFBD956" w14:textId="77777777" w:rsidR="0080688D" w:rsidRPr="00F2562D" w:rsidRDefault="00000000" w:rsidP="00747FB4">
            <w:sdt>
              <w:sdtPr>
                <w:tag w:val="dlRevision"/>
                <w:id w:val="1712415769"/>
                <w:placeholder>
                  <w:docPart w:val="8B60587904424FA1A0114C99581195BE"/>
                </w:placeholder>
                <w:showingPlcHdr/>
                <w:dataBinding w:xpath="ns0:DataLabels[1]/ns0:dlRevision[1]" w:storeItemID="{A8BEC98E-3B02-4B3A-9F15-B5C6B38BD9E6}"/>
                <w:text/>
              </w:sdtPr>
              <w:sdtContent>
                <w:r w:rsidR="00994B77" w:rsidRPr="005D1BDE">
                  <w:rPr>
                    <w:rStyle w:val="PlaceholderText"/>
                  </w:rPr>
                  <w:t>Click to enter "dlRevision2"</w:t>
                </w:r>
              </w:sdtContent>
            </w:sdt>
            <w:r w:rsidR="007D29EF" w:rsidRPr="00F2562D">
              <w:rPr>
                <w:lang w:val="fr-FR"/>
              </w:rPr>
              <w:t>:</w:t>
            </w:r>
          </w:p>
        </w:tc>
        <w:tc>
          <w:tcPr>
            <w:tcW w:w="4876" w:type="dxa"/>
          </w:tcPr>
          <w:p w14:paraId="4ACD668C" w14:textId="77777777" w:rsidR="0080688D" w:rsidRPr="00F2562D" w:rsidRDefault="00000000" w:rsidP="0049768F">
            <w:sdt>
              <w:sdtPr>
                <w:alias w:val="Use the document settings form to edit this value"/>
                <w:tag w:val="Status"/>
                <w:id w:val="1031127074"/>
                <w:lock w:val="sdtContentLocked"/>
                <w:placeholder>
                  <w:docPart w:val="81D4F47658504636A88BB8827BFFA05E"/>
                </w:placeholder>
                <w:dataBinding w:xpath="ns0:TTCProperties[1]/ns0:Status[1]" w:storeItemID="{501CD96B-592A-4499-BE3B-8E5798D9A3DA}"/>
                <w:text/>
              </w:sdtPr>
              <w:sdtContent>
                <w:r w:rsidR="007D29EF" w:rsidRPr="00F2562D">
                  <w:rPr>
                    <w:lang w:val="fr-FR"/>
                  </w:rPr>
                  <w:t>S0</w:t>
                </w:r>
              </w:sdtContent>
            </w:sdt>
            <w:r w:rsidR="007D29EF" w:rsidRPr="00F2562D">
              <w:rPr>
                <w:lang w:val="fr-FR"/>
              </w:rPr>
              <w:t>/</w:t>
            </w:r>
            <w:sdt>
              <w:sdtPr>
                <w:tag w:val="Revision"/>
                <w:id w:val="77563456"/>
                <w:placeholder>
                  <w:docPart w:val="FE5B31524F3B4AE6B917C739DC3C5F05"/>
                </w:placeholder>
                <w:dataBinding w:xpath="ns0:TTCProperties[1]/ns0:Revision[1]" w:storeItemID="{501CD96B-592A-4499-BE3B-8E5798D9A3DA}"/>
                <w:text/>
              </w:sdtPr>
              <w:sdtContent>
                <w:r w:rsidR="007D29EF" w:rsidRPr="00F2562D">
                  <w:rPr>
                    <w:lang w:val="fr-FR"/>
                  </w:rPr>
                  <w:t>P01.02</w:t>
                </w:r>
              </w:sdtContent>
            </w:sdt>
          </w:p>
        </w:tc>
      </w:tr>
      <w:tr w:rsidR="00C67B9D" w14:paraId="22063B88" w14:textId="77777777" w:rsidTr="009D0773">
        <w:tc>
          <w:tcPr>
            <w:tcW w:w="1134" w:type="dxa"/>
          </w:tcPr>
          <w:p w14:paraId="76F26DE2" w14:textId="77777777" w:rsidR="00143BDB" w:rsidRPr="00F2562D" w:rsidRDefault="00143BDB" w:rsidP="00747FB4"/>
        </w:tc>
        <w:tc>
          <w:tcPr>
            <w:tcW w:w="4876" w:type="dxa"/>
          </w:tcPr>
          <w:p w14:paraId="4D6E7834" w14:textId="77777777" w:rsidR="00143BDB" w:rsidRPr="00F2562D" w:rsidRDefault="00143BDB" w:rsidP="0049768F"/>
        </w:tc>
      </w:tr>
      <w:tr w:rsidR="00C67B9D" w14:paraId="39AEAC73" w14:textId="77777777" w:rsidTr="00143BDB">
        <w:trPr>
          <w:gridAfter w:val="1"/>
          <w:wAfter w:w="4876" w:type="dxa"/>
        </w:trPr>
        <w:sdt>
          <w:sdtPr>
            <w:tag w:val="DocSubtitle"/>
            <w:id w:val="-1863591045"/>
            <w:placeholder>
              <w:docPart w:val="000A03110FAB4008A97053D92E64969F"/>
            </w:placeholder>
            <w:dataBinding w:xpath="ns0:TTCProperties[1]/ns0:DocSubtitle[1]" w:storeItemID="{501CD96B-592A-4499-BE3B-8E5798D9A3DA}"/>
            <w:text w:multiLine="1"/>
          </w:sdtPr>
          <w:sdtContent>
            <w:tc>
              <w:tcPr>
                <w:tcW w:w="1134" w:type="dxa"/>
              </w:tcPr>
              <w:p w14:paraId="6426A5AC" w14:textId="77777777" w:rsidR="00143BDB" w:rsidRPr="00F2562D" w:rsidRDefault="007D29EF" w:rsidP="0013643C">
                <w:pPr>
                  <w:pStyle w:val="Subtitle"/>
                </w:pPr>
                <w:r>
                  <w:rPr>
                    <w:lang w:val="fr-FR"/>
                  </w:rPr>
                  <w:t xml:space="preserve"> </w:t>
                </w:r>
              </w:p>
            </w:tc>
          </w:sdtContent>
        </w:sdt>
      </w:tr>
    </w:tbl>
    <w:p w14:paraId="7D1A8001" w14:textId="77777777" w:rsidR="0080688D" w:rsidRPr="00F2562D" w:rsidRDefault="0080688D" w:rsidP="00BE434C">
      <w:pPr>
        <w:sectPr w:rsidR="0080688D" w:rsidRPr="00F2562D" w:rsidSect="00652719">
          <w:headerReference w:type="default" r:id="rId54"/>
          <w:footerReference w:type="default" r:id="rId55"/>
          <w:headerReference w:type="first" r:id="rId56"/>
          <w:footerReference w:type="first" r:id="rId57"/>
          <w:pgSz w:w="11907" w:h="16839" w:code="9"/>
          <w:pgMar w:top="8504" w:right="1247" w:bottom="794" w:left="1247" w:header="454" w:footer="403" w:gutter="0"/>
          <w:pgNumType w:fmt="lowerRoman"/>
          <w:cols w:space="708"/>
          <w:titlePg/>
          <w:docGrid w:linePitch="360"/>
        </w:sectPr>
      </w:pPr>
    </w:p>
    <w:sdt>
      <w:sdtPr>
        <w:tag w:val="dlContents"/>
        <w:id w:val="358396822"/>
        <w:placeholder>
          <w:docPart w:val="D07D17D9A7F5441896E9B66F4DF28542"/>
        </w:placeholder>
        <w:dataBinding w:xpath="ns0:DataLabels[1]/ns0:dlContents[1]" w:storeItemID="{A8BEC98E-3B02-4B3A-9F15-B5C6B38BD9E6}"/>
        <w:text/>
      </w:sdtPr>
      <w:sdtContent>
        <w:p w14:paraId="7CADAA75" w14:textId="3C3BFD29" w:rsidR="0080688D" w:rsidRPr="00F2562D" w:rsidRDefault="00994B77" w:rsidP="008E58DB">
          <w:pPr>
            <w:pStyle w:val="TOCHeading"/>
          </w:pPr>
          <w:r>
            <w:t xml:space="preserve">Table </w:t>
          </w:r>
          <w:r w:rsidR="00935C12">
            <w:t>des</w:t>
          </w:r>
          <w:r>
            <w:t xml:space="preserve"> </w:t>
          </w:r>
          <w:r w:rsidR="00935C12">
            <w:t>matières</w:t>
          </w:r>
        </w:p>
      </w:sdtContent>
    </w:sdt>
    <w:p w14:paraId="2D7153B3" w14:textId="77777777" w:rsidR="0061049F" w:rsidRDefault="007D29EF">
      <w:pPr>
        <w:pStyle w:val="TOC1"/>
        <w:rPr>
          <w:rFonts w:asciiTheme="minorHAnsi" w:hAnsiTheme="minorHAnsi" w:cstheme="minorBidi"/>
          <w:b w:val="0"/>
          <w:noProof/>
          <w:color w:val="auto"/>
          <w:sz w:val="22"/>
          <w:szCs w:val="22"/>
          <w:lang w:val="en-AU" w:eastAsia="zh-CN"/>
        </w:rPr>
      </w:pPr>
      <w:r w:rsidRPr="00F2562D">
        <w:rPr>
          <w:b w:val="0"/>
          <w:bCs/>
          <w:noProof/>
        </w:rPr>
        <w:fldChar w:fldCharType="begin"/>
      </w:r>
      <w:r w:rsidRPr="00F2562D">
        <w:rPr>
          <w:b w:val="0"/>
          <w:bCs/>
          <w:noProof/>
        </w:rPr>
        <w:instrText xml:space="preserve"> TOC \o "1-4" \h \z \u </w:instrText>
      </w:r>
      <w:r w:rsidRPr="00F2562D">
        <w:rPr>
          <w:b w:val="0"/>
          <w:bCs/>
          <w:noProof/>
        </w:rPr>
        <w:fldChar w:fldCharType="separate"/>
      </w:r>
      <w:hyperlink w:anchor="_Toc116511356" w:history="1">
        <w:r w:rsidR="0061049F" w:rsidRPr="00E2376E">
          <w:rPr>
            <w:rStyle w:val="Hyperlink"/>
            <w:noProof/>
          </w:rPr>
          <w:t>1</w:t>
        </w:r>
        <w:r w:rsidR="0061049F">
          <w:rPr>
            <w:rFonts w:asciiTheme="minorHAnsi" w:hAnsiTheme="minorHAnsi" w:cstheme="minorBidi"/>
            <w:b w:val="0"/>
            <w:noProof/>
            <w:color w:val="auto"/>
            <w:sz w:val="22"/>
            <w:szCs w:val="22"/>
            <w:lang w:val="en-AU" w:eastAsia="zh-CN"/>
          </w:rPr>
          <w:tab/>
        </w:r>
        <w:r w:rsidR="0061049F" w:rsidRPr="00E2376E">
          <w:rPr>
            <w:rStyle w:val="Hyperlink"/>
            <w:noProof/>
            <w:lang w:val="fr-FR"/>
          </w:rPr>
          <w:t>Introduction</w:t>
        </w:r>
        <w:r w:rsidR="0061049F">
          <w:rPr>
            <w:noProof/>
            <w:webHidden/>
          </w:rPr>
          <w:tab/>
        </w:r>
        <w:r w:rsidR="0061049F">
          <w:rPr>
            <w:noProof/>
            <w:webHidden/>
          </w:rPr>
          <w:fldChar w:fldCharType="begin"/>
        </w:r>
        <w:r w:rsidR="0061049F">
          <w:rPr>
            <w:noProof/>
            <w:webHidden/>
          </w:rPr>
          <w:instrText xml:space="preserve"> PAGEREF _Toc116511356 \h </w:instrText>
        </w:r>
        <w:r w:rsidR="0061049F">
          <w:rPr>
            <w:noProof/>
            <w:webHidden/>
          </w:rPr>
        </w:r>
        <w:r w:rsidR="0061049F">
          <w:rPr>
            <w:noProof/>
            <w:webHidden/>
          </w:rPr>
          <w:fldChar w:fldCharType="separate"/>
        </w:r>
        <w:r w:rsidR="0061049F">
          <w:rPr>
            <w:noProof/>
            <w:webHidden/>
          </w:rPr>
          <w:t>1</w:t>
        </w:r>
        <w:r w:rsidR="0061049F">
          <w:rPr>
            <w:noProof/>
            <w:webHidden/>
          </w:rPr>
          <w:fldChar w:fldCharType="end"/>
        </w:r>
      </w:hyperlink>
    </w:p>
    <w:p w14:paraId="6FA4C3FB" w14:textId="77777777" w:rsidR="0061049F" w:rsidRDefault="00000000">
      <w:pPr>
        <w:pStyle w:val="TOC2"/>
        <w:rPr>
          <w:rFonts w:asciiTheme="minorHAnsi" w:hAnsiTheme="minorHAnsi" w:cstheme="minorBidi"/>
          <w:noProof/>
          <w:color w:val="auto"/>
          <w:szCs w:val="22"/>
          <w:lang w:val="en-AU" w:eastAsia="zh-CN"/>
        </w:rPr>
      </w:pPr>
      <w:hyperlink w:anchor="_Toc116511357" w:history="1">
        <w:r w:rsidR="0061049F" w:rsidRPr="00E2376E">
          <w:rPr>
            <w:rStyle w:val="Hyperlink"/>
            <w:noProof/>
          </w:rPr>
          <w:t>1.1</w:t>
        </w:r>
        <w:r w:rsidR="0061049F">
          <w:rPr>
            <w:rFonts w:asciiTheme="minorHAnsi" w:hAnsiTheme="minorHAnsi" w:cstheme="minorBidi"/>
            <w:noProof/>
            <w:color w:val="auto"/>
            <w:szCs w:val="22"/>
            <w:lang w:val="en-AU" w:eastAsia="zh-CN"/>
          </w:rPr>
          <w:tab/>
        </w:r>
        <w:r w:rsidR="0061049F" w:rsidRPr="00E2376E">
          <w:rPr>
            <w:rStyle w:val="Hyperlink"/>
            <w:noProof/>
            <w:lang w:val="fr-FR"/>
          </w:rPr>
          <w:t>Orientations en matière d'ÉIE</w:t>
        </w:r>
        <w:r w:rsidR="0061049F">
          <w:rPr>
            <w:noProof/>
            <w:webHidden/>
          </w:rPr>
          <w:tab/>
        </w:r>
        <w:r w:rsidR="0061049F">
          <w:rPr>
            <w:noProof/>
            <w:webHidden/>
          </w:rPr>
          <w:fldChar w:fldCharType="begin"/>
        </w:r>
        <w:r w:rsidR="0061049F">
          <w:rPr>
            <w:noProof/>
            <w:webHidden/>
          </w:rPr>
          <w:instrText xml:space="preserve"> PAGEREF _Toc116511357 \h </w:instrText>
        </w:r>
        <w:r w:rsidR="0061049F">
          <w:rPr>
            <w:noProof/>
            <w:webHidden/>
          </w:rPr>
        </w:r>
        <w:r w:rsidR="0061049F">
          <w:rPr>
            <w:noProof/>
            <w:webHidden/>
          </w:rPr>
          <w:fldChar w:fldCharType="separate"/>
        </w:r>
        <w:r w:rsidR="0061049F">
          <w:rPr>
            <w:noProof/>
            <w:webHidden/>
          </w:rPr>
          <w:t>1</w:t>
        </w:r>
        <w:r w:rsidR="0061049F">
          <w:rPr>
            <w:noProof/>
            <w:webHidden/>
          </w:rPr>
          <w:fldChar w:fldCharType="end"/>
        </w:r>
      </w:hyperlink>
    </w:p>
    <w:p w14:paraId="1EFF58BD" w14:textId="77777777" w:rsidR="0061049F" w:rsidRDefault="00000000">
      <w:pPr>
        <w:pStyle w:val="TOC2"/>
        <w:rPr>
          <w:rFonts w:asciiTheme="minorHAnsi" w:hAnsiTheme="minorHAnsi" w:cstheme="minorBidi"/>
          <w:noProof/>
          <w:color w:val="auto"/>
          <w:szCs w:val="22"/>
          <w:lang w:val="en-AU" w:eastAsia="zh-CN"/>
        </w:rPr>
      </w:pPr>
      <w:hyperlink w:anchor="_Toc116511358" w:history="1">
        <w:r w:rsidR="0061049F" w:rsidRPr="00E2376E">
          <w:rPr>
            <w:rStyle w:val="Hyperlink"/>
            <w:noProof/>
          </w:rPr>
          <w:t>1.2</w:t>
        </w:r>
        <w:r w:rsidR="0061049F">
          <w:rPr>
            <w:rFonts w:asciiTheme="minorHAnsi" w:hAnsiTheme="minorHAnsi" w:cstheme="minorBidi"/>
            <w:noProof/>
            <w:color w:val="auto"/>
            <w:szCs w:val="22"/>
            <w:lang w:val="en-AU" w:eastAsia="zh-CN"/>
          </w:rPr>
          <w:tab/>
        </w:r>
        <w:r w:rsidR="0061049F" w:rsidRPr="00E2376E">
          <w:rPr>
            <w:rStyle w:val="Hyperlink"/>
            <w:noProof/>
            <w:lang w:val="fr-FR"/>
          </w:rPr>
          <w:t>La présente note d'orientation</w:t>
        </w:r>
        <w:r w:rsidR="0061049F">
          <w:rPr>
            <w:noProof/>
            <w:webHidden/>
          </w:rPr>
          <w:tab/>
        </w:r>
        <w:r w:rsidR="0061049F">
          <w:rPr>
            <w:noProof/>
            <w:webHidden/>
          </w:rPr>
          <w:fldChar w:fldCharType="begin"/>
        </w:r>
        <w:r w:rsidR="0061049F">
          <w:rPr>
            <w:noProof/>
            <w:webHidden/>
          </w:rPr>
          <w:instrText xml:space="preserve"> PAGEREF _Toc116511358 \h </w:instrText>
        </w:r>
        <w:r w:rsidR="0061049F">
          <w:rPr>
            <w:noProof/>
            <w:webHidden/>
          </w:rPr>
        </w:r>
        <w:r w:rsidR="0061049F">
          <w:rPr>
            <w:noProof/>
            <w:webHidden/>
          </w:rPr>
          <w:fldChar w:fldCharType="separate"/>
        </w:r>
        <w:r w:rsidR="0061049F">
          <w:rPr>
            <w:noProof/>
            <w:webHidden/>
          </w:rPr>
          <w:t>3</w:t>
        </w:r>
        <w:r w:rsidR="0061049F">
          <w:rPr>
            <w:noProof/>
            <w:webHidden/>
          </w:rPr>
          <w:fldChar w:fldCharType="end"/>
        </w:r>
      </w:hyperlink>
    </w:p>
    <w:p w14:paraId="44FC1B82" w14:textId="77777777" w:rsidR="0061049F" w:rsidRDefault="00000000">
      <w:pPr>
        <w:pStyle w:val="TOC3"/>
        <w:rPr>
          <w:rFonts w:asciiTheme="minorHAnsi" w:hAnsiTheme="minorHAnsi" w:cstheme="minorBidi"/>
          <w:noProof/>
          <w:color w:val="auto"/>
          <w:sz w:val="22"/>
          <w:szCs w:val="22"/>
          <w:lang w:val="en-AU" w:eastAsia="zh-CN"/>
        </w:rPr>
      </w:pPr>
      <w:hyperlink w:anchor="_Toc116511359" w:history="1">
        <w:r w:rsidR="0061049F" w:rsidRPr="00E2376E">
          <w:rPr>
            <w:rStyle w:val="Hyperlink"/>
            <w:noProof/>
          </w:rPr>
          <w:t>1.2.1</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Historique</w:t>
        </w:r>
        <w:r w:rsidR="0061049F">
          <w:rPr>
            <w:noProof/>
            <w:webHidden/>
          </w:rPr>
          <w:tab/>
        </w:r>
        <w:r w:rsidR="0061049F">
          <w:rPr>
            <w:noProof/>
            <w:webHidden/>
          </w:rPr>
          <w:fldChar w:fldCharType="begin"/>
        </w:r>
        <w:r w:rsidR="0061049F">
          <w:rPr>
            <w:noProof/>
            <w:webHidden/>
          </w:rPr>
          <w:instrText xml:space="preserve"> PAGEREF _Toc116511359 \h </w:instrText>
        </w:r>
        <w:r w:rsidR="0061049F">
          <w:rPr>
            <w:noProof/>
            <w:webHidden/>
          </w:rPr>
        </w:r>
        <w:r w:rsidR="0061049F">
          <w:rPr>
            <w:noProof/>
            <w:webHidden/>
          </w:rPr>
          <w:fldChar w:fldCharType="separate"/>
        </w:r>
        <w:r w:rsidR="0061049F">
          <w:rPr>
            <w:noProof/>
            <w:webHidden/>
          </w:rPr>
          <w:t>3</w:t>
        </w:r>
        <w:r w:rsidR="0061049F">
          <w:rPr>
            <w:noProof/>
            <w:webHidden/>
          </w:rPr>
          <w:fldChar w:fldCharType="end"/>
        </w:r>
      </w:hyperlink>
    </w:p>
    <w:p w14:paraId="16B823B2" w14:textId="77777777" w:rsidR="0061049F" w:rsidRDefault="00000000">
      <w:pPr>
        <w:pStyle w:val="TOC3"/>
        <w:rPr>
          <w:rFonts w:asciiTheme="minorHAnsi" w:hAnsiTheme="minorHAnsi" w:cstheme="minorBidi"/>
          <w:noProof/>
          <w:color w:val="auto"/>
          <w:sz w:val="22"/>
          <w:szCs w:val="22"/>
          <w:lang w:val="en-AU" w:eastAsia="zh-CN"/>
        </w:rPr>
      </w:pPr>
      <w:hyperlink w:anchor="_Toc116511360" w:history="1">
        <w:r w:rsidR="0061049F" w:rsidRPr="00E2376E">
          <w:rPr>
            <w:rStyle w:val="Hyperlink"/>
            <w:noProof/>
          </w:rPr>
          <w:t>1.2.2</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Buts et Objectifs</w:t>
        </w:r>
        <w:r w:rsidR="0061049F">
          <w:rPr>
            <w:noProof/>
            <w:webHidden/>
          </w:rPr>
          <w:tab/>
        </w:r>
        <w:r w:rsidR="0061049F">
          <w:rPr>
            <w:noProof/>
            <w:webHidden/>
          </w:rPr>
          <w:fldChar w:fldCharType="begin"/>
        </w:r>
        <w:r w:rsidR="0061049F">
          <w:rPr>
            <w:noProof/>
            <w:webHidden/>
          </w:rPr>
          <w:instrText xml:space="preserve"> PAGEREF _Toc116511360 \h </w:instrText>
        </w:r>
        <w:r w:rsidR="0061049F">
          <w:rPr>
            <w:noProof/>
            <w:webHidden/>
          </w:rPr>
        </w:r>
        <w:r w:rsidR="0061049F">
          <w:rPr>
            <w:noProof/>
            <w:webHidden/>
          </w:rPr>
          <w:fldChar w:fldCharType="separate"/>
        </w:r>
        <w:r w:rsidR="0061049F">
          <w:rPr>
            <w:noProof/>
            <w:webHidden/>
          </w:rPr>
          <w:t>4</w:t>
        </w:r>
        <w:r w:rsidR="0061049F">
          <w:rPr>
            <w:noProof/>
            <w:webHidden/>
          </w:rPr>
          <w:fldChar w:fldCharType="end"/>
        </w:r>
      </w:hyperlink>
    </w:p>
    <w:p w14:paraId="313E127F" w14:textId="77777777" w:rsidR="0061049F" w:rsidRDefault="00000000">
      <w:pPr>
        <w:pStyle w:val="TOC1"/>
        <w:rPr>
          <w:rFonts w:asciiTheme="minorHAnsi" w:hAnsiTheme="minorHAnsi" w:cstheme="minorBidi"/>
          <w:b w:val="0"/>
          <w:noProof/>
          <w:color w:val="auto"/>
          <w:sz w:val="22"/>
          <w:szCs w:val="22"/>
          <w:lang w:val="en-AU" w:eastAsia="zh-CN"/>
        </w:rPr>
      </w:pPr>
      <w:hyperlink w:anchor="_Toc116511361" w:history="1">
        <w:r w:rsidR="0061049F" w:rsidRPr="00E2376E">
          <w:rPr>
            <w:rStyle w:val="Hyperlink"/>
            <w:noProof/>
          </w:rPr>
          <w:t>2</w:t>
        </w:r>
        <w:r w:rsidR="0061049F">
          <w:rPr>
            <w:rFonts w:asciiTheme="minorHAnsi" w:hAnsiTheme="minorHAnsi" w:cstheme="minorBidi"/>
            <w:b w:val="0"/>
            <w:noProof/>
            <w:color w:val="auto"/>
            <w:sz w:val="22"/>
            <w:szCs w:val="22"/>
            <w:lang w:val="en-AU" w:eastAsia="zh-CN"/>
          </w:rPr>
          <w:tab/>
        </w:r>
        <w:r w:rsidR="0061049F" w:rsidRPr="00E2376E">
          <w:rPr>
            <w:rStyle w:val="Hyperlink"/>
            <w:noProof/>
            <w:lang w:val="fr-FR"/>
          </w:rPr>
          <w:t>Systèmes et ingénierie côtiers</w:t>
        </w:r>
        <w:r w:rsidR="0061049F">
          <w:rPr>
            <w:noProof/>
            <w:webHidden/>
          </w:rPr>
          <w:tab/>
        </w:r>
        <w:r w:rsidR="0061049F">
          <w:rPr>
            <w:noProof/>
            <w:webHidden/>
          </w:rPr>
          <w:fldChar w:fldCharType="begin"/>
        </w:r>
        <w:r w:rsidR="0061049F">
          <w:rPr>
            <w:noProof/>
            <w:webHidden/>
          </w:rPr>
          <w:instrText xml:space="preserve"> PAGEREF _Toc116511361 \h </w:instrText>
        </w:r>
        <w:r w:rsidR="0061049F">
          <w:rPr>
            <w:noProof/>
            <w:webHidden/>
          </w:rPr>
        </w:r>
        <w:r w:rsidR="0061049F">
          <w:rPr>
            <w:noProof/>
            <w:webHidden/>
          </w:rPr>
          <w:fldChar w:fldCharType="separate"/>
        </w:r>
        <w:r w:rsidR="0061049F">
          <w:rPr>
            <w:noProof/>
            <w:webHidden/>
          </w:rPr>
          <w:t>4</w:t>
        </w:r>
        <w:r w:rsidR="0061049F">
          <w:rPr>
            <w:noProof/>
            <w:webHidden/>
          </w:rPr>
          <w:fldChar w:fldCharType="end"/>
        </w:r>
      </w:hyperlink>
    </w:p>
    <w:p w14:paraId="355859C5" w14:textId="77777777" w:rsidR="0061049F" w:rsidRDefault="00000000">
      <w:pPr>
        <w:pStyle w:val="TOC2"/>
        <w:rPr>
          <w:rFonts w:asciiTheme="minorHAnsi" w:hAnsiTheme="minorHAnsi" w:cstheme="minorBidi"/>
          <w:noProof/>
          <w:color w:val="auto"/>
          <w:szCs w:val="22"/>
          <w:lang w:val="en-AU" w:eastAsia="zh-CN"/>
        </w:rPr>
      </w:pPr>
      <w:hyperlink w:anchor="_Toc116511362" w:history="1">
        <w:r w:rsidR="0061049F" w:rsidRPr="00E2376E">
          <w:rPr>
            <w:rStyle w:val="Hyperlink"/>
            <w:noProof/>
          </w:rPr>
          <w:t>2.1</w:t>
        </w:r>
        <w:r w:rsidR="0061049F">
          <w:rPr>
            <w:rFonts w:asciiTheme="minorHAnsi" w:hAnsiTheme="minorHAnsi" w:cstheme="minorBidi"/>
            <w:noProof/>
            <w:color w:val="auto"/>
            <w:szCs w:val="22"/>
            <w:lang w:val="en-AU" w:eastAsia="zh-CN"/>
          </w:rPr>
          <w:tab/>
        </w:r>
        <w:r w:rsidR="0061049F" w:rsidRPr="00E2376E">
          <w:rPr>
            <w:rStyle w:val="Hyperlink"/>
            <w:noProof/>
            <w:lang w:val="fr-FR"/>
          </w:rPr>
          <w:t>Systèmes côtiers</w:t>
        </w:r>
        <w:r w:rsidR="0061049F">
          <w:rPr>
            <w:noProof/>
            <w:webHidden/>
          </w:rPr>
          <w:tab/>
        </w:r>
        <w:r w:rsidR="0061049F">
          <w:rPr>
            <w:noProof/>
            <w:webHidden/>
          </w:rPr>
          <w:fldChar w:fldCharType="begin"/>
        </w:r>
        <w:r w:rsidR="0061049F">
          <w:rPr>
            <w:noProof/>
            <w:webHidden/>
          </w:rPr>
          <w:instrText xml:space="preserve"> PAGEREF _Toc116511362 \h </w:instrText>
        </w:r>
        <w:r w:rsidR="0061049F">
          <w:rPr>
            <w:noProof/>
            <w:webHidden/>
          </w:rPr>
        </w:r>
        <w:r w:rsidR="0061049F">
          <w:rPr>
            <w:noProof/>
            <w:webHidden/>
          </w:rPr>
          <w:fldChar w:fldCharType="separate"/>
        </w:r>
        <w:r w:rsidR="0061049F">
          <w:rPr>
            <w:noProof/>
            <w:webHidden/>
          </w:rPr>
          <w:t>4</w:t>
        </w:r>
        <w:r w:rsidR="0061049F">
          <w:rPr>
            <w:noProof/>
            <w:webHidden/>
          </w:rPr>
          <w:fldChar w:fldCharType="end"/>
        </w:r>
      </w:hyperlink>
    </w:p>
    <w:p w14:paraId="1978A6EC" w14:textId="77777777" w:rsidR="0061049F" w:rsidRDefault="00000000">
      <w:pPr>
        <w:pStyle w:val="TOC2"/>
        <w:rPr>
          <w:rFonts w:asciiTheme="minorHAnsi" w:hAnsiTheme="minorHAnsi" w:cstheme="minorBidi"/>
          <w:noProof/>
          <w:color w:val="auto"/>
          <w:szCs w:val="22"/>
          <w:lang w:val="en-AU" w:eastAsia="zh-CN"/>
        </w:rPr>
      </w:pPr>
      <w:hyperlink w:anchor="_Toc116511363" w:history="1">
        <w:r w:rsidR="0061049F" w:rsidRPr="00E2376E">
          <w:rPr>
            <w:rStyle w:val="Hyperlink"/>
            <w:noProof/>
          </w:rPr>
          <w:t>2.2</w:t>
        </w:r>
        <w:r w:rsidR="0061049F">
          <w:rPr>
            <w:rFonts w:asciiTheme="minorHAnsi" w:hAnsiTheme="minorHAnsi" w:cstheme="minorBidi"/>
            <w:noProof/>
            <w:color w:val="auto"/>
            <w:szCs w:val="22"/>
            <w:lang w:val="en-AU" w:eastAsia="zh-CN"/>
          </w:rPr>
          <w:tab/>
        </w:r>
        <w:r w:rsidR="0061049F" w:rsidRPr="00E2376E">
          <w:rPr>
            <w:rStyle w:val="Hyperlink"/>
            <w:noProof/>
            <w:lang w:val="fr-FR"/>
          </w:rPr>
          <w:t>Projets d'ingénierie côtière</w:t>
        </w:r>
        <w:r w:rsidR="0061049F">
          <w:rPr>
            <w:noProof/>
            <w:webHidden/>
          </w:rPr>
          <w:tab/>
        </w:r>
        <w:r w:rsidR="0061049F">
          <w:rPr>
            <w:noProof/>
            <w:webHidden/>
          </w:rPr>
          <w:fldChar w:fldCharType="begin"/>
        </w:r>
        <w:r w:rsidR="0061049F">
          <w:rPr>
            <w:noProof/>
            <w:webHidden/>
          </w:rPr>
          <w:instrText xml:space="preserve"> PAGEREF _Toc116511363 \h </w:instrText>
        </w:r>
        <w:r w:rsidR="0061049F">
          <w:rPr>
            <w:noProof/>
            <w:webHidden/>
          </w:rPr>
        </w:r>
        <w:r w:rsidR="0061049F">
          <w:rPr>
            <w:noProof/>
            <w:webHidden/>
          </w:rPr>
          <w:fldChar w:fldCharType="separate"/>
        </w:r>
        <w:r w:rsidR="0061049F">
          <w:rPr>
            <w:noProof/>
            <w:webHidden/>
          </w:rPr>
          <w:t>6</w:t>
        </w:r>
        <w:r w:rsidR="0061049F">
          <w:rPr>
            <w:noProof/>
            <w:webHidden/>
          </w:rPr>
          <w:fldChar w:fldCharType="end"/>
        </w:r>
      </w:hyperlink>
    </w:p>
    <w:p w14:paraId="44A862BB" w14:textId="77777777" w:rsidR="0061049F" w:rsidRDefault="00000000">
      <w:pPr>
        <w:pStyle w:val="TOC3"/>
        <w:rPr>
          <w:rFonts w:asciiTheme="minorHAnsi" w:hAnsiTheme="minorHAnsi" w:cstheme="minorBidi"/>
          <w:noProof/>
          <w:color w:val="auto"/>
          <w:sz w:val="22"/>
          <w:szCs w:val="22"/>
          <w:lang w:val="en-AU" w:eastAsia="zh-CN"/>
        </w:rPr>
      </w:pPr>
      <w:hyperlink w:anchor="_Toc116511364" w:history="1">
        <w:r w:rsidR="0061049F" w:rsidRPr="00E2376E">
          <w:rPr>
            <w:rStyle w:val="Hyperlink"/>
            <w:noProof/>
          </w:rPr>
          <w:t>2.2.1</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Dragage et excavation</w:t>
        </w:r>
        <w:r w:rsidR="0061049F">
          <w:rPr>
            <w:noProof/>
            <w:webHidden/>
          </w:rPr>
          <w:tab/>
        </w:r>
        <w:r w:rsidR="0061049F">
          <w:rPr>
            <w:noProof/>
            <w:webHidden/>
          </w:rPr>
          <w:fldChar w:fldCharType="begin"/>
        </w:r>
        <w:r w:rsidR="0061049F">
          <w:rPr>
            <w:noProof/>
            <w:webHidden/>
          </w:rPr>
          <w:instrText xml:space="preserve"> PAGEREF _Toc116511364 \h </w:instrText>
        </w:r>
        <w:r w:rsidR="0061049F">
          <w:rPr>
            <w:noProof/>
            <w:webHidden/>
          </w:rPr>
        </w:r>
        <w:r w:rsidR="0061049F">
          <w:rPr>
            <w:noProof/>
            <w:webHidden/>
          </w:rPr>
          <w:fldChar w:fldCharType="separate"/>
        </w:r>
        <w:r w:rsidR="0061049F">
          <w:rPr>
            <w:noProof/>
            <w:webHidden/>
          </w:rPr>
          <w:t>7</w:t>
        </w:r>
        <w:r w:rsidR="0061049F">
          <w:rPr>
            <w:noProof/>
            <w:webHidden/>
          </w:rPr>
          <w:fldChar w:fldCharType="end"/>
        </w:r>
      </w:hyperlink>
    </w:p>
    <w:p w14:paraId="0AE08637" w14:textId="77777777" w:rsidR="0061049F" w:rsidRDefault="00000000">
      <w:pPr>
        <w:pStyle w:val="TOC3"/>
        <w:rPr>
          <w:rFonts w:asciiTheme="minorHAnsi" w:hAnsiTheme="minorHAnsi" w:cstheme="minorBidi"/>
          <w:noProof/>
          <w:color w:val="auto"/>
          <w:sz w:val="22"/>
          <w:szCs w:val="22"/>
          <w:lang w:val="en-AU" w:eastAsia="zh-CN"/>
        </w:rPr>
      </w:pPr>
      <w:hyperlink w:anchor="_Toc116511365" w:history="1">
        <w:r w:rsidR="0061049F" w:rsidRPr="00E2376E">
          <w:rPr>
            <w:rStyle w:val="Hyperlink"/>
            <w:noProof/>
          </w:rPr>
          <w:t>2.2.2</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Récupération territoriale</w:t>
        </w:r>
        <w:r w:rsidR="0061049F">
          <w:rPr>
            <w:noProof/>
            <w:webHidden/>
          </w:rPr>
          <w:tab/>
        </w:r>
        <w:r w:rsidR="0061049F">
          <w:rPr>
            <w:noProof/>
            <w:webHidden/>
          </w:rPr>
          <w:fldChar w:fldCharType="begin"/>
        </w:r>
        <w:r w:rsidR="0061049F">
          <w:rPr>
            <w:noProof/>
            <w:webHidden/>
          </w:rPr>
          <w:instrText xml:space="preserve"> PAGEREF _Toc116511365 \h </w:instrText>
        </w:r>
        <w:r w:rsidR="0061049F">
          <w:rPr>
            <w:noProof/>
            <w:webHidden/>
          </w:rPr>
        </w:r>
        <w:r w:rsidR="0061049F">
          <w:rPr>
            <w:noProof/>
            <w:webHidden/>
          </w:rPr>
          <w:fldChar w:fldCharType="separate"/>
        </w:r>
        <w:r w:rsidR="0061049F">
          <w:rPr>
            <w:noProof/>
            <w:webHidden/>
          </w:rPr>
          <w:t>7</w:t>
        </w:r>
        <w:r w:rsidR="0061049F">
          <w:rPr>
            <w:noProof/>
            <w:webHidden/>
          </w:rPr>
          <w:fldChar w:fldCharType="end"/>
        </w:r>
      </w:hyperlink>
    </w:p>
    <w:p w14:paraId="62899D22" w14:textId="77777777" w:rsidR="0061049F" w:rsidRDefault="00000000">
      <w:pPr>
        <w:pStyle w:val="TOC3"/>
        <w:rPr>
          <w:rFonts w:asciiTheme="minorHAnsi" w:hAnsiTheme="minorHAnsi" w:cstheme="minorBidi"/>
          <w:noProof/>
          <w:color w:val="auto"/>
          <w:sz w:val="22"/>
          <w:szCs w:val="22"/>
          <w:lang w:val="en-AU" w:eastAsia="zh-CN"/>
        </w:rPr>
      </w:pPr>
      <w:hyperlink w:anchor="_Toc116511366" w:history="1">
        <w:r w:rsidR="0061049F" w:rsidRPr="00E2376E">
          <w:rPr>
            <w:rStyle w:val="Hyperlink"/>
            <w:noProof/>
          </w:rPr>
          <w:t>2.2.3</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Port ou havre</w:t>
        </w:r>
        <w:r w:rsidR="0061049F">
          <w:rPr>
            <w:noProof/>
            <w:webHidden/>
          </w:rPr>
          <w:tab/>
        </w:r>
        <w:r w:rsidR="0061049F">
          <w:rPr>
            <w:noProof/>
            <w:webHidden/>
          </w:rPr>
          <w:fldChar w:fldCharType="begin"/>
        </w:r>
        <w:r w:rsidR="0061049F">
          <w:rPr>
            <w:noProof/>
            <w:webHidden/>
          </w:rPr>
          <w:instrText xml:space="preserve"> PAGEREF _Toc116511366 \h </w:instrText>
        </w:r>
        <w:r w:rsidR="0061049F">
          <w:rPr>
            <w:noProof/>
            <w:webHidden/>
          </w:rPr>
        </w:r>
        <w:r w:rsidR="0061049F">
          <w:rPr>
            <w:noProof/>
            <w:webHidden/>
          </w:rPr>
          <w:fldChar w:fldCharType="separate"/>
        </w:r>
        <w:r w:rsidR="0061049F">
          <w:rPr>
            <w:noProof/>
            <w:webHidden/>
          </w:rPr>
          <w:t>8</w:t>
        </w:r>
        <w:r w:rsidR="0061049F">
          <w:rPr>
            <w:noProof/>
            <w:webHidden/>
          </w:rPr>
          <w:fldChar w:fldCharType="end"/>
        </w:r>
      </w:hyperlink>
    </w:p>
    <w:p w14:paraId="545E012F" w14:textId="77777777" w:rsidR="0061049F" w:rsidRDefault="00000000">
      <w:pPr>
        <w:pStyle w:val="TOC3"/>
        <w:rPr>
          <w:rFonts w:asciiTheme="minorHAnsi" w:hAnsiTheme="minorHAnsi" w:cstheme="minorBidi"/>
          <w:noProof/>
          <w:color w:val="auto"/>
          <w:sz w:val="22"/>
          <w:szCs w:val="22"/>
          <w:lang w:val="en-AU" w:eastAsia="zh-CN"/>
        </w:rPr>
      </w:pPr>
      <w:hyperlink w:anchor="_Toc116511367" w:history="1">
        <w:r w:rsidR="0061049F" w:rsidRPr="00E2376E">
          <w:rPr>
            <w:rStyle w:val="Hyperlink"/>
            <w:noProof/>
            <w:lang w:val="fr-FR"/>
          </w:rPr>
          <w:t>2.2.4</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Jetée ou rampe de mise à l'eau</w:t>
        </w:r>
        <w:r w:rsidR="0061049F">
          <w:rPr>
            <w:noProof/>
            <w:webHidden/>
          </w:rPr>
          <w:tab/>
        </w:r>
        <w:r w:rsidR="0061049F">
          <w:rPr>
            <w:noProof/>
            <w:webHidden/>
          </w:rPr>
          <w:fldChar w:fldCharType="begin"/>
        </w:r>
        <w:r w:rsidR="0061049F">
          <w:rPr>
            <w:noProof/>
            <w:webHidden/>
          </w:rPr>
          <w:instrText xml:space="preserve"> PAGEREF _Toc116511367 \h </w:instrText>
        </w:r>
        <w:r w:rsidR="0061049F">
          <w:rPr>
            <w:noProof/>
            <w:webHidden/>
          </w:rPr>
        </w:r>
        <w:r w:rsidR="0061049F">
          <w:rPr>
            <w:noProof/>
            <w:webHidden/>
          </w:rPr>
          <w:fldChar w:fldCharType="separate"/>
        </w:r>
        <w:r w:rsidR="0061049F">
          <w:rPr>
            <w:noProof/>
            <w:webHidden/>
          </w:rPr>
          <w:t>9</w:t>
        </w:r>
        <w:r w:rsidR="0061049F">
          <w:rPr>
            <w:noProof/>
            <w:webHidden/>
          </w:rPr>
          <w:fldChar w:fldCharType="end"/>
        </w:r>
      </w:hyperlink>
    </w:p>
    <w:p w14:paraId="35604E21" w14:textId="77777777" w:rsidR="0061049F" w:rsidRDefault="00000000">
      <w:pPr>
        <w:pStyle w:val="TOC3"/>
        <w:rPr>
          <w:rFonts w:asciiTheme="minorHAnsi" w:hAnsiTheme="minorHAnsi" w:cstheme="minorBidi"/>
          <w:noProof/>
          <w:color w:val="auto"/>
          <w:sz w:val="22"/>
          <w:szCs w:val="22"/>
          <w:lang w:val="en-AU" w:eastAsia="zh-CN"/>
        </w:rPr>
      </w:pPr>
      <w:hyperlink w:anchor="_Toc116511368" w:history="1">
        <w:r w:rsidR="0061049F" w:rsidRPr="00E2376E">
          <w:rPr>
            <w:rStyle w:val="Hyperlink"/>
            <w:noProof/>
          </w:rPr>
          <w:t>2.2.5</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Brise-lames</w:t>
        </w:r>
        <w:r w:rsidR="0061049F">
          <w:rPr>
            <w:noProof/>
            <w:webHidden/>
          </w:rPr>
          <w:tab/>
        </w:r>
        <w:r w:rsidR="0061049F">
          <w:rPr>
            <w:noProof/>
            <w:webHidden/>
          </w:rPr>
          <w:fldChar w:fldCharType="begin"/>
        </w:r>
        <w:r w:rsidR="0061049F">
          <w:rPr>
            <w:noProof/>
            <w:webHidden/>
          </w:rPr>
          <w:instrText xml:space="preserve"> PAGEREF _Toc116511368 \h </w:instrText>
        </w:r>
        <w:r w:rsidR="0061049F">
          <w:rPr>
            <w:noProof/>
            <w:webHidden/>
          </w:rPr>
        </w:r>
        <w:r w:rsidR="0061049F">
          <w:rPr>
            <w:noProof/>
            <w:webHidden/>
          </w:rPr>
          <w:fldChar w:fldCharType="separate"/>
        </w:r>
        <w:r w:rsidR="0061049F">
          <w:rPr>
            <w:noProof/>
            <w:webHidden/>
          </w:rPr>
          <w:t>9</w:t>
        </w:r>
        <w:r w:rsidR="0061049F">
          <w:rPr>
            <w:noProof/>
            <w:webHidden/>
          </w:rPr>
          <w:fldChar w:fldCharType="end"/>
        </w:r>
      </w:hyperlink>
    </w:p>
    <w:p w14:paraId="4AA20A99" w14:textId="77777777" w:rsidR="0061049F" w:rsidRDefault="00000000">
      <w:pPr>
        <w:pStyle w:val="TOC3"/>
        <w:rPr>
          <w:rFonts w:asciiTheme="minorHAnsi" w:hAnsiTheme="minorHAnsi" w:cstheme="minorBidi"/>
          <w:noProof/>
          <w:color w:val="auto"/>
          <w:sz w:val="22"/>
          <w:szCs w:val="22"/>
          <w:lang w:val="en-AU" w:eastAsia="zh-CN"/>
        </w:rPr>
      </w:pPr>
      <w:hyperlink w:anchor="_Toc116511369" w:history="1">
        <w:r w:rsidR="0061049F" w:rsidRPr="00E2376E">
          <w:rPr>
            <w:rStyle w:val="Hyperlink"/>
            <w:noProof/>
            <w:lang w:val="fr-FR"/>
          </w:rPr>
          <w:t>2.2.6</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Digues de mer, épis et autres mesures de protection contre l'érosion</w:t>
        </w:r>
        <w:r w:rsidR="0061049F">
          <w:rPr>
            <w:noProof/>
            <w:webHidden/>
          </w:rPr>
          <w:tab/>
        </w:r>
        <w:r w:rsidR="0061049F">
          <w:rPr>
            <w:noProof/>
            <w:webHidden/>
          </w:rPr>
          <w:fldChar w:fldCharType="begin"/>
        </w:r>
        <w:r w:rsidR="0061049F">
          <w:rPr>
            <w:noProof/>
            <w:webHidden/>
          </w:rPr>
          <w:instrText xml:space="preserve"> PAGEREF _Toc116511369 \h </w:instrText>
        </w:r>
        <w:r w:rsidR="0061049F">
          <w:rPr>
            <w:noProof/>
            <w:webHidden/>
          </w:rPr>
        </w:r>
        <w:r w:rsidR="0061049F">
          <w:rPr>
            <w:noProof/>
            <w:webHidden/>
          </w:rPr>
          <w:fldChar w:fldCharType="separate"/>
        </w:r>
        <w:r w:rsidR="0061049F">
          <w:rPr>
            <w:noProof/>
            <w:webHidden/>
          </w:rPr>
          <w:t>9</w:t>
        </w:r>
        <w:r w:rsidR="0061049F">
          <w:rPr>
            <w:noProof/>
            <w:webHidden/>
          </w:rPr>
          <w:fldChar w:fldCharType="end"/>
        </w:r>
      </w:hyperlink>
    </w:p>
    <w:p w14:paraId="457D7BC7" w14:textId="77777777" w:rsidR="0061049F" w:rsidRDefault="00000000">
      <w:pPr>
        <w:pStyle w:val="TOC3"/>
        <w:rPr>
          <w:rFonts w:asciiTheme="minorHAnsi" w:hAnsiTheme="minorHAnsi" w:cstheme="minorBidi"/>
          <w:noProof/>
          <w:color w:val="auto"/>
          <w:sz w:val="22"/>
          <w:szCs w:val="22"/>
          <w:lang w:val="en-AU" w:eastAsia="zh-CN"/>
        </w:rPr>
      </w:pPr>
      <w:hyperlink w:anchor="_Toc116511370" w:history="1">
        <w:r w:rsidR="0061049F" w:rsidRPr="00E2376E">
          <w:rPr>
            <w:rStyle w:val="Hyperlink"/>
            <w:noProof/>
          </w:rPr>
          <w:t>2.2.7</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Remblayage de plages</w:t>
        </w:r>
        <w:r w:rsidR="0061049F">
          <w:rPr>
            <w:noProof/>
            <w:webHidden/>
          </w:rPr>
          <w:tab/>
        </w:r>
        <w:r w:rsidR="0061049F">
          <w:rPr>
            <w:noProof/>
            <w:webHidden/>
          </w:rPr>
          <w:fldChar w:fldCharType="begin"/>
        </w:r>
        <w:r w:rsidR="0061049F">
          <w:rPr>
            <w:noProof/>
            <w:webHidden/>
          </w:rPr>
          <w:instrText xml:space="preserve"> PAGEREF _Toc116511370 \h </w:instrText>
        </w:r>
        <w:r w:rsidR="0061049F">
          <w:rPr>
            <w:noProof/>
            <w:webHidden/>
          </w:rPr>
        </w:r>
        <w:r w:rsidR="0061049F">
          <w:rPr>
            <w:noProof/>
            <w:webHidden/>
          </w:rPr>
          <w:fldChar w:fldCharType="separate"/>
        </w:r>
        <w:r w:rsidR="0061049F">
          <w:rPr>
            <w:noProof/>
            <w:webHidden/>
          </w:rPr>
          <w:t>14</w:t>
        </w:r>
        <w:r w:rsidR="0061049F">
          <w:rPr>
            <w:noProof/>
            <w:webHidden/>
          </w:rPr>
          <w:fldChar w:fldCharType="end"/>
        </w:r>
      </w:hyperlink>
    </w:p>
    <w:p w14:paraId="7A026638" w14:textId="77777777" w:rsidR="0061049F" w:rsidRDefault="00000000">
      <w:pPr>
        <w:pStyle w:val="TOC3"/>
        <w:rPr>
          <w:rFonts w:asciiTheme="minorHAnsi" w:hAnsiTheme="minorHAnsi" w:cstheme="minorBidi"/>
          <w:noProof/>
          <w:color w:val="auto"/>
          <w:sz w:val="22"/>
          <w:szCs w:val="22"/>
          <w:lang w:val="en-AU" w:eastAsia="zh-CN"/>
        </w:rPr>
      </w:pPr>
      <w:hyperlink w:anchor="_Toc116511371" w:history="1">
        <w:r w:rsidR="0061049F" w:rsidRPr="00E2376E">
          <w:rPr>
            <w:rStyle w:val="Hyperlink"/>
            <w:noProof/>
          </w:rPr>
          <w:t>2.2.8</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Solutions fondées sur la nature</w:t>
        </w:r>
        <w:r w:rsidR="0061049F">
          <w:rPr>
            <w:noProof/>
            <w:webHidden/>
          </w:rPr>
          <w:tab/>
        </w:r>
        <w:r w:rsidR="0061049F">
          <w:rPr>
            <w:noProof/>
            <w:webHidden/>
          </w:rPr>
          <w:fldChar w:fldCharType="begin"/>
        </w:r>
        <w:r w:rsidR="0061049F">
          <w:rPr>
            <w:noProof/>
            <w:webHidden/>
          </w:rPr>
          <w:instrText xml:space="preserve"> PAGEREF _Toc116511371 \h </w:instrText>
        </w:r>
        <w:r w:rsidR="0061049F">
          <w:rPr>
            <w:noProof/>
            <w:webHidden/>
          </w:rPr>
        </w:r>
        <w:r w:rsidR="0061049F">
          <w:rPr>
            <w:noProof/>
            <w:webHidden/>
          </w:rPr>
          <w:fldChar w:fldCharType="separate"/>
        </w:r>
        <w:r w:rsidR="0061049F">
          <w:rPr>
            <w:noProof/>
            <w:webHidden/>
          </w:rPr>
          <w:t>14</w:t>
        </w:r>
        <w:r w:rsidR="0061049F">
          <w:rPr>
            <w:noProof/>
            <w:webHidden/>
          </w:rPr>
          <w:fldChar w:fldCharType="end"/>
        </w:r>
      </w:hyperlink>
    </w:p>
    <w:p w14:paraId="491865E2" w14:textId="77777777" w:rsidR="0061049F" w:rsidRDefault="00000000">
      <w:pPr>
        <w:pStyle w:val="TOC3"/>
        <w:rPr>
          <w:rFonts w:asciiTheme="minorHAnsi" w:hAnsiTheme="minorHAnsi" w:cstheme="minorBidi"/>
          <w:noProof/>
          <w:color w:val="auto"/>
          <w:sz w:val="22"/>
          <w:szCs w:val="22"/>
          <w:lang w:val="en-AU" w:eastAsia="zh-CN"/>
        </w:rPr>
      </w:pPr>
      <w:hyperlink w:anchor="_Toc116511372" w:history="1">
        <w:r w:rsidR="0061049F" w:rsidRPr="00E2376E">
          <w:rPr>
            <w:rStyle w:val="Hyperlink"/>
            <w:noProof/>
            <w:lang w:val="fr-FR"/>
          </w:rPr>
          <w:t>2.2.9</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Émissaires, structures amarrées et liaisons avec le rivage</w:t>
        </w:r>
        <w:r w:rsidR="0061049F">
          <w:rPr>
            <w:noProof/>
            <w:webHidden/>
          </w:rPr>
          <w:tab/>
        </w:r>
        <w:r w:rsidR="0061049F">
          <w:rPr>
            <w:noProof/>
            <w:webHidden/>
          </w:rPr>
          <w:fldChar w:fldCharType="begin"/>
        </w:r>
        <w:r w:rsidR="0061049F">
          <w:rPr>
            <w:noProof/>
            <w:webHidden/>
          </w:rPr>
          <w:instrText xml:space="preserve"> PAGEREF _Toc116511372 \h </w:instrText>
        </w:r>
        <w:r w:rsidR="0061049F">
          <w:rPr>
            <w:noProof/>
            <w:webHidden/>
          </w:rPr>
        </w:r>
        <w:r w:rsidR="0061049F">
          <w:rPr>
            <w:noProof/>
            <w:webHidden/>
          </w:rPr>
          <w:fldChar w:fldCharType="separate"/>
        </w:r>
        <w:r w:rsidR="0061049F">
          <w:rPr>
            <w:noProof/>
            <w:webHidden/>
          </w:rPr>
          <w:t>15</w:t>
        </w:r>
        <w:r w:rsidR="0061049F">
          <w:rPr>
            <w:noProof/>
            <w:webHidden/>
          </w:rPr>
          <w:fldChar w:fldCharType="end"/>
        </w:r>
      </w:hyperlink>
    </w:p>
    <w:p w14:paraId="48096C89" w14:textId="77777777" w:rsidR="0061049F" w:rsidRDefault="00000000">
      <w:pPr>
        <w:pStyle w:val="TOC3"/>
        <w:rPr>
          <w:rFonts w:asciiTheme="minorHAnsi" w:hAnsiTheme="minorHAnsi" w:cstheme="minorBidi"/>
          <w:noProof/>
          <w:color w:val="auto"/>
          <w:sz w:val="22"/>
          <w:szCs w:val="22"/>
          <w:lang w:val="en-AU" w:eastAsia="zh-CN"/>
        </w:rPr>
      </w:pPr>
      <w:hyperlink w:anchor="_Toc116511373" w:history="1">
        <w:r w:rsidR="0061049F" w:rsidRPr="00E2376E">
          <w:rPr>
            <w:rStyle w:val="Hyperlink"/>
            <w:noProof/>
          </w:rPr>
          <w:t>2.2.10</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Aquaculture</w:t>
        </w:r>
        <w:r w:rsidR="0061049F">
          <w:rPr>
            <w:noProof/>
            <w:webHidden/>
          </w:rPr>
          <w:tab/>
        </w:r>
        <w:r w:rsidR="0061049F">
          <w:rPr>
            <w:noProof/>
            <w:webHidden/>
          </w:rPr>
          <w:fldChar w:fldCharType="begin"/>
        </w:r>
        <w:r w:rsidR="0061049F">
          <w:rPr>
            <w:noProof/>
            <w:webHidden/>
          </w:rPr>
          <w:instrText xml:space="preserve"> PAGEREF _Toc116511373 \h </w:instrText>
        </w:r>
        <w:r w:rsidR="0061049F">
          <w:rPr>
            <w:noProof/>
            <w:webHidden/>
          </w:rPr>
        </w:r>
        <w:r w:rsidR="0061049F">
          <w:rPr>
            <w:noProof/>
            <w:webHidden/>
          </w:rPr>
          <w:fldChar w:fldCharType="separate"/>
        </w:r>
        <w:r w:rsidR="0061049F">
          <w:rPr>
            <w:noProof/>
            <w:webHidden/>
          </w:rPr>
          <w:t>16</w:t>
        </w:r>
        <w:r w:rsidR="0061049F">
          <w:rPr>
            <w:noProof/>
            <w:webHidden/>
          </w:rPr>
          <w:fldChar w:fldCharType="end"/>
        </w:r>
      </w:hyperlink>
    </w:p>
    <w:p w14:paraId="2C95B104" w14:textId="77777777" w:rsidR="0061049F" w:rsidRDefault="00000000">
      <w:pPr>
        <w:pStyle w:val="TOC1"/>
        <w:rPr>
          <w:rFonts w:asciiTheme="minorHAnsi" w:hAnsiTheme="minorHAnsi" w:cstheme="minorBidi"/>
          <w:b w:val="0"/>
          <w:noProof/>
          <w:color w:val="auto"/>
          <w:sz w:val="22"/>
          <w:szCs w:val="22"/>
          <w:lang w:val="en-AU" w:eastAsia="zh-CN"/>
        </w:rPr>
      </w:pPr>
      <w:hyperlink w:anchor="_Toc116511374" w:history="1">
        <w:r w:rsidR="0061049F" w:rsidRPr="00E2376E">
          <w:rPr>
            <w:rStyle w:val="Hyperlink"/>
            <w:noProof/>
          </w:rPr>
          <w:t>3</w:t>
        </w:r>
        <w:r w:rsidR="0061049F">
          <w:rPr>
            <w:rFonts w:asciiTheme="minorHAnsi" w:hAnsiTheme="minorHAnsi" w:cstheme="minorBidi"/>
            <w:b w:val="0"/>
            <w:noProof/>
            <w:color w:val="auto"/>
            <w:sz w:val="22"/>
            <w:szCs w:val="22"/>
            <w:lang w:val="en-AU" w:eastAsia="zh-CN"/>
          </w:rPr>
          <w:tab/>
        </w:r>
        <w:r w:rsidR="0061049F" w:rsidRPr="00E2376E">
          <w:rPr>
            <w:rStyle w:val="Hyperlink"/>
            <w:noProof/>
            <w:lang w:val="fr-FR"/>
          </w:rPr>
          <w:t>Études de soutien</w:t>
        </w:r>
        <w:r w:rsidR="0061049F">
          <w:rPr>
            <w:noProof/>
            <w:webHidden/>
          </w:rPr>
          <w:tab/>
        </w:r>
        <w:r w:rsidR="0061049F">
          <w:rPr>
            <w:noProof/>
            <w:webHidden/>
          </w:rPr>
          <w:fldChar w:fldCharType="begin"/>
        </w:r>
        <w:r w:rsidR="0061049F">
          <w:rPr>
            <w:noProof/>
            <w:webHidden/>
          </w:rPr>
          <w:instrText xml:space="preserve"> PAGEREF _Toc116511374 \h </w:instrText>
        </w:r>
        <w:r w:rsidR="0061049F">
          <w:rPr>
            <w:noProof/>
            <w:webHidden/>
          </w:rPr>
        </w:r>
        <w:r w:rsidR="0061049F">
          <w:rPr>
            <w:noProof/>
            <w:webHidden/>
          </w:rPr>
          <w:fldChar w:fldCharType="separate"/>
        </w:r>
        <w:r w:rsidR="0061049F">
          <w:rPr>
            <w:noProof/>
            <w:webHidden/>
          </w:rPr>
          <w:t>16</w:t>
        </w:r>
        <w:r w:rsidR="0061049F">
          <w:rPr>
            <w:noProof/>
            <w:webHidden/>
          </w:rPr>
          <w:fldChar w:fldCharType="end"/>
        </w:r>
      </w:hyperlink>
    </w:p>
    <w:p w14:paraId="05B4B9DA" w14:textId="77777777" w:rsidR="0061049F" w:rsidRDefault="00000000">
      <w:pPr>
        <w:pStyle w:val="TOC2"/>
        <w:rPr>
          <w:rFonts w:asciiTheme="minorHAnsi" w:hAnsiTheme="minorHAnsi" w:cstheme="minorBidi"/>
          <w:noProof/>
          <w:color w:val="auto"/>
          <w:szCs w:val="22"/>
          <w:lang w:val="en-AU" w:eastAsia="zh-CN"/>
        </w:rPr>
      </w:pPr>
      <w:hyperlink w:anchor="_Toc116511375" w:history="1">
        <w:r w:rsidR="0061049F" w:rsidRPr="00E2376E">
          <w:rPr>
            <w:rStyle w:val="Hyperlink"/>
            <w:noProof/>
          </w:rPr>
          <w:t>3.1</w:t>
        </w:r>
        <w:r w:rsidR="0061049F">
          <w:rPr>
            <w:rFonts w:asciiTheme="minorHAnsi" w:hAnsiTheme="minorHAnsi" w:cstheme="minorBidi"/>
            <w:noProof/>
            <w:color w:val="auto"/>
            <w:szCs w:val="22"/>
            <w:lang w:val="en-AU" w:eastAsia="zh-CN"/>
          </w:rPr>
          <w:tab/>
        </w:r>
        <w:r w:rsidR="0061049F" w:rsidRPr="00E2376E">
          <w:rPr>
            <w:rStyle w:val="Hyperlink"/>
            <w:noProof/>
            <w:lang w:val="fr-FR"/>
          </w:rPr>
          <w:t>Introduction</w:t>
        </w:r>
        <w:r w:rsidR="0061049F">
          <w:rPr>
            <w:noProof/>
            <w:webHidden/>
          </w:rPr>
          <w:tab/>
        </w:r>
        <w:r w:rsidR="0061049F">
          <w:rPr>
            <w:noProof/>
            <w:webHidden/>
          </w:rPr>
          <w:fldChar w:fldCharType="begin"/>
        </w:r>
        <w:r w:rsidR="0061049F">
          <w:rPr>
            <w:noProof/>
            <w:webHidden/>
          </w:rPr>
          <w:instrText xml:space="preserve"> PAGEREF _Toc116511375 \h </w:instrText>
        </w:r>
        <w:r w:rsidR="0061049F">
          <w:rPr>
            <w:noProof/>
            <w:webHidden/>
          </w:rPr>
        </w:r>
        <w:r w:rsidR="0061049F">
          <w:rPr>
            <w:noProof/>
            <w:webHidden/>
          </w:rPr>
          <w:fldChar w:fldCharType="separate"/>
        </w:r>
        <w:r w:rsidR="0061049F">
          <w:rPr>
            <w:noProof/>
            <w:webHidden/>
          </w:rPr>
          <w:t>16</w:t>
        </w:r>
        <w:r w:rsidR="0061049F">
          <w:rPr>
            <w:noProof/>
            <w:webHidden/>
          </w:rPr>
          <w:fldChar w:fldCharType="end"/>
        </w:r>
      </w:hyperlink>
    </w:p>
    <w:p w14:paraId="014A9A0B" w14:textId="77777777" w:rsidR="0061049F" w:rsidRDefault="00000000">
      <w:pPr>
        <w:pStyle w:val="TOC2"/>
        <w:rPr>
          <w:rFonts w:asciiTheme="minorHAnsi" w:hAnsiTheme="minorHAnsi" w:cstheme="minorBidi"/>
          <w:noProof/>
          <w:color w:val="auto"/>
          <w:szCs w:val="22"/>
          <w:lang w:val="en-AU" w:eastAsia="zh-CN"/>
        </w:rPr>
      </w:pPr>
      <w:hyperlink w:anchor="_Toc116511376" w:history="1">
        <w:r w:rsidR="0061049F" w:rsidRPr="00E2376E">
          <w:rPr>
            <w:rStyle w:val="Hyperlink"/>
            <w:noProof/>
          </w:rPr>
          <w:t>3.2</w:t>
        </w:r>
        <w:r w:rsidR="0061049F">
          <w:rPr>
            <w:rFonts w:asciiTheme="minorHAnsi" w:hAnsiTheme="minorHAnsi" w:cstheme="minorBidi"/>
            <w:noProof/>
            <w:color w:val="auto"/>
            <w:szCs w:val="22"/>
            <w:lang w:val="en-AU" w:eastAsia="zh-CN"/>
          </w:rPr>
          <w:tab/>
        </w:r>
        <w:r w:rsidR="0061049F" w:rsidRPr="00E2376E">
          <w:rPr>
            <w:rStyle w:val="Hyperlink"/>
            <w:noProof/>
            <w:lang w:val="fr-FR"/>
          </w:rPr>
          <w:t>Ressources physiques</w:t>
        </w:r>
        <w:r w:rsidR="0061049F">
          <w:rPr>
            <w:noProof/>
            <w:webHidden/>
          </w:rPr>
          <w:tab/>
        </w:r>
        <w:r w:rsidR="0061049F">
          <w:rPr>
            <w:noProof/>
            <w:webHidden/>
          </w:rPr>
          <w:fldChar w:fldCharType="begin"/>
        </w:r>
        <w:r w:rsidR="0061049F">
          <w:rPr>
            <w:noProof/>
            <w:webHidden/>
          </w:rPr>
          <w:instrText xml:space="preserve"> PAGEREF _Toc116511376 \h </w:instrText>
        </w:r>
        <w:r w:rsidR="0061049F">
          <w:rPr>
            <w:noProof/>
            <w:webHidden/>
          </w:rPr>
        </w:r>
        <w:r w:rsidR="0061049F">
          <w:rPr>
            <w:noProof/>
            <w:webHidden/>
          </w:rPr>
          <w:fldChar w:fldCharType="separate"/>
        </w:r>
        <w:r w:rsidR="0061049F">
          <w:rPr>
            <w:noProof/>
            <w:webHidden/>
          </w:rPr>
          <w:t>18</w:t>
        </w:r>
        <w:r w:rsidR="0061049F">
          <w:rPr>
            <w:noProof/>
            <w:webHidden/>
          </w:rPr>
          <w:fldChar w:fldCharType="end"/>
        </w:r>
      </w:hyperlink>
    </w:p>
    <w:p w14:paraId="2604542A" w14:textId="77777777" w:rsidR="0061049F" w:rsidRDefault="00000000">
      <w:pPr>
        <w:pStyle w:val="TOC3"/>
        <w:rPr>
          <w:rFonts w:asciiTheme="minorHAnsi" w:hAnsiTheme="minorHAnsi" w:cstheme="minorBidi"/>
          <w:noProof/>
          <w:color w:val="auto"/>
          <w:sz w:val="22"/>
          <w:szCs w:val="22"/>
          <w:lang w:val="en-AU" w:eastAsia="zh-CN"/>
        </w:rPr>
      </w:pPr>
      <w:hyperlink w:anchor="_Toc116511377" w:history="1">
        <w:r w:rsidR="0061049F" w:rsidRPr="00E2376E">
          <w:rPr>
            <w:rStyle w:val="Hyperlink"/>
            <w:rFonts w:eastAsia="Times New Roman"/>
            <w:noProof/>
          </w:rPr>
          <w:t>3.2.1</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Relevé hydrographique</w:t>
        </w:r>
        <w:r w:rsidR="0061049F">
          <w:rPr>
            <w:noProof/>
            <w:webHidden/>
          </w:rPr>
          <w:tab/>
        </w:r>
        <w:r w:rsidR="0061049F">
          <w:rPr>
            <w:noProof/>
            <w:webHidden/>
          </w:rPr>
          <w:fldChar w:fldCharType="begin"/>
        </w:r>
        <w:r w:rsidR="0061049F">
          <w:rPr>
            <w:noProof/>
            <w:webHidden/>
          </w:rPr>
          <w:instrText xml:space="preserve"> PAGEREF _Toc116511377 \h </w:instrText>
        </w:r>
        <w:r w:rsidR="0061049F">
          <w:rPr>
            <w:noProof/>
            <w:webHidden/>
          </w:rPr>
        </w:r>
        <w:r w:rsidR="0061049F">
          <w:rPr>
            <w:noProof/>
            <w:webHidden/>
          </w:rPr>
          <w:fldChar w:fldCharType="separate"/>
        </w:r>
        <w:r w:rsidR="0061049F">
          <w:rPr>
            <w:noProof/>
            <w:webHidden/>
          </w:rPr>
          <w:t>19</w:t>
        </w:r>
        <w:r w:rsidR="0061049F">
          <w:rPr>
            <w:noProof/>
            <w:webHidden/>
          </w:rPr>
          <w:fldChar w:fldCharType="end"/>
        </w:r>
      </w:hyperlink>
    </w:p>
    <w:p w14:paraId="0F1DA3A2" w14:textId="77777777" w:rsidR="0061049F" w:rsidRDefault="00000000">
      <w:pPr>
        <w:pStyle w:val="TOC3"/>
        <w:rPr>
          <w:rFonts w:asciiTheme="minorHAnsi" w:hAnsiTheme="minorHAnsi" w:cstheme="minorBidi"/>
          <w:noProof/>
          <w:color w:val="auto"/>
          <w:sz w:val="22"/>
          <w:szCs w:val="22"/>
          <w:lang w:val="en-AU" w:eastAsia="zh-CN"/>
        </w:rPr>
      </w:pPr>
      <w:hyperlink w:anchor="_Toc116511378" w:history="1">
        <w:r w:rsidR="0061049F" w:rsidRPr="00E2376E">
          <w:rPr>
            <w:rStyle w:val="Hyperlink"/>
            <w:noProof/>
          </w:rPr>
          <w:t>3.2.2</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Étude géotechnique</w:t>
        </w:r>
        <w:r w:rsidR="0061049F">
          <w:rPr>
            <w:noProof/>
            <w:webHidden/>
          </w:rPr>
          <w:tab/>
        </w:r>
        <w:r w:rsidR="0061049F">
          <w:rPr>
            <w:noProof/>
            <w:webHidden/>
          </w:rPr>
          <w:fldChar w:fldCharType="begin"/>
        </w:r>
        <w:r w:rsidR="0061049F">
          <w:rPr>
            <w:noProof/>
            <w:webHidden/>
          </w:rPr>
          <w:instrText xml:space="preserve"> PAGEREF _Toc116511378 \h </w:instrText>
        </w:r>
        <w:r w:rsidR="0061049F">
          <w:rPr>
            <w:noProof/>
            <w:webHidden/>
          </w:rPr>
        </w:r>
        <w:r w:rsidR="0061049F">
          <w:rPr>
            <w:noProof/>
            <w:webHidden/>
          </w:rPr>
          <w:fldChar w:fldCharType="separate"/>
        </w:r>
        <w:r w:rsidR="0061049F">
          <w:rPr>
            <w:noProof/>
            <w:webHidden/>
          </w:rPr>
          <w:t>20</w:t>
        </w:r>
        <w:r w:rsidR="0061049F">
          <w:rPr>
            <w:noProof/>
            <w:webHidden/>
          </w:rPr>
          <w:fldChar w:fldCharType="end"/>
        </w:r>
      </w:hyperlink>
    </w:p>
    <w:p w14:paraId="7F1B2AB1" w14:textId="77777777" w:rsidR="0061049F" w:rsidRDefault="00000000">
      <w:pPr>
        <w:pStyle w:val="TOC3"/>
        <w:rPr>
          <w:rFonts w:asciiTheme="minorHAnsi" w:hAnsiTheme="minorHAnsi" w:cstheme="minorBidi"/>
          <w:noProof/>
          <w:color w:val="auto"/>
          <w:sz w:val="22"/>
          <w:szCs w:val="22"/>
          <w:lang w:val="en-AU" w:eastAsia="zh-CN"/>
        </w:rPr>
      </w:pPr>
      <w:hyperlink w:anchor="_Toc116511379" w:history="1">
        <w:r w:rsidR="0061049F" w:rsidRPr="00E2376E">
          <w:rPr>
            <w:rStyle w:val="Hyperlink"/>
            <w:noProof/>
            <w:lang w:val="fr-FR"/>
          </w:rPr>
          <w:t>3.2.3</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Évaluation métocéanique (météorologie, marées et vagues)</w:t>
        </w:r>
        <w:r w:rsidR="0061049F">
          <w:rPr>
            <w:noProof/>
            <w:webHidden/>
          </w:rPr>
          <w:tab/>
        </w:r>
        <w:r w:rsidR="0061049F">
          <w:rPr>
            <w:noProof/>
            <w:webHidden/>
          </w:rPr>
          <w:fldChar w:fldCharType="begin"/>
        </w:r>
        <w:r w:rsidR="0061049F">
          <w:rPr>
            <w:noProof/>
            <w:webHidden/>
          </w:rPr>
          <w:instrText xml:space="preserve"> PAGEREF _Toc116511379 \h </w:instrText>
        </w:r>
        <w:r w:rsidR="0061049F">
          <w:rPr>
            <w:noProof/>
            <w:webHidden/>
          </w:rPr>
        </w:r>
        <w:r w:rsidR="0061049F">
          <w:rPr>
            <w:noProof/>
            <w:webHidden/>
          </w:rPr>
          <w:fldChar w:fldCharType="separate"/>
        </w:r>
        <w:r w:rsidR="0061049F">
          <w:rPr>
            <w:noProof/>
            <w:webHidden/>
          </w:rPr>
          <w:t>20</w:t>
        </w:r>
        <w:r w:rsidR="0061049F">
          <w:rPr>
            <w:noProof/>
            <w:webHidden/>
          </w:rPr>
          <w:fldChar w:fldCharType="end"/>
        </w:r>
      </w:hyperlink>
    </w:p>
    <w:p w14:paraId="5041D0A2" w14:textId="77777777" w:rsidR="0061049F" w:rsidRDefault="00000000">
      <w:pPr>
        <w:pStyle w:val="TOC3"/>
        <w:rPr>
          <w:rFonts w:asciiTheme="minorHAnsi" w:hAnsiTheme="minorHAnsi" w:cstheme="minorBidi"/>
          <w:noProof/>
          <w:color w:val="auto"/>
          <w:sz w:val="22"/>
          <w:szCs w:val="22"/>
          <w:lang w:val="en-AU" w:eastAsia="zh-CN"/>
        </w:rPr>
      </w:pPr>
      <w:hyperlink w:anchor="_Toc116511380" w:history="1">
        <w:r w:rsidR="0061049F" w:rsidRPr="00E2376E">
          <w:rPr>
            <w:rStyle w:val="Hyperlink"/>
            <w:noProof/>
            <w:lang w:val="fr-FR"/>
          </w:rPr>
          <w:t>3.2.4</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Modélisation des processus côtiers – hydrodynamique et morphodynamique</w:t>
        </w:r>
        <w:r w:rsidR="0061049F">
          <w:rPr>
            <w:noProof/>
            <w:webHidden/>
          </w:rPr>
          <w:tab/>
        </w:r>
        <w:r w:rsidR="0061049F">
          <w:rPr>
            <w:noProof/>
            <w:webHidden/>
          </w:rPr>
          <w:fldChar w:fldCharType="begin"/>
        </w:r>
        <w:r w:rsidR="0061049F">
          <w:rPr>
            <w:noProof/>
            <w:webHidden/>
          </w:rPr>
          <w:instrText xml:space="preserve"> PAGEREF _Toc116511380 \h </w:instrText>
        </w:r>
        <w:r w:rsidR="0061049F">
          <w:rPr>
            <w:noProof/>
            <w:webHidden/>
          </w:rPr>
        </w:r>
        <w:r w:rsidR="0061049F">
          <w:rPr>
            <w:noProof/>
            <w:webHidden/>
          </w:rPr>
          <w:fldChar w:fldCharType="separate"/>
        </w:r>
        <w:r w:rsidR="0061049F">
          <w:rPr>
            <w:noProof/>
            <w:webHidden/>
          </w:rPr>
          <w:t>21</w:t>
        </w:r>
        <w:r w:rsidR="0061049F">
          <w:rPr>
            <w:noProof/>
            <w:webHidden/>
          </w:rPr>
          <w:fldChar w:fldCharType="end"/>
        </w:r>
      </w:hyperlink>
    </w:p>
    <w:p w14:paraId="07EDB08B" w14:textId="77777777" w:rsidR="0061049F" w:rsidRDefault="00000000">
      <w:pPr>
        <w:pStyle w:val="TOC3"/>
        <w:rPr>
          <w:rFonts w:asciiTheme="minorHAnsi" w:hAnsiTheme="minorHAnsi" w:cstheme="minorBidi"/>
          <w:noProof/>
          <w:color w:val="auto"/>
          <w:sz w:val="22"/>
          <w:szCs w:val="22"/>
          <w:lang w:val="en-AU" w:eastAsia="zh-CN"/>
        </w:rPr>
      </w:pPr>
      <w:hyperlink w:anchor="_Toc116511381" w:history="1">
        <w:r w:rsidR="0061049F" w:rsidRPr="00E2376E">
          <w:rPr>
            <w:rStyle w:val="Hyperlink"/>
            <w:noProof/>
            <w:lang w:val="fr-FR"/>
          </w:rPr>
          <w:t>3.2.5</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Surveillance et modélisation de la qualité de l'eau et des sédiments</w:t>
        </w:r>
        <w:r w:rsidR="0061049F">
          <w:rPr>
            <w:noProof/>
            <w:webHidden/>
          </w:rPr>
          <w:tab/>
        </w:r>
        <w:r w:rsidR="0061049F">
          <w:rPr>
            <w:noProof/>
            <w:webHidden/>
          </w:rPr>
          <w:fldChar w:fldCharType="begin"/>
        </w:r>
        <w:r w:rsidR="0061049F">
          <w:rPr>
            <w:noProof/>
            <w:webHidden/>
          </w:rPr>
          <w:instrText xml:space="preserve"> PAGEREF _Toc116511381 \h </w:instrText>
        </w:r>
        <w:r w:rsidR="0061049F">
          <w:rPr>
            <w:noProof/>
            <w:webHidden/>
          </w:rPr>
        </w:r>
        <w:r w:rsidR="0061049F">
          <w:rPr>
            <w:noProof/>
            <w:webHidden/>
          </w:rPr>
          <w:fldChar w:fldCharType="separate"/>
        </w:r>
        <w:r w:rsidR="0061049F">
          <w:rPr>
            <w:noProof/>
            <w:webHidden/>
          </w:rPr>
          <w:t>22</w:t>
        </w:r>
        <w:r w:rsidR="0061049F">
          <w:rPr>
            <w:noProof/>
            <w:webHidden/>
          </w:rPr>
          <w:fldChar w:fldCharType="end"/>
        </w:r>
      </w:hyperlink>
    </w:p>
    <w:p w14:paraId="449A883B" w14:textId="77777777" w:rsidR="0061049F" w:rsidRDefault="00000000">
      <w:pPr>
        <w:pStyle w:val="TOC2"/>
        <w:rPr>
          <w:rFonts w:asciiTheme="minorHAnsi" w:hAnsiTheme="minorHAnsi" w:cstheme="minorBidi"/>
          <w:noProof/>
          <w:color w:val="auto"/>
          <w:szCs w:val="22"/>
          <w:lang w:val="en-AU" w:eastAsia="zh-CN"/>
        </w:rPr>
      </w:pPr>
      <w:hyperlink w:anchor="_Toc116511382" w:history="1">
        <w:r w:rsidR="0061049F" w:rsidRPr="00E2376E">
          <w:rPr>
            <w:rStyle w:val="Hyperlink"/>
            <w:noProof/>
          </w:rPr>
          <w:t>3.3</w:t>
        </w:r>
        <w:r w:rsidR="0061049F">
          <w:rPr>
            <w:rFonts w:asciiTheme="minorHAnsi" w:hAnsiTheme="minorHAnsi" w:cstheme="minorBidi"/>
            <w:noProof/>
            <w:color w:val="auto"/>
            <w:szCs w:val="22"/>
            <w:lang w:val="en-AU" w:eastAsia="zh-CN"/>
          </w:rPr>
          <w:tab/>
        </w:r>
        <w:r w:rsidR="0061049F" w:rsidRPr="00E2376E">
          <w:rPr>
            <w:rStyle w:val="Hyperlink"/>
            <w:noProof/>
            <w:lang w:val="fr-FR"/>
          </w:rPr>
          <w:t>Ressources biologiques</w:t>
        </w:r>
        <w:r w:rsidR="0061049F">
          <w:rPr>
            <w:noProof/>
            <w:webHidden/>
          </w:rPr>
          <w:tab/>
        </w:r>
        <w:r w:rsidR="0061049F">
          <w:rPr>
            <w:noProof/>
            <w:webHidden/>
          </w:rPr>
          <w:fldChar w:fldCharType="begin"/>
        </w:r>
        <w:r w:rsidR="0061049F">
          <w:rPr>
            <w:noProof/>
            <w:webHidden/>
          </w:rPr>
          <w:instrText xml:space="preserve"> PAGEREF _Toc116511382 \h </w:instrText>
        </w:r>
        <w:r w:rsidR="0061049F">
          <w:rPr>
            <w:noProof/>
            <w:webHidden/>
          </w:rPr>
        </w:r>
        <w:r w:rsidR="0061049F">
          <w:rPr>
            <w:noProof/>
            <w:webHidden/>
          </w:rPr>
          <w:fldChar w:fldCharType="separate"/>
        </w:r>
        <w:r w:rsidR="0061049F">
          <w:rPr>
            <w:noProof/>
            <w:webHidden/>
          </w:rPr>
          <w:t>23</w:t>
        </w:r>
        <w:r w:rsidR="0061049F">
          <w:rPr>
            <w:noProof/>
            <w:webHidden/>
          </w:rPr>
          <w:fldChar w:fldCharType="end"/>
        </w:r>
      </w:hyperlink>
    </w:p>
    <w:p w14:paraId="77692110" w14:textId="77777777" w:rsidR="0061049F" w:rsidRDefault="00000000">
      <w:pPr>
        <w:pStyle w:val="TOC3"/>
        <w:rPr>
          <w:rFonts w:asciiTheme="minorHAnsi" w:hAnsiTheme="minorHAnsi" w:cstheme="minorBidi"/>
          <w:noProof/>
          <w:color w:val="auto"/>
          <w:sz w:val="22"/>
          <w:szCs w:val="22"/>
          <w:lang w:val="en-AU" w:eastAsia="zh-CN"/>
        </w:rPr>
      </w:pPr>
      <w:hyperlink w:anchor="_Toc116511383" w:history="1">
        <w:r w:rsidR="0061049F" w:rsidRPr="00E2376E">
          <w:rPr>
            <w:rStyle w:val="Hyperlink"/>
            <w:noProof/>
          </w:rPr>
          <w:t>3.3.1</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Étude et évaluation</w:t>
        </w:r>
        <w:r w:rsidR="0061049F">
          <w:rPr>
            <w:noProof/>
            <w:webHidden/>
          </w:rPr>
          <w:tab/>
        </w:r>
        <w:r w:rsidR="0061049F">
          <w:rPr>
            <w:noProof/>
            <w:webHidden/>
          </w:rPr>
          <w:fldChar w:fldCharType="begin"/>
        </w:r>
        <w:r w:rsidR="0061049F">
          <w:rPr>
            <w:noProof/>
            <w:webHidden/>
          </w:rPr>
          <w:instrText xml:space="preserve"> PAGEREF _Toc116511383 \h </w:instrText>
        </w:r>
        <w:r w:rsidR="0061049F">
          <w:rPr>
            <w:noProof/>
            <w:webHidden/>
          </w:rPr>
        </w:r>
        <w:r w:rsidR="0061049F">
          <w:rPr>
            <w:noProof/>
            <w:webHidden/>
          </w:rPr>
          <w:fldChar w:fldCharType="separate"/>
        </w:r>
        <w:r w:rsidR="0061049F">
          <w:rPr>
            <w:noProof/>
            <w:webHidden/>
          </w:rPr>
          <w:t>24</w:t>
        </w:r>
        <w:r w:rsidR="0061049F">
          <w:rPr>
            <w:noProof/>
            <w:webHidden/>
          </w:rPr>
          <w:fldChar w:fldCharType="end"/>
        </w:r>
      </w:hyperlink>
    </w:p>
    <w:p w14:paraId="172656A8" w14:textId="77777777" w:rsidR="0061049F" w:rsidRDefault="00000000">
      <w:pPr>
        <w:pStyle w:val="TOC3"/>
        <w:rPr>
          <w:rFonts w:asciiTheme="minorHAnsi" w:hAnsiTheme="minorHAnsi" w:cstheme="minorBidi"/>
          <w:noProof/>
          <w:color w:val="auto"/>
          <w:sz w:val="22"/>
          <w:szCs w:val="22"/>
          <w:lang w:val="en-AU" w:eastAsia="zh-CN"/>
        </w:rPr>
      </w:pPr>
      <w:hyperlink w:anchor="_Toc116511384" w:history="1">
        <w:r w:rsidR="0061049F" w:rsidRPr="00E2376E">
          <w:rPr>
            <w:rStyle w:val="Hyperlink"/>
            <w:noProof/>
          </w:rPr>
          <w:t>3.3.2</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Étude écologique marine</w:t>
        </w:r>
        <w:r w:rsidR="0061049F">
          <w:rPr>
            <w:noProof/>
            <w:webHidden/>
          </w:rPr>
          <w:tab/>
        </w:r>
        <w:r w:rsidR="0061049F">
          <w:rPr>
            <w:noProof/>
            <w:webHidden/>
          </w:rPr>
          <w:fldChar w:fldCharType="begin"/>
        </w:r>
        <w:r w:rsidR="0061049F">
          <w:rPr>
            <w:noProof/>
            <w:webHidden/>
          </w:rPr>
          <w:instrText xml:space="preserve"> PAGEREF _Toc116511384 \h </w:instrText>
        </w:r>
        <w:r w:rsidR="0061049F">
          <w:rPr>
            <w:noProof/>
            <w:webHidden/>
          </w:rPr>
        </w:r>
        <w:r w:rsidR="0061049F">
          <w:rPr>
            <w:noProof/>
            <w:webHidden/>
          </w:rPr>
          <w:fldChar w:fldCharType="separate"/>
        </w:r>
        <w:r w:rsidR="0061049F">
          <w:rPr>
            <w:noProof/>
            <w:webHidden/>
          </w:rPr>
          <w:t>24</w:t>
        </w:r>
        <w:r w:rsidR="0061049F">
          <w:rPr>
            <w:noProof/>
            <w:webHidden/>
          </w:rPr>
          <w:fldChar w:fldCharType="end"/>
        </w:r>
      </w:hyperlink>
    </w:p>
    <w:p w14:paraId="34D7179D" w14:textId="77777777" w:rsidR="0061049F" w:rsidRDefault="00000000">
      <w:pPr>
        <w:pStyle w:val="TOC3"/>
        <w:rPr>
          <w:rFonts w:asciiTheme="minorHAnsi" w:hAnsiTheme="minorHAnsi" w:cstheme="minorBidi"/>
          <w:noProof/>
          <w:color w:val="auto"/>
          <w:sz w:val="22"/>
          <w:szCs w:val="22"/>
          <w:lang w:val="en-AU" w:eastAsia="zh-CN"/>
        </w:rPr>
      </w:pPr>
      <w:hyperlink w:anchor="_Toc116511385" w:history="1">
        <w:r w:rsidR="0061049F" w:rsidRPr="00E2376E">
          <w:rPr>
            <w:rStyle w:val="Hyperlink"/>
            <w:noProof/>
          </w:rPr>
          <w:t>3.3.3</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Étude écologique terrestre</w:t>
        </w:r>
        <w:r w:rsidR="0061049F">
          <w:rPr>
            <w:noProof/>
            <w:webHidden/>
          </w:rPr>
          <w:tab/>
        </w:r>
        <w:r w:rsidR="0061049F">
          <w:rPr>
            <w:noProof/>
            <w:webHidden/>
          </w:rPr>
          <w:fldChar w:fldCharType="begin"/>
        </w:r>
        <w:r w:rsidR="0061049F">
          <w:rPr>
            <w:noProof/>
            <w:webHidden/>
          </w:rPr>
          <w:instrText xml:space="preserve"> PAGEREF _Toc116511385 \h </w:instrText>
        </w:r>
        <w:r w:rsidR="0061049F">
          <w:rPr>
            <w:noProof/>
            <w:webHidden/>
          </w:rPr>
        </w:r>
        <w:r w:rsidR="0061049F">
          <w:rPr>
            <w:noProof/>
            <w:webHidden/>
          </w:rPr>
          <w:fldChar w:fldCharType="separate"/>
        </w:r>
        <w:r w:rsidR="0061049F">
          <w:rPr>
            <w:noProof/>
            <w:webHidden/>
          </w:rPr>
          <w:t>24</w:t>
        </w:r>
        <w:r w:rsidR="0061049F">
          <w:rPr>
            <w:noProof/>
            <w:webHidden/>
          </w:rPr>
          <w:fldChar w:fldCharType="end"/>
        </w:r>
      </w:hyperlink>
    </w:p>
    <w:p w14:paraId="3AB1BECC" w14:textId="77777777" w:rsidR="0061049F" w:rsidRDefault="00000000">
      <w:pPr>
        <w:pStyle w:val="TOC2"/>
        <w:rPr>
          <w:rFonts w:asciiTheme="minorHAnsi" w:hAnsiTheme="minorHAnsi" w:cstheme="minorBidi"/>
          <w:noProof/>
          <w:color w:val="auto"/>
          <w:szCs w:val="22"/>
          <w:lang w:val="en-AU" w:eastAsia="zh-CN"/>
        </w:rPr>
      </w:pPr>
      <w:hyperlink w:anchor="_Toc116511386" w:history="1">
        <w:r w:rsidR="0061049F" w:rsidRPr="00E2376E">
          <w:rPr>
            <w:rStyle w:val="Hyperlink"/>
            <w:noProof/>
          </w:rPr>
          <w:t>3.4</w:t>
        </w:r>
        <w:r w:rsidR="0061049F">
          <w:rPr>
            <w:rFonts w:asciiTheme="minorHAnsi" w:hAnsiTheme="minorHAnsi" w:cstheme="minorBidi"/>
            <w:noProof/>
            <w:color w:val="auto"/>
            <w:szCs w:val="22"/>
            <w:lang w:val="en-AU" w:eastAsia="zh-CN"/>
          </w:rPr>
          <w:tab/>
        </w:r>
        <w:r w:rsidR="0061049F" w:rsidRPr="00E2376E">
          <w:rPr>
            <w:rStyle w:val="Hyperlink"/>
            <w:noProof/>
            <w:lang w:val="fr-FR"/>
          </w:rPr>
          <w:t>Ressources socioéconomiques</w:t>
        </w:r>
        <w:r w:rsidR="0061049F">
          <w:rPr>
            <w:noProof/>
            <w:webHidden/>
          </w:rPr>
          <w:tab/>
        </w:r>
        <w:r w:rsidR="0061049F">
          <w:rPr>
            <w:noProof/>
            <w:webHidden/>
          </w:rPr>
          <w:fldChar w:fldCharType="begin"/>
        </w:r>
        <w:r w:rsidR="0061049F">
          <w:rPr>
            <w:noProof/>
            <w:webHidden/>
          </w:rPr>
          <w:instrText xml:space="preserve"> PAGEREF _Toc116511386 \h </w:instrText>
        </w:r>
        <w:r w:rsidR="0061049F">
          <w:rPr>
            <w:noProof/>
            <w:webHidden/>
          </w:rPr>
        </w:r>
        <w:r w:rsidR="0061049F">
          <w:rPr>
            <w:noProof/>
            <w:webHidden/>
          </w:rPr>
          <w:fldChar w:fldCharType="separate"/>
        </w:r>
        <w:r w:rsidR="0061049F">
          <w:rPr>
            <w:noProof/>
            <w:webHidden/>
          </w:rPr>
          <w:t>25</w:t>
        </w:r>
        <w:r w:rsidR="0061049F">
          <w:rPr>
            <w:noProof/>
            <w:webHidden/>
          </w:rPr>
          <w:fldChar w:fldCharType="end"/>
        </w:r>
      </w:hyperlink>
    </w:p>
    <w:p w14:paraId="4FF16D01" w14:textId="77777777" w:rsidR="0061049F" w:rsidRDefault="00000000">
      <w:pPr>
        <w:pStyle w:val="TOC3"/>
        <w:rPr>
          <w:rFonts w:asciiTheme="minorHAnsi" w:hAnsiTheme="minorHAnsi" w:cstheme="minorBidi"/>
          <w:noProof/>
          <w:color w:val="auto"/>
          <w:sz w:val="22"/>
          <w:szCs w:val="22"/>
          <w:lang w:val="en-AU" w:eastAsia="zh-CN"/>
        </w:rPr>
      </w:pPr>
      <w:hyperlink w:anchor="_Toc116511387" w:history="1">
        <w:r w:rsidR="0061049F" w:rsidRPr="00E2376E">
          <w:rPr>
            <w:rStyle w:val="Hyperlink"/>
            <w:noProof/>
          </w:rPr>
          <w:t>3.4.1</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Contexte</w:t>
        </w:r>
        <w:r w:rsidR="0061049F">
          <w:rPr>
            <w:noProof/>
            <w:webHidden/>
          </w:rPr>
          <w:tab/>
        </w:r>
        <w:r w:rsidR="0061049F">
          <w:rPr>
            <w:noProof/>
            <w:webHidden/>
          </w:rPr>
          <w:fldChar w:fldCharType="begin"/>
        </w:r>
        <w:r w:rsidR="0061049F">
          <w:rPr>
            <w:noProof/>
            <w:webHidden/>
          </w:rPr>
          <w:instrText xml:space="preserve"> PAGEREF _Toc116511387 \h </w:instrText>
        </w:r>
        <w:r w:rsidR="0061049F">
          <w:rPr>
            <w:noProof/>
            <w:webHidden/>
          </w:rPr>
        </w:r>
        <w:r w:rsidR="0061049F">
          <w:rPr>
            <w:noProof/>
            <w:webHidden/>
          </w:rPr>
          <w:fldChar w:fldCharType="separate"/>
        </w:r>
        <w:r w:rsidR="0061049F">
          <w:rPr>
            <w:noProof/>
            <w:webHidden/>
          </w:rPr>
          <w:t>25</w:t>
        </w:r>
        <w:r w:rsidR="0061049F">
          <w:rPr>
            <w:noProof/>
            <w:webHidden/>
          </w:rPr>
          <w:fldChar w:fldCharType="end"/>
        </w:r>
      </w:hyperlink>
    </w:p>
    <w:p w14:paraId="7BEF917B" w14:textId="77777777" w:rsidR="0061049F" w:rsidRDefault="00000000">
      <w:pPr>
        <w:pStyle w:val="TOC3"/>
        <w:rPr>
          <w:rFonts w:asciiTheme="minorHAnsi" w:hAnsiTheme="minorHAnsi" w:cstheme="minorBidi"/>
          <w:noProof/>
          <w:color w:val="auto"/>
          <w:sz w:val="22"/>
          <w:szCs w:val="22"/>
          <w:lang w:val="en-AU" w:eastAsia="zh-CN"/>
        </w:rPr>
      </w:pPr>
      <w:hyperlink w:anchor="_Toc116511388" w:history="1">
        <w:r w:rsidR="0061049F" w:rsidRPr="00E2376E">
          <w:rPr>
            <w:rStyle w:val="Hyperlink"/>
            <w:noProof/>
            <w:lang w:val="fr-FR"/>
          </w:rPr>
          <w:t>3.4.2</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Évaluation du patrimoine ou de la culture</w:t>
        </w:r>
        <w:r w:rsidR="0061049F">
          <w:rPr>
            <w:noProof/>
            <w:webHidden/>
          </w:rPr>
          <w:tab/>
        </w:r>
        <w:r w:rsidR="0061049F">
          <w:rPr>
            <w:noProof/>
            <w:webHidden/>
          </w:rPr>
          <w:fldChar w:fldCharType="begin"/>
        </w:r>
        <w:r w:rsidR="0061049F">
          <w:rPr>
            <w:noProof/>
            <w:webHidden/>
          </w:rPr>
          <w:instrText xml:space="preserve"> PAGEREF _Toc116511388 \h </w:instrText>
        </w:r>
        <w:r w:rsidR="0061049F">
          <w:rPr>
            <w:noProof/>
            <w:webHidden/>
          </w:rPr>
        </w:r>
        <w:r w:rsidR="0061049F">
          <w:rPr>
            <w:noProof/>
            <w:webHidden/>
          </w:rPr>
          <w:fldChar w:fldCharType="separate"/>
        </w:r>
        <w:r w:rsidR="0061049F">
          <w:rPr>
            <w:noProof/>
            <w:webHidden/>
          </w:rPr>
          <w:t>25</w:t>
        </w:r>
        <w:r w:rsidR="0061049F">
          <w:rPr>
            <w:noProof/>
            <w:webHidden/>
          </w:rPr>
          <w:fldChar w:fldCharType="end"/>
        </w:r>
      </w:hyperlink>
    </w:p>
    <w:p w14:paraId="30AD1EE2" w14:textId="77777777" w:rsidR="0061049F" w:rsidRDefault="00000000">
      <w:pPr>
        <w:pStyle w:val="TOC3"/>
        <w:rPr>
          <w:rFonts w:asciiTheme="minorHAnsi" w:hAnsiTheme="minorHAnsi" w:cstheme="minorBidi"/>
          <w:noProof/>
          <w:color w:val="auto"/>
          <w:sz w:val="22"/>
          <w:szCs w:val="22"/>
          <w:lang w:val="en-AU" w:eastAsia="zh-CN"/>
        </w:rPr>
      </w:pPr>
      <w:hyperlink w:anchor="_Toc116511389" w:history="1">
        <w:r w:rsidR="0061049F" w:rsidRPr="00E2376E">
          <w:rPr>
            <w:rStyle w:val="Hyperlink"/>
            <w:rFonts w:eastAsia="Times New Roman" w:cstheme="minorHAnsi"/>
            <w:noProof/>
            <w:lang w:val="fr-FR"/>
          </w:rPr>
          <w:t>3.4.3</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Étude de qualité de l'air et de pollution sonore</w:t>
        </w:r>
        <w:r w:rsidR="0061049F">
          <w:rPr>
            <w:noProof/>
            <w:webHidden/>
          </w:rPr>
          <w:tab/>
        </w:r>
        <w:r w:rsidR="0061049F">
          <w:rPr>
            <w:noProof/>
            <w:webHidden/>
          </w:rPr>
          <w:fldChar w:fldCharType="begin"/>
        </w:r>
        <w:r w:rsidR="0061049F">
          <w:rPr>
            <w:noProof/>
            <w:webHidden/>
          </w:rPr>
          <w:instrText xml:space="preserve"> PAGEREF _Toc116511389 \h </w:instrText>
        </w:r>
        <w:r w:rsidR="0061049F">
          <w:rPr>
            <w:noProof/>
            <w:webHidden/>
          </w:rPr>
        </w:r>
        <w:r w:rsidR="0061049F">
          <w:rPr>
            <w:noProof/>
            <w:webHidden/>
          </w:rPr>
          <w:fldChar w:fldCharType="separate"/>
        </w:r>
        <w:r w:rsidR="0061049F">
          <w:rPr>
            <w:noProof/>
            <w:webHidden/>
          </w:rPr>
          <w:t>26</w:t>
        </w:r>
        <w:r w:rsidR="0061049F">
          <w:rPr>
            <w:noProof/>
            <w:webHidden/>
          </w:rPr>
          <w:fldChar w:fldCharType="end"/>
        </w:r>
      </w:hyperlink>
    </w:p>
    <w:p w14:paraId="7C86A009" w14:textId="77777777" w:rsidR="0061049F" w:rsidRDefault="00000000">
      <w:pPr>
        <w:pStyle w:val="TOC1"/>
        <w:rPr>
          <w:rFonts w:asciiTheme="minorHAnsi" w:hAnsiTheme="minorHAnsi" w:cstheme="minorBidi"/>
          <w:b w:val="0"/>
          <w:noProof/>
          <w:color w:val="auto"/>
          <w:sz w:val="22"/>
          <w:szCs w:val="22"/>
          <w:lang w:val="en-AU" w:eastAsia="zh-CN"/>
        </w:rPr>
      </w:pPr>
      <w:hyperlink w:anchor="_Toc116511390" w:history="1">
        <w:r w:rsidR="0061049F" w:rsidRPr="00E2376E">
          <w:rPr>
            <w:rStyle w:val="Hyperlink"/>
            <w:noProof/>
          </w:rPr>
          <w:t>4</w:t>
        </w:r>
        <w:r w:rsidR="0061049F">
          <w:rPr>
            <w:rFonts w:asciiTheme="minorHAnsi" w:hAnsiTheme="minorHAnsi" w:cstheme="minorBidi"/>
            <w:b w:val="0"/>
            <w:noProof/>
            <w:color w:val="auto"/>
            <w:sz w:val="22"/>
            <w:szCs w:val="22"/>
            <w:lang w:val="en-AU" w:eastAsia="zh-CN"/>
          </w:rPr>
          <w:tab/>
        </w:r>
        <w:r w:rsidR="0061049F" w:rsidRPr="00E2376E">
          <w:rPr>
            <w:rStyle w:val="Hyperlink"/>
            <w:noProof/>
            <w:lang w:val="fr-FR"/>
          </w:rPr>
          <w:t>Impacts caractéristiques et stratégies d'atténuation</w:t>
        </w:r>
        <w:r w:rsidR="0061049F">
          <w:rPr>
            <w:noProof/>
            <w:webHidden/>
          </w:rPr>
          <w:tab/>
        </w:r>
        <w:r w:rsidR="0061049F">
          <w:rPr>
            <w:noProof/>
            <w:webHidden/>
          </w:rPr>
          <w:fldChar w:fldCharType="begin"/>
        </w:r>
        <w:r w:rsidR="0061049F">
          <w:rPr>
            <w:noProof/>
            <w:webHidden/>
          </w:rPr>
          <w:instrText xml:space="preserve"> PAGEREF _Toc116511390 \h </w:instrText>
        </w:r>
        <w:r w:rsidR="0061049F">
          <w:rPr>
            <w:noProof/>
            <w:webHidden/>
          </w:rPr>
        </w:r>
        <w:r w:rsidR="0061049F">
          <w:rPr>
            <w:noProof/>
            <w:webHidden/>
          </w:rPr>
          <w:fldChar w:fldCharType="separate"/>
        </w:r>
        <w:r w:rsidR="0061049F">
          <w:rPr>
            <w:noProof/>
            <w:webHidden/>
          </w:rPr>
          <w:t>26</w:t>
        </w:r>
        <w:r w:rsidR="0061049F">
          <w:rPr>
            <w:noProof/>
            <w:webHidden/>
          </w:rPr>
          <w:fldChar w:fldCharType="end"/>
        </w:r>
      </w:hyperlink>
    </w:p>
    <w:p w14:paraId="53B6749A" w14:textId="77777777" w:rsidR="0061049F" w:rsidRDefault="00000000">
      <w:pPr>
        <w:pStyle w:val="TOC2"/>
        <w:rPr>
          <w:rFonts w:asciiTheme="minorHAnsi" w:hAnsiTheme="minorHAnsi" w:cstheme="minorBidi"/>
          <w:noProof/>
          <w:color w:val="auto"/>
          <w:szCs w:val="22"/>
          <w:lang w:val="en-AU" w:eastAsia="zh-CN"/>
        </w:rPr>
      </w:pPr>
      <w:hyperlink w:anchor="_Toc116511391" w:history="1">
        <w:r w:rsidR="0061049F" w:rsidRPr="00E2376E">
          <w:rPr>
            <w:rStyle w:val="Hyperlink"/>
            <w:noProof/>
          </w:rPr>
          <w:t>4.1</w:t>
        </w:r>
        <w:r w:rsidR="0061049F">
          <w:rPr>
            <w:rFonts w:asciiTheme="minorHAnsi" w:hAnsiTheme="minorHAnsi" w:cstheme="minorBidi"/>
            <w:noProof/>
            <w:color w:val="auto"/>
            <w:szCs w:val="22"/>
            <w:lang w:val="en-AU" w:eastAsia="zh-CN"/>
          </w:rPr>
          <w:tab/>
        </w:r>
        <w:r w:rsidR="0061049F" w:rsidRPr="00E2376E">
          <w:rPr>
            <w:rStyle w:val="Hyperlink"/>
            <w:noProof/>
            <w:lang w:val="fr-FR"/>
          </w:rPr>
          <w:t>Changements dans les processus côtiers</w:t>
        </w:r>
        <w:r w:rsidR="0061049F">
          <w:rPr>
            <w:noProof/>
            <w:webHidden/>
          </w:rPr>
          <w:tab/>
        </w:r>
        <w:r w:rsidR="0061049F">
          <w:rPr>
            <w:noProof/>
            <w:webHidden/>
          </w:rPr>
          <w:fldChar w:fldCharType="begin"/>
        </w:r>
        <w:r w:rsidR="0061049F">
          <w:rPr>
            <w:noProof/>
            <w:webHidden/>
          </w:rPr>
          <w:instrText xml:space="preserve"> PAGEREF _Toc116511391 \h </w:instrText>
        </w:r>
        <w:r w:rsidR="0061049F">
          <w:rPr>
            <w:noProof/>
            <w:webHidden/>
          </w:rPr>
        </w:r>
        <w:r w:rsidR="0061049F">
          <w:rPr>
            <w:noProof/>
            <w:webHidden/>
          </w:rPr>
          <w:fldChar w:fldCharType="separate"/>
        </w:r>
        <w:r w:rsidR="0061049F">
          <w:rPr>
            <w:noProof/>
            <w:webHidden/>
          </w:rPr>
          <w:t>27</w:t>
        </w:r>
        <w:r w:rsidR="0061049F">
          <w:rPr>
            <w:noProof/>
            <w:webHidden/>
          </w:rPr>
          <w:fldChar w:fldCharType="end"/>
        </w:r>
      </w:hyperlink>
    </w:p>
    <w:p w14:paraId="19A41130" w14:textId="77777777" w:rsidR="0061049F" w:rsidRDefault="00000000">
      <w:pPr>
        <w:pStyle w:val="TOC3"/>
        <w:rPr>
          <w:rFonts w:asciiTheme="minorHAnsi" w:hAnsiTheme="minorHAnsi" w:cstheme="minorBidi"/>
          <w:noProof/>
          <w:color w:val="auto"/>
          <w:sz w:val="22"/>
          <w:szCs w:val="22"/>
          <w:lang w:val="en-AU" w:eastAsia="zh-CN"/>
        </w:rPr>
      </w:pPr>
      <w:hyperlink w:anchor="_Toc116511392" w:history="1">
        <w:r w:rsidR="0061049F" w:rsidRPr="00E2376E">
          <w:rPr>
            <w:rStyle w:val="Hyperlink"/>
            <w:noProof/>
          </w:rPr>
          <w:t>4.1.1</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Activités et effets potentiels</w:t>
        </w:r>
        <w:r w:rsidR="0061049F">
          <w:rPr>
            <w:noProof/>
            <w:webHidden/>
          </w:rPr>
          <w:tab/>
        </w:r>
        <w:r w:rsidR="0061049F">
          <w:rPr>
            <w:noProof/>
            <w:webHidden/>
          </w:rPr>
          <w:fldChar w:fldCharType="begin"/>
        </w:r>
        <w:r w:rsidR="0061049F">
          <w:rPr>
            <w:noProof/>
            <w:webHidden/>
          </w:rPr>
          <w:instrText xml:space="preserve"> PAGEREF _Toc116511392 \h </w:instrText>
        </w:r>
        <w:r w:rsidR="0061049F">
          <w:rPr>
            <w:noProof/>
            <w:webHidden/>
          </w:rPr>
        </w:r>
        <w:r w:rsidR="0061049F">
          <w:rPr>
            <w:noProof/>
            <w:webHidden/>
          </w:rPr>
          <w:fldChar w:fldCharType="separate"/>
        </w:r>
        <w:r w:rsidR="0061049F">
          <w:rPr>
            <w:noProof/>
            <w:webHidden/>
          </w:rPr>
          <w:t>27</w:t>
        </w:r>
        <w:r w:rsidR="0061049F">
          <w:rPr>
            <w:noProof/>
            <w:webHidden/>
          </w:rPr>
          <w:fldChar w:fldCharType="end"/>
        </w:r>
      </w:hyperlink>
    </w:p>
    <w:p w14:paraId="46341EBA" w14:textId="77777777" w:rsidR="0061049F" w:rsidRDefault="00000000">
      <w:pPr>
        <w:pStyle w:val="TOC3"/>
        <w:rPr>
          <w:rFonts w:asciiTheme="minorHAnsi" w:hAnsiTheme="minorHAnsi" w:cstheme="minorBidi"/>
          <w:noProof/>
          <w:color w:val="auto"/>
          <w:sz w:val="22"/>
          <w:szCs w:val="22"/>
          <w:lang w:val="en-AU" w:eastAsia="zh-CN"/>
        </w:rPr>
      </w:pPr>
      <w:hyperlink w:anchor="_Toc116511393" w:history="1">
        <w:r w:rsidR="0061049F" w:rsidRPr="00E2376E">
          <w:rPr>
            <w:rStyle w:val="Hyperlink"/>
            <w:noProof/>
          </w:rPr>
          <w:t>4.1.2</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Stratégies d'atténuation</w:t>
        </w:r>
        <w:r w:rsidR="0061049F">
          <w:rPr>
            <w:noProof/>
            <w:webHidden/>
          </w:rPr>
          <w:tab/>
        </w:r>
        <w:r w:rsidR="0061049F">
          <w:rPr>
            <w:noProof/>
            <w:webHidden/>
          </w:rPr>
          <w:fldChar w:fldCharType="begin"/>
        </w:r>
        <w:r w:rsidR="0061049F">
          <w:rPr>
            <w:noProof/>
            <w:webHidden/>
          </w:rPr>
          <w:instrText xml:space="preserve"> PAGEREF _Toc116511393 \h </w:instrText>
        </w:r>
        <w:r w:rsidR="0061049F">
          <w:rPr>
            <w:noProof/>
            <w:webHidden/>
          </w:rPr>
        </w:r>
        <w:r w:rsidR="0061049F">
          <w:rPr>
            <w:noProof/>
            <w:webHidden/>
          </w:rPr>
          <w:fldChar w:fldCharType="separate"/>
        </w:r>
        <w:r w:rsidR="0061049F">
          <w:rPr>
            <w:noProof/>
            <w:webHidden/>
          </w:rPr>
          <w:t>28</w:t>
        </w:r>
        <w:r w:rsidR="0061049F">
          <w:rPr>
            <w:noProof/>
            <w:webHidden/>
          </w:rPr>
          <w:fldChar w:fldCharType="end"/>
        </w:r>
      </w:hyperlink>
    </w:p>
    <w:p w14:paraId="588B9990" w14:textId="77777777" w:rsidR="0061049F" w:rsidRDefault="00000000">
      <w:pPr>
        <w:pStyle w:val="TOC2"/>
        <w:rPr>
          <w:rFonts w:asciiTheme="minorHAnsi" w:hAnsiTheme="minorHAnsi" w:cstheme="minorBidi"/>
          <w:noProof/>
          <w:color w:val="auto"/>
          <w:szCs w:val="22"/>
          <w:lang w:val="en-AU" w:eastAsia="zh-CN"/>
        </w:rPr>
      </w:pPr>
      <w:hyperlink w:anchor="_Toc116511394" w:history="1">
        <w:r w:rsidR="0061049F" w:rsidRPr="00E2376E">
          <w:rPr>
            <w:rStyle w:val="Hyperlink"/>
            <w:noProof/>
            <w:lang w:val="fr-FR"/>
          </w:rPr>
          <w:t>4.2</w:t>
        </w:r>
        <w:r w:rsidR="0061049F">
          <w:rPr>
            <w:rFonts w:asciiTheme="minorHAnsi" w:hAnsiTheme="minorHAnsi" w:cstheme="minorBidi"/>
            <w:noProof/>
            <w:color w:val="auto"/>
            <w:szCs w:val="22"/>
            <w:lang w:val="en-AU" w:eastAsia="zh-CN"/>
          </w:rPr>
          <w:tab/>
        </w:r>
        <w:r w:rsidR="0061049F" w:rsidRPr="00E2376E">
          <w:rPr>
            <w:rStyle w:val="Hyperlink"/>
            <w:noProof/>
            <w:lang w:val="fr-FR"/>
          </w:rPr>
          <w:t>Changements de la qualité des eaux et des sédiments marins</w:t>
        </w:r>
        <w:r w:rsidR="0061049F">
          <w:rPr>
            <w:noProof/>
            <w:webHidden/>
          </w:rPr>
          <w:tab/>
        </w:r>
        <w:r w:rsidR="0061049F">
          <w:rPr>
            <w:noProof/>
            <w:webHidden/>
          </w:rPr>
          <w:fldChar w:fldCharType="begin"/>
        </w:r>
        <w:r w:rsidR="0061049F">
          <w:rPr>
            <w:noProof/>
            <w:webHidden/>
          </w:rPr>
          <w:instrText xml:space="preserve"> PAGEREF _Toc116511394 \h </w:instrText>
        </w:r>
        <w:r w:rsidR="0061049F">
          <w:rPr>
            <w:noProof/>
            <w:webHidden/>
          </w:rPr>
        </w:r>
        <w:r w:rsidR="0061049F">
          <w:rPr>
            <w:noProof/>
            <w:webHidden/>
          </w:rPr>
          <w:fldChar w:fldCharType="separate"/>
        </w:r>
        <w:r w:rsidR="0061049F">
          <w:rPr>
            <w:noProof/>
            <w:webHidden/>
          </w:rPr>
          <w:t>29</w:t>
        </w:r>
        <w:r w:rsidR="0061049F">
          <w:rPr>
            <w:noProof/>
            <w:webHidden/>
          </w:rPr>
          <w:fldChar w:fldCharType="end"/>
        </w:r>
      </w:hyperlink>
    </w:p>
    <w:p w14:paraId="7E8F1AE6" w14:textId="77777777" w:rsidR="0061049F" w:rsidRDefault="00000000">
      <w:pPr>
        <w:pStyle w:val="TOC3"/>
        <w:rPr>
          <w:rFonts w:asciiTheme="minorHAnsi" w:hAnsiTheme="minorHAnsi" w:cstheme="minorBidi"/>
          <w:noProof/>
          <w:color w:val="auto"/>
          <w:sz w:val="22"/>
          <w:szCs w:val="22"/>
          <w:lang w:val="en-AU" w:eastAsia="zh-CN"/>
        </w:rPr>
      </w:pPr>
      <w:hyperlink w:anchor="_Toc116511395" w:history="1">
        <w:r w:rsidR="0061049F" w:rsidRPr="00E2376E">
          <w:rPr>
            <w:rStyle w:val="Hyperlink"/>
            <w:noProof/>
          </w:rPr>
          <w:t>4.2.1</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Impacts potentiels</w:t>
        </w:r>
        <w:r w:rsidR="0061049F">
          <w:rPr>
            <w:noProof/>
            <w:webHidden/>
          </w:rPr>
          <w:tab/>
        </w:r>
        <w:r w:rsidR="0061049F">
          <w:rPr>
            <w:noProof/>
            <w:webHidden/>
          </w:rPr>
          <w:fldChar w:fldCharType="begin"/>
        </w:r>
        <w:r w:rsidR="0061049F">
          <w:rPr>
            <w:noProof/>
            <w:webHidden/>
          </w:rPr>
          <w:instrText xml:space="preserve"> PAGEREF _Toc116511395 \h </w:instrText>
        </w:r>
        <w:r w:rsidR="0061049F">
          <w:rPr>
            <w:noProof/>
            <w:webHidden/>
          </w:rPr>
        </w:r>
        <w:r w:rsidR="0061049F">
          <w:rPr>
            <w:noProof/>
            <w:webHidden/>
          </w:rPr>
          <w:fldChar w:fldCharType="separate"/>
        </w:r>
        <w:r w:rsidR="0061049F">
          <w:rPr>
            <w:noProof/>
            <w:webHidden/>
          </w:rPr>
          <w:t>30</w:t>
        </w:r>
        <w:r w:rsidR="0061049F">
          <w:rPr>
            <w:noProof/>
            <w:webHidden/>
          </w:rPr>
          <w:fldChar w:fldCharType="end"/>
        </w:r>
      </w:hyperlink>
    </w:p>
    <w:p w14:paraId="5307F7D8" w14:textId="77777777" w:rsidR="0061049F" w:rsidRDefault="00000000">
      <w:pPr>
        <w:pStyle w:val="TOC3"/>
        <w:rPr>
          <w:rFonts w:asciiTheme="minorHAnsi" w:hAnsiTheme="minorHAnsi" w:cstheme="minorBidi"/>
          <w:noProof/>
          <w:color w:val="auto"/>
          <w:sz w:val="22"/>
          <w:szCs w:val="22"/>
          <w:lang w:val="en-AU" w:eastAsia="zh-CN"/>
        </w:rPr>
      </w:pPr>
      <w:hyperlink w:anchor="_Toc116511396" w:history="1">
        <w:r w:rsidR="0061049F" w:rsidRPr="00E2376E">
          <w:rPr>
            <w:rStyle w:val="Hyperlink"/>
            <w:noProof/>
          </w:rPr>
          <w:t>4.2.2</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Stratégies d'atténuation</w:t>
        </w:r>
        <w:r w:rsidR="0061049F">
          <w:rPr>
            <w:noProof/>
            <w:webHidden/>
          </w:rPr>
          <w:tab/>
        </w:r>
        <w:r w:rsidR="0061049F">
          <w:rPr>
            <w:noProof/>
            <w:webHidden/>
          </w:rPr>
          <w:fldChar w:fldCharType="begin"/>
        </w:r>
        <w:r w:rsidR="0061049F">
          <w:rPr>
            <w:noProof/>
            <w:webHidden/>
          </w:rPr>
          <w:instrText xml:space="preserve"> PAGEREF _Toc116511396 \h </w:instrText>
        </w:r>
        <w:r w:rsidR="0061049F">
          <w:rPr>
            <w:noProof/>
            <w:webHidden/>
          </w:rPr>
        </w:r>
        <w:r w:rsidR="0061049F">
          <w:rPr>
            <w:noProof/>
            <w:webHidden/>
          </w:rPr>
          <w:fldChar w:fldCharType="separate"/>
        </w:r>
        <w:r w:rsidR="0061049F">
          <w:rPr>
            <w:noProof/>
            <w:webHidden/>
          </w:rPr>
          <w:t>31</w:t>
        </w:r>
        <w:r w:rsidR="0061049F">
          <w:rPr>
            <w:noProof/>
            <w:webHidden/>
          </w:rPr>
          <w:fldChar w:fldCharType="end"/>
        </w:r>
      </w:hyperlink>
    </w:p>
    <w:p w14:paraId="73BBF0E8" w14:textId="77777777" w:rsidR="0061049F" w:rsidRDefault="00000000">
      <w:pPr>
        <w:pStyle w:val="TOC2"/>
        <w:rPr>
          <w:rFonts w:asciiTheme="minorHAnsi" w:hAnsiTheme="minorHAnsi" w:cstheme="minorBidi"/>
          <w:noProof/>
          <w:color w:val="auto"/>
          <w:szCs w:val="22"/>
          <w:lang w:val="en-AU" w:eastAsia="zh-CN"/>
        </w:rPr>
      </w:pPr>
      <w:hyperlink w:anchor="_Toc116511397" w:history="1">
        <w:r w:rsidR="0061049F" w:rsidRPr="00E2376E">
          <w:rPr>
            <w:rStyle w:val="Hyperlink"/>
            <w:noProof/>
          </w:rPr>
          <w:t>4.3</w:t>
        </w:r>
        <w:r w:rsidR="0061049F">
          <w:rPr>
            <w:rFonts w:asciiTheme="minorHAnsi" w:hAnsiTheme="minorHAnsi" w:cstheme="minorBidi"/>
            <w:noProof/>
            <w:color w:val="auto"/>
            <w:szCs w:val="22"/>
            <w:lang w:val="en-AU" w:eastAsia="zh-CN"/>
          </w:rPr>
          <w:tab/>
        </w:r>
        <w:r w:rsidR="0061049F" w:rsidRPr="00E2376E">
          <w:rPr>
            <w:rStyle w:val="Hyperlink"/>
            <w:noProof/>
            <w:lang w:val="fr-FR"/>
          </w:rPr>
          <w:t>Communautés et habitats benthiques</w:t>
        </w:r>
        <w:r w:rsidR="0061049F">
          <w:rPr>
            <w:noProof/>
            <w:webHidden/>
          </w:rPr>
          <w:tab/>
        </w:r>
        <w:r w:rsidR="0061049F">
          <w:rPr>
            <w:noProof/>
            <w:webHidden/>
          </w:rPr>
          <w:fldChar w:fldCharType="begin"/>
        </w:r>
        <w:r w:rsidR="0061049F">
          <w:rPr>
            <w:noProof/>
            <w:webHidden/>
          </w:rPr>
          <w:instrText xml:space="preserve"> PAGEREF _Toc116511397 \h </w:instrText>
        </w:r>
        <w:r w:rsidR="0061049F">
          <w:rPr>
            <w:noProof/>
            <w:webHidden/>
          </w:rPr>
        </w:r>
        <w:r w:rsidR="0061049F">
          <w:rPr>
            <w:noProof/>
            <w:webHidden/>
          </w:rPr>
          <w:fldChar w:fldCharType="separate"/>
        </w:r>
        <w:r w:rsidR="0061049F">
          <w:rPr>
            <w:noProof/>
            <w:webHidden/>
          </w:rPr>
          <w:t>33</w:t>
        </w:r>
        <w:r w:rsidR="0061049F">
          <w:rPr>
            <w:noProof/>
            <w:webHidden/>
          </w:rPr>
          <w:fldChar w:fldCharType="end"/>
        </w:r>
      </w:hyperlink>
    </w:p>
    <w:p w14:paraId="0C15F383" w14:textId="77777777" w:rsidR="0061049F" w:rsidRDefault="00000000">
      <w:pPr>
        <w:pStyle w:val="TOC3"/>
        <w:rPr>
          <w:rFonts w:asciiTheme="minorHAnsi" w:hAnsiTheme="minorHAnsi" w:cstheme="minorBidi"/>
          <w:noProof/>
          <w:color w:val="auto"/>
          <w:sz w:val="22"/>
          <w:szCs w:val="22"/>
          <w:lang w:val="en-AU" w:eastAsia="zh-CN"/>
        </w:rPr>
      </w:pPr>
      <w:hyperlink w:anchor="_Toc116511398" w:history="1">
        <w:r w:rsidR="0061049F" w:rsidRPr="00E2376E">
          <w:rPr>
            <w:rStyle w:val="Hyperlink"/>
            <w:noProof/>
          </w:rPr>
          <w:t>4.3.1</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Impacts potentiels</w:t>
        </w:r>
        <w:r w:rsidR="0061049F">
          <w:rPr>
            <w:noProof/>
            <w:webHidden/>
          </w:rPr>
          <w:tab/>
        </w:r>
        <w:r w:rsidR="0061049F">
          <w:rPr>
            <w:noProof/>
            <w:webHidden/>
          </w:rPr>
          <w:fldChar w:fldCharType="begin"/>
        </w:r>
        <w:r w:rsidR="0061049F">
          <w:rPr>
            <w:noProof/>
            <w:webHidden/>
          </w:rPr>
          <w:instrText xml:space="preserve"> PAGEREF _Toc116511398 \h </w:instrText>
        </w:r>
        <w:r w:rsidR="0061049F">
          <w:rPr>
            <w:noProof/>
            <w:webHidden/>
          </w:rPr>
        </w:r>
        <w:r w:rsidR="0061049F">
          <w:rPr>
            <w:noProof/>
            <w:webHidden/>
          </w:rPr>
          <w:fldChar w:fldCharType="separate"/>
        </w:r>
        <w:r w:rsidR="0061049F">
          <w:rPr>
            <w:noProof/>
            <w:webHidden/>
          </w:rPr>
          <w:t>33</w:t>
        </w:r>
        <w:r w:rsidR="0061049F">
          <w:rPr>
            <w:noProof/>
            <w:webHidden/>
          </w:rPr>
          <w:fldChar w:fldCharType="end"/>
        </w:r>
      </w:hyperlink>
    </w:p>
    <w:p w14:paraId="412BAC8D" w14:textId="77777777" w:rsidR="0061049F" w:rsidRDefault="00000000">
      <w:pPr>
        <w:pStyle w:val="TOC3"/>
        <w:rPr>
          <w:rFonts w:asciiTheme="minorHAnsi" w:hAnsiTheme="minorHAnsi" w:cstheme="minorBidi"/>
          <w:noProof/>
          <w:color w:val="auto"/>
          <w:sz w:val="22"/>
          <w:szCs w:val="22"/>
          <w:lang w:val="en-AU" w:eastAsia="zh-CN"/>
        </w:rPr>
      </w:pPr>
      <w:hyperlink w:anchor="_Toc116511399" w:history="1">
        <w:r w:rsidR="0061049F" w:rsidRPr="00E2376E">
          <w:rPr>
            <w:rStyle w:val="Hyperlink"/>
            <w:noProof/>
          </w:rPr>
          <w:t>4.3.2</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Stratégies d'atténuation</w:t>
        </w:r>
        <w:r w:rsidR="0061049F">
          <w:rPr>
            <w:noProof/>
            <w:webHidden/>
          </w:rPr>
          <w:tab/>
        </w:r>
        <w:r w:rsidR="0061049F">
          <w:rPr>
            <w:noProof/>
            <w:webHidden/>
          </w:rPr>
          <w:fldChar w:fldCharType="begin"/>
        </w:r>
        <w:r w:rsidR="0061049F">
          <w:rPr>
            <w:noProof/>
            <w:webHidden/>
          </w:rPr>
          <w:instrText xml:space="preserve"> PAGEREF _Toc116511399 \h </w:instrText>
        </w:r>
        <w:r w:rsidR="0061049F">
          <w:rPr>
            <w:noProof/>
            <w:webHidden/>
          </w:rPr>
        </w:r>
        <w:r w:rsidR="0061049F">
          <w:rPr>
            <w:noProof/>
            <w:webHidden/>
          </w:rPr>
          <w:fldChar w:fldCharType="separate"/>
        </w:r>
        <w:r w:rsidR="0061049F">
          <w:rPr>
            <w:noProof/>
            <w:webHidden/>
          </w:rPr>
          <w:t>34</w:t>
        </w:r>
        <w:r w:rsidR="0061049F">
          <w:rPr>
            <w:noProof/>
            <w:webHidden/>
          </w:rPr>
          <w:fldChar w:fldCharType="end"/>
        </w:r>
      </w:hyperlink>
    </w:p>
    <w:p w14:paraId="43876D65" w14:textId="77777777" w:rsidR="0061049F" w:rsidRDefault="00000000">
      <w:pPr>
        <w:pStyle w:val="TOC2"/>
        <w:rPr>
          <w:rFonts w:asciiTheme="minorHAnsi" w:hAnsiTheme="minorHAnsi" w:cstheme="minorBidi"/>
          <w:noProof/>
          <w:color w:val="auto"/>
          <w:szCs w:val="22"/>
          <w:lang w:val="en-AU" w:eastAsia="zh-CN"/>
        </w:rPr>
      </w:pPr>
      <w:hyperlink w:anchor="_Toc116511400" w:history="1">
        <w:r w:rsidR="0061049F" w:rsidRPr="00E2376E">
          <w:rPr>
            <w:rStyle w:val="Hyperlink"/>
            <w:noProof/>
          </w:rPr>
          <w:t>4.4</w:t>
        </w:r>
        <w:r w:rsidR="0061049F">
          <w:rPr>
            <w:rFonts w:asciiTheme="minorHAnsi" w:hAnsiTheme="minorHAnsi" w:cstheme="minorBidi"/>
            <w:noProof/>
            <w:color w:val="auto"/>
            <w:szCs w:val="22"/>
            <w:lang w:val="en-AU" w:eastAsia="zh-CN"/>
          </w:rPr>
          <w:tab/>
        </w:r>
        <w:r w:rsidR="0061049F" w:rsidRPr="00E2376E">
          <w:rPr>
            <w:rStyle w:val="Hyperlink"/>
            <w:noProof/>
            <w:lang w:val="fr-FR"/>
          </w:rPr>
          <w:t>Faune et avifaune marine</w:t>
        </w:r>
        <w:r w:rsidR="0061049F">
          <w:rPr>
            <w:noProof/>
            <w:webHidden/>
          </w:rPr>
          <w:tab/>
        </w:r>
        <w:r w:rsidR="0061049F">
          <w:rPr>
            <w:noProof/>
            <w:webHidden/>
          </w:rPr>
          <w:fldChar w:fldCharType="begin"/>
        </w:r>
        <w:r w:rsidR="0061049F">
          <w:rPr>
            <w:noProof/>
            <w:webHidden/>
          </w:rPr>
          <w:instrText xml:space="preserve"> PAGEREF _Toc116511400 \h </w:instrText>
        </w:r>
        <w:r w:rsidR="0061049F">
          <w:rPr>
            <w:noProof/>
            <w:webHidden/>
          </w:rPr>
        </w:r>
        <w:r w:rsidR="0061049F">
          <w:rPr>
            <w:noProof/>
            <w:webHidden/>
          </w:rPr>
          <w:fldChar w:fldCharType="separate"/>
        </w:r>
        <w:r w:rsidR="0061049F">
          <w:rPr>
            <w:noProof/>
            <w:webHidden/>
          </w:rPr>
          <w:t>36</w:t>
        </w:r>
        <w:r w:rsidR="0061049F">
          <w:rPr>
            <w:noProof/>
            <w:webHidden/>
          </w:rPr>
          <w:fldChar w:fldCharType="end"/>
        </w:r>
      </w:hyperlink>
    </w:p>
    <w:p w14:paraId="3D7CA32B" w14:textId="77777777" w:rsidR="0061049F" w:rsidRDefault="00000000">
      <w:pPr>
        <w:pStyle w:val="TOC3"/>
        <w:rPr>
          <w:rFonts w:asciiTheme="minorHAnsi" w:hAnsiTheme="minorHAnsi" w:cstheme="minorBidi"/>
          <w:noProof/>
          <w:color w:val="auto"/>
          <w:sz w:val="22"/>
          <w:szCs w:val="22"/>
          <w:lang w:val="en-AU" w:eastAsia="zh-CN"/>
        </w:rPr>
      </w:pPr>
      <w:hyperlink w:anchor="_Toc116511401" w:history="1">
        <w:r w:rsidR="0061049F" w:rsidRPr="00E2376E">
          <w:rPr>
            <w:rStyle w:val="Hyperlink"/>
            <w:noProof/>
          </w:rPr>
          <w:t>4.4.1</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Impacts potentiels</w:t>
        </w:r>
        <w:r w:rsidR="0061049F">
          <w:rPr>
            <w:noProof/>
            <w:webHidden/>
          </w:rPr>
          <w:tab/>
        </w:r>
        <w:r w:rsidR="0061049F">
          <w:rPr>
            <w:noProof/>
            <w:webHidden/>
          </w:rPr>
          <w:fldChar w:fldCharType="begin"/>
        </w:r>
        <w:r w:rsidR="0061049F">
          <w:rPr>
            <w:noProof/>
            <w:webHidden/>
          </w:rPr>
          <w:instrText xml:space="preserve"> PAGEREF _Toc116511401 \h </w:instrText>
        </w:r>
        <w:r w:rsidR="0061049F">
          <w:rPr>
            <w:noProof/>
            <w:webHidden/>
          </w:rPr>
        </w:r>
        <w:r w:rsidR="0061049F">
          <w:rPr>
            <w:noProof/>
            <w:webHidden/>
          </w:rPr>
          <w:fldChar w:fldCharType="separate"/>
        </w:r>
        <w:r w:rsidR="0061049F">
          <w:rPr>
            <w:noProof/>
            <w:webHidden/>
          </w:rPr>
          <w:t>36</w:t>
        </w:r>
        <w:r w:rsidR="0061049F">
          <w:rPr>
            <w:noProof/>
            <w:webHidden/>
          </w:rPr>
          <w:fldChar w:fldCharType="end"/>
        </w:r>
      </w:hyperlink>
    </w:p>
    <w:p w14:paraId="718C7C8A" w14:textId="77777777" w:rsidR="0061049F" w:rsidRDefault="00000000">
      <w:pPr>
        <w:pStyle w:val="TOC3"/>
        <w:rPr>
          <w:rFonts w:asciiTheme="minorHAnsi" w:hAnsiTheme="minorHAnsi" w:cstheme="minorBidi"/>
          <w:noProof/>
          <w:color w:val="auto"/>
          <w:sz w:val="22"/>
          <w:szCs w:val="22"/>
          <w:lang w:val="en-AU" w:eastAsia="zh-CN"/>
        </w:rPr>
      </w:pPr>
      <w:hyperlink w:anchor="_Toc116511402" w:history="1">
        <w:r w:rsidR="0061049F" w:rsidRPr="00E2376E">
          <w:rPr>
            <w:rStyle w:val="Hyperlink"/>
            <w:noProof/>
          </w:rPr>
          <w:t>4.4.2</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Stratégies d'atténuation</w:t>
        </w:r>
        <w:r w:rsidR="0061049F">
          <w:rPr>
            <w:noProof/>
            <w:webHidden/>
          </w:rPr>
          <w:tab/>
        </w:r>
        <w:r w:rsidR="0061049F">
          <w:rPr>
            <w:noProof/>
            <w:webHidden/>
          </w:rPr>
          <w:fldChar w:fldCharType="begin"/>
        </w:r>
        <w:r w:rsidR="0061049F">
          <w:rPr>
            <w:noProof/>
            <w:webHidden/>
          </w:rPr>
          <w:instrText xml:space="preserve"> PAGEREF _Toc116511402 \h </w:instrText>
        </w:r>
        <w:r w:rsidR="0061049F">
          <w:rPr>
            <w:noProof/>
            <w:webHidden/>
          </w:rPr>
        </w:r>
        <w:r w:rsidR="0061049F">
          <w:rPr>
            <w:noProof/>
            <w:webHidden/>
          </w:rPr>
          <w:fldChar w:fldCharType="separate"/>
        </w:r>
        <w:r w:rsidR="0061049F">
          <w:rPr>
            <w:noProof/>
            <w:webHidden/>
          </w:rPr>
          <w:t>37</w:t>
        </w:r>
        <w:r w:rsidR="0061049F">
          <w:rPr>
            <w:noProof/>
            <w:webHidden/>
          </w:rPr>
          <w:fldChar w:fldCharType="end"/>
        </w:r>
      </w:hyperlink>
    </w:p>
    <w:p w14:paraId="3592A4C2" w14:textId="77777777" w:rsidR="0061049F" w:rsidRDefault="00000000">
      <w:pPr>
        <w:pStyle w:val="TOC2"/>
        <w:rPr>
          <w:rFonts w:asciiTheme="minorHAnsi" w:hAnsiTheme="minorHAnsi" w:cstheme="minorBidi"/>
          <w:noProof/>
          <w:color w:val="auto"/>
          <w:szCs w:val="22"/>
          <w:lang w:val="en-AU" w:eastAsia="zh-CN"/>
        </w:rPr>
      </w:pPr>
      <w:hyperlink w:anchor="_Toc116511403" w:history="1">
        <w:r w:rsidR="0061049F" w:rsidRPr="00E2376E">
          <w:rPr>
            <w:rStyle w:val="Hyperlink"/>
            <w:noProof/>
            <w:lang w:val="fr-FR"/>
          </w:rPr>
          <w:t>4.5</w:t>
        </w:r>
        <w:r w:rsidR="0061049F">
          <w:rPr>
            <w:rFonts w:asciiTheme="minorHAnsi" w:hAnsiTheme="minorHAnsi" w:cstheme="minorBidi"/>
            <w:noProof/>
            <w:color w:val="auto"/>
            <w:szCs w:val="22"/>
            <w:lang w:val="en-AU" w:eastAsia="zh-CN"/>
          </w:rPr>
          <w:tab/>
        </w:r>
        <w:r w:rsidR="0061049F" w:rsidRPr="00E2376E">
          <w:rPr>
            <w:rStyle w:val="Hyperlink"/>
            <w:noProof/>
            <w:lang w:val="fr-FR"/>
          </w:rPr>
          <w:t>Changements de la qualité de l'eau et des sédiments terrestres</w:t>
        </w:r>
        <w:r w:rsidR="0061049F">
          <w:rPr>
            <w:noProof/>
            <w:webHidden/>
          </w:rPr>
          <w:tab/>
        </w:r>
        <w:r w:rsidR="0061049F">
          <w:rPr>
            <w:noProof/>
            <w:webHidden/>
          </w:rPr>
          <w:fldChar w:fldCharType="begin"/>
        </w:r>
        <w:r w:rsidR="0061049F">
          <w:rPr>
            <w:noProof/>
            <w:webHidden/>
          </w:rPr>
          <w:instrText xml:space="preserve"> PAGEREF _Toc116511403 \h </w:instrText>
        </w:r>
        <w:r w:rsidR="0061049F">
          <w:rPr>
            <w:noProof/>
            <w:webHidden/>
          </w:rPr>
        </w:r>
        <w:r w:rsidR="0061049F">
          <w:rPr>
            <w:noProof/>
            <w:webHidden/>
          </w:rPr>
          <w:fldChar w:fldCharType="separate"/>
        </w:r>
        <w:r w:rsidR="0061049F">
          <w:rPr>
            <w:noProof/>
            <w:webHidden/>
          </w:rPr>
          <w:t>38</w:t>
        </w:r>
        <w:r w:rsidR="0061049F">
          <w:rPr>
            <w:noProof/>
            <w:webHidden/>
          </w:rPr>
          <w:fldChar w:fldCharType="end"/>
        </w:r>
      </w:hyperlink>
    </w:p>
    <w:p w14:paraId="55C76C3C" w14:textId="77777777" w:rsidR="0061049F" w:rsidRDefault="00000000">
      <w:pPr>
        <w:pStyle w:val="TOC3"/>
        <w:rPr>
          <w:rFonts w:asciiTheme="minorHAnsi" w:hAnsiTheme="minorHAnsi" w:cstheme="minorBidi"/>
          <w:noProof/>
          <w:color w:val="auto"/>
          <w:sz w:val="22"/>
          <w:szCs w:val="22"/>
          <w:lang w:val="en-AU" w:eastAsia="zh-CN"/>
        </w:rPr>
      </w:pPr>
      <w:hyperlink w:anchor="_Toc116511404" w:history="1">
        <w:r w:rsidR="0061049F" w:rsidRPr="00E2376E">
          <w:rPr>
            <w:rStyle w:val="Hyperlink"/>
            <w:noProof/>
          </w:rPr>
          <w:t>4.5.1</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Impacts potentiels</w:t>
        </w:r>
        <w:r w:rsidR="0061049F">
          <w:rPr>
            <w:noProof/>
            <w:webHidden/>
          </w:rPr>
          <w:tab/>
        </w:r>
        <w:r w:rsidR="0061049F">
          <w:rPr>
            <w:noProof/>
            <w:webHidden/>
          </w:rPr>
          <w:fldChar w:fldCharType="begin"/>
        </w:r>
        <w:r w:rsidR="0061049F">
          <w:rPr>
            <w:noProof/>
            <w:webHidden/>
          </w:rPr>
          <w:instrText xml:space="preserve"> PAGEREF _Toc116511404 \h </w:instrText>
        </w:r>
        <w:r w:rsidR="0061049F">
          <w:rPr>
            <w:noProof/>
            <w:webHidden/>
          </w:rPr>
        </w:r>
        <w:r w:rsidR="0061049F">
          <w:rPr>
            <w:noProof/>
            <w:webHidden/>
          </w:rPr>
          <w:fldChar w:fldCharType="separate"/>
        </w:r>
        <w:r w:rsidR="0061049F">
          <w:rPr>
            <w:noProof/>
            <w:webHidden/>
          </w:rPr>
          <w:t>38</w:t>
        </w:r>
        <w:r w:rsidR="0061049F">
          <w:rPr>
            <w:noProof/>
            <w:webHidden/>
          </w:rPr>
          <w:fldChar w:fldCharType="end"/>
        </w:r>
      </w:hyperlink>
    </w:p>
    <w:p w14:paraId="5E9017C1" w14:textId="77777777" w:rsidR="0061049F" w:rsidRDefault="00000000">
      <w:pPr>
        <w:pStyle w:val="TOC3"/>
        <w:rPr>
          <w:rFonts w:asciiTheme="minorHAnsi" w:hAnsiTheme="minorHAnsi" w:cstheme="minorBidi"/>
          <w:noProof/>
          <w:color w:val="auto"/>
          <w:sz w:val="22"/>
          <w:szCs w:val="22"/>
          <w:lang w:val="en-AU" w:eastAsia="zh-CN"/>
        </w:rPr>
      </w:pPr>
      <w:hyperlink w:anchor="_Toc116511405" w:history="1">
        <w:r w:rsidR="0061049F" w:rsidRPr="00E2376E">
          <w:rPr>
            <w:rStyle w:val="Hyperlink"/>
            <w:noProof/>
          </w:rPr>
          <w:t>4.5.2</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Atténuation</w:t>
        </w:r>
        <w:r w:rsidR="0061049F">
          <w:rPr>
            <w:noProof/>
            <w:webHidden/>
          </w:rPr>
          <w:tab/>
        </w:r>
        <w:r w:rsidR="0061049F">
          <w:rPr>
            <w:noProof/>
            <w:webHidden/>
          </w:rPr>
          <w:fldChar w:fldCharType="begin"/>
        </w:r>
        <w:r w:rsidR="0061049F">
          <w:rPr>
            <w:noProof/>
            <w:webHidden/>
          </w:rPr>
          <w:instrText xml:space="preserve"> PAGEREF _Toc116511405 \h </w:instrText>
        </w:r>
        <w:r w:rsidR="0061049F">
          <w:rPr>
            <w:noProof/>
            <w:webHidden/>
          </w:rPr>
        </w:r>
        <w:r w:rsidR="0061049F">
          <w:rPr>
            <w:noProof/>
            <w:webHidden/>
          </w:rPr>
          <w:fldChar w:fldCharType="separate"/>
        </w:r>
        <w:r w:rsidR="0061049F">
          <w:rPr>
            <w:noProof/>
            <w:webHidden/>
          </w:rPr>
          <w:t>39</w:t>
        </w:r>
        <w:r w:rsidR="0061049F">
          <w:rPr>
            <w:noProof/>
            <w:webHidden/>
          </w:rPr>
          <w:fldChar w:fldCharType="end"/>
        </w:r>
      </w:hyperlink>
    </w:p>
    <w:p w14:paraId="58EC3EC6" w14:textId="77777777" w:rsidR="0061049F" w:rsidRDefault="00000000">
      <w:pPr>
        <w:pStyle w:val="TOC2"/>
        <w:rPr>
          <w:rFonts w:asciiTheme="minorHAnsi" w:hAnsiTheme="minorHAnsi" w:cstheme="minorBidi"/>
          <w:noProof/>
          <w:color w:val="auto"/>
          <w:szCs w:val="22"/>
          <w:lang w:val="en-AU" w:eastAsia="zh-CN"/>
        </w:rPr>
      </w:pPr>
      <w:hyperlink w:anchor="_Toc116511406" w:history="1">
        <w:r w:rsidR="0061049F" w:rsidRPr="00E2376E">
          <w:rPr>
            <w:rStyle w:val="Hyperlink"/>
            <w:noProof/>
          </w:rPr>
          <w:t>4.6</w:t>
        </w:r>
        <w:r w:rsidR="0061049F">
          <w:rPr>
            <w:rFonts w:asciiTheme="minorHAnsi" w:hAnsiTheme="minorHAnsi" w:cstheme="minorBidi"/>
            <w:noProof/>
            <w:color w:val="auto"/>
            <w:szCs w:val="22"/>
            <w:lang w:val="en-AU" w:eastAsia="zh-CN"/>
          </w:rPr>
          <w:tab/>
        </w:r>
        <w:r w:rsidR="0061049F" w:rsidRPr="00E2376E">
          <w:rPr>
            <w:rStyle w:val="Hyperlink"/>
            <w:noProof/>
            <w:lang w:val="fr-FR"/>
          </w:rPr>
          <w:t>Flore terrestre</w:t>
        </w:r>
        <w:r w:rsidR="0061049F">
          <w:rPr>
            <w:noProof/>
            <w:webHidden/>
          </w:rPr>
          <w:tab/>
        </w:r>
        <w:r w:rsidR="0061049F">
          <w:rPr>
            <w:noProof/>
            <w:webHidden/>
          </w:rPr>
          <w:fldChar w:fldCharType="begin"/>
        </w:r>
        <w:r w:rsidR="0061049F">
          <w:rPr>
            <w:noProof/>
            <w:webHidden/>
          </w:rPr>
          <w:instrText xml:space="preserve"> PAGEREF _Toc116511406 \h </w:instrText>
        </w:r>
        <w:r w:rsidR="0061049F">
          <w:rPr>
            <w:noProof/>
            <w:webHidden/>
          </w:rPr>
        </w:r>
        <w:r w:rsidR="0061049F">
          <w:rPr>
            <w:noProof/>
            <w:webHidden/>
          </w:rPr>
          <w:fldChar w:fldCharType="separate"/>
        </w:r>
        <w:r w:rsidR="0061049F">
          <w:rPr>
            <w:noProof/>
            <w:webHidden/>
          </w:rPr>
          <w:t>40</w:t>
        </w:r>
        <w:r w:rsidR="0061049F">
          <w:rPr>
            <w:noProof/>
            <w:webHidden/>
          </w:rPr>
          <w:fldChar w:fldCharType="end"/>
        </w:r>
      </w:hyperlink>
    </w:p>
    <w:p w14:paraId="7A310ED6" w14:textId="77777777" w:rsidR="0061049F" w:rsidRDefault="00000000">
      <w:pPr>
        <w:pStyle w:val="TOC3"/>
        <w:rPr>
          <w:rFonts w:asciiTheme="minorHAnsi" w:hAnsiTheme="minorHAnsi" w:cstheme="minorBidi"/>
          <w:noProof/>
          <w:color w:val="auto"/>
          <w:sz w:val="22"/>
          <w:szCs w:val="22"/>
          <w:lang w:val="en-AU" w:eastAsia="zh-CN"/>
        </w:rPr>
      </w:pPr>
      <w:hyperlink w:anchor="_Toc116511407" w:history="1">
        <w:r w:rsidR="0061049F" w:rsidRPr="00E2376E">
          <w:rPr>
            <w:rStyle w:val="Hyperlink"/>
            <w:noProof/>
          </w:rPr>
          <w:t>4.6.1</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Impacts potentiels</w:t>
        </w:r>
        <w:r w:rsidR="0061049F">
          <w:rPr>
            <w:noProof/>
            <w:webHidden/>
          </w:rPr>
          <w:tab/>
        </w:r>
        <w:r w:rsidR="0061049F">
          <w:rPr>
            <w:noProof/>
            <w:webHidden/>
          </w:rPr>
          <w:fldChar w:fldCharType="begin"/>
        </w:r>
        <w:r w:rsidR="0061049F">
          <w:rPr>
            <w:noProof/>
            <w:webHidden/>
          </w:rPr>
          <w:instrText xml:space="preserve"> PAGEREF _Toc116511407 \h </w:instrText>
        </w:r>
        <w:r w:rsidR="0061049F">
          <w:rPr>
            <w:noProof/>
            <w:webHidden/>
          </w:rPr>
        </w:r>
        <w:r w:rsidR="0061049F">
          <w:rPr>
            <w:noProof/>
            <w:webHidden/>
          </w:rPr>
          <w:fldChar w:fldCharType="separate"/>
        </w:r>
        <w:r w:rsidR="0061049F">
          <w:rPr>
            <w:noProof/>
            <w:webHidden/>
          </w:rPr>
          <w:t>40</w:t>
        </w:r>
        <w:r w:rsidR="0061049F">
          <w:rPr>
            <w:noProof/>
            <w:webHidden/>
          </w:rPr>
          <w:fldChar w:fldCharType="end"/>
        </w:r>
      </w:hyperlink>
    </w:p>
    <w:p w14:paraId="471330F0" w14:textId="77777777" w:rsidR="0061049F" w:rsidRDefault="00000000">
      <w:pPr>
        <w:pStyle w:val="TOC3"/>
        <w:rPr>
          <w:rFonts w:asciiTheme="minorHAnsi" w:hAnsiTheme="minorHAnsi" w:cstheme="minorBidi"/>
          <w:noProof/>
          <w:color w:val="auto"/>
          <w:sz w:val="22"/>
          <w:szCs w:val="22"/>
          <w:lang w:val="en-AU" w:eastAsia="zh-CN"/>
        </w:rPr>
      </w:pPr>
      <w:hyperlink w:anchor="_Toc116511408" w:history="1">
        <w:r w:rsidR="0061049F" w:rsidRPr="00E2376E">
          <w:rPr>
            <w:rStyle w:val="Hyperlink"/>
            <w:noProof/>
          </w:rPr>
          <w:t>4.6.2</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Stratégies d'atténuation</w:t>
        </w:r>
        <w:r w:rsidR="0061049F">
          <w:rPr>
            <w:noProof/>
            <w:webHidden/>
          </w:rPr>
          <w:tab/>
        </w:r>
        <w:r w:rsidR="0061049F">
          <w:rPr>
            <w:noProof/>
            <w:webHidden/>
          </w:rPr>
          <w:fldChar w:fldCharType="begin"/>
        </w:r>
        <w:r w:rsidR="0061049F">
          <w:rPr>
            <w:noProof/>
            <w:webHidden/>
          </w:rPr>
          <w:instrText xml:space="preserve"> PAGEREF _Toc116511408 \h </w:instrText>
        </w:r>
        <w:r w:rsidR="0061049F">
          <w:rPr>
            <w:noProof/>
            <w:webHidden/>
          </w:rPr>
        </w:r>
        <w:r w:rsidR="0061049F">
          <w:rPr>
            <w:noProof/>
            <w:webHidden/>
          </w:rPr>
          <w:fldChar w:fldCharType="separate"/>
        </w:r>
        <w:r w:rsidR="0061049F">
          <w:rPr>
            <w:noProof/>
            <w:webHidden/>
          </w:rPr>
          <w:t>41</w:t>
        </w:r>
        <w:r w:rsidR="0061049F">
          <w:rPr>
            <w:noProof/>
            <w:webHidden/>
          </w:rPr>
          <w:fldChar w:fldCharType="end"/>
        </w:r>
      </w:hyperlink>
    </w:p>
    <w:p w14:paraId="46493124" w14:textId="77777777" w:rsidR="0061049F" w:rsidRDefault="00000000">
      <w:pPr>
        <w:pStyle w:val="TOC2"/>
        <w:rPr>
          <w:rFonts w:asciiTheme="minorHAnsi" w:hAnsiTheme="minorHAnsi" w:cstheme="minorBidi"/>
          <w:noProof/>
          <w:color w:val="auto"/>
          <w:szCs w:val="22"/>
          <w:lang w:val="en-AU" w:eastAsia="zh-CN"/>
        </w:rPr>
      </w:pPr>
      <w:hyperlink w:anchor="_Toc116511409" w:history="1">
        <w:r w:rsidR="0061049F" w:rsidRPr="00E2376E">
          <w:rPr>
            <w:rStyle w:val="Hyperlink"/>
            <w:noProof/>
            <w:lang w:val="fr-FR"/>
          </w:rPr>
          <w:t>4.7</w:t>
        </w:r>
        <w:r w:rsidR="0061049F">
          <w:rPr>
            <w:rFonts w:asciiTheme="minorHAnsi" w:hAnsiTheme="minorHAnsi" w:cstheme="minorBidi"/>
            <w:noProof/>
            <w:color w:val="auto"/>
            <w:szCs w:val="22"/>
            <w:lang w:val="en-AU" w:eastAsia="zh-CN"/>
          </w:rPr>
          <w:tab/>
        </w:r>
        <w:r w:rsidR="0061049F" w:rsidRPr="00E2376E">
          <w:rPr>
            <w:rStyle w:val="Hyperlink"/>
            <w:noProof/>
            <w:lang w:val="fr-FR"/>
          </w:rPr>
          <w:t>Effets sur la qualité de l'air</w:t>
        </w:r>
        <w:r w:rsidR="0061049F">
          <w:rPr>
            <w:noProof/>
            <w:webHidden/>
          </w:rPr>
          <w:tab/>
        </w:r>
        <w:r w:rsidR="0061049F">
          <w:rPr>
            <w:noProof/>
            <w:webHidden/>
          </w:rPr>
          <w:fldChar w:fldCharType="begin"/>
        </w:r>
        <w:r w:rsidR="0061049F">
          <w:rPr>
            <w:noProof/>
            <w:webHidden/>
          </w:rPr>
          <w:instrText xml:space="preserve"> PAGEREF _Toc116511409 \h </w:instrText>
        </w:r>
        <w:r w:rsidR="0061049F">
          <w:rPr>
            <w:noProof/>
            <w:webHidden/>
          </w:rPr>
        </w:r>
        <w:r w:rsidR="0061049F">
          <w:rPr>
            <w:noProof/>
            <w:webHidden/>
          </w:rPr>
          <w:fldChar w:fldCharType="separate"/>
        </w:r>
        <w:r w:rsidR="0061049F">
          <w:rPr>
            <w:noProof/>
            <w:webHidden/>
          </w:rPr>
          <w:t>41</w:t>
        </w:r>
        <w:r w:rsidR="0061049F">
          <w:rPr>
            <w:noProof/>
            <w:webHidden/>
          </w:rPr>
          <w:fldChar w:fldCharType="end"/>
        </w:r>
      </w:hyperlink>
    </w:p>
    <w:p w14:paraId="00EF16A3" w14:textId="77777777" w:rsidR="0061049F" w:rsidRDefault="00000000">
      <w:pPr>
        <w:pStyle w:val="TOC3"/>
        <w:rPr>
          <w:rFonts w:asciiTheme="minorHAnsi" w:hAnsiTheme="minorHAnsi" w:cstheme="minorBidi"/>
          <w:noProof/>
          <w:color w:val="auto"/>
          <w:sz w:val="22"/>
          <w:szCs w:val="22"/>
          <w:lang w:val="en-AU" w:eastAsia="zh-CN"/>
        </w:rPr>
      </w:pPr>
      <w:hyperlink w:anchor="_Toc116511410" w:history="1">
        <w:r w:rsidR="0061049F" w:rsidRPr="00E2376E">
          <w:rPr>
            <w:rStyle w:val="Hyperlink"/>
            <w:noProof/>
          </w:rPr>
          <w:t>4.7.1</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Impacts potentiels</w:t>
        </w:r>
        <w:r w:rsidR="0061049F">
          <w:rPr>
            <w:noProof/>
            <w:webHidden/>
          </w:rPr>
          <w:tab/>
        </w:r>
        <w:r w:rsidR="0061049F">
          <w:rPr>
            <w:noProof/>
            <w:webHidden/>
          </w:rPr>
          <w:fldChar w:fldCharType="begin"/>
        </w:r>
        <w:r w:rsidR="0061049F">
          <w:rPr>
            <w:noProof/>
            <w:webHidden/>
          </w:rPr>
          <w:instrText xml:space="preserve"> PAGEREF _Toc116511410 \h </w:instrText>
        </w:r>
        <w:r w:rsidR="0061049F">
          <w:rPr>
            <w:noProof/>
            <w:webHidden/>
          </w:rPr>
        </w:r>
        <w:r w:rsidR="0061049F">
          <w:rPr>
            <w:noProof/>
            <w:webHidden/>
          </w:rPr>
          <w:fldChar w:fldCharType="separate"/>
        </w:r>
        <w:r w:rsidR="0061049F">
          <w:rPr>
            <w:noProof/>
            <w:webHidden/>
          </w:rPr>
          <w:t>41</w:t>
        </w:r>
        <w:r w:rsidR="0061049F">
          <w:rPr>
            <w:noProof/>
            <w:webHidden/>
          </w:rPr>
          <w:fldChar w:fldCharType="end"/>
        </w:r>
      </w:hyperlink>
    </w:p>
    <w:p w14:paraId="6F44158C" w14:textId="77777777" w:rsidR="0061049F" w:rsidRDefault="00000000">
      <w:pPr>
        <w:pStyle w:val="TOC3"/>
        <w:rPr>
          <w:rFonts w:asciiTheme="minorHAnsi" w:hAnsiTheme="minorHAnsi" w:cstheme="minorBidi"/>
          <w:noProof/>
          <w:color w:val="auto"/>
          <w:sz w:val="22"/>
          <w:szCs w:val="22"/>
          <w:lang w:val="en-AU" w:eastAsia="zh-CN"/>
        </w:rPr>
      </w:pPr>
      <w:hyperlink w:anchor="_Toc116511411" w:history="1">
        <w:r w:rsidR="0061049F" w:rsidRPr="00E2376E">
          <w:rPr>
            <w:rStyle w:val="Hyperlink"/>
            <w:noProof/>
          </w:rPr>
          <w:t>4.7.2</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Stratégies d'atténuation</w:t>
        </w:r>
        <w:r w:rsidR="0061049F">
          <w:rPr>
            <w:noProof/>
            <w:webHidden/>
          </w:rPr>
          <w:tab/>
        </w:r>
        <w:r w:rsidR="0061049F">
          <w:rPr>
            <w:noProof/>
            <w:webHidden/>
          </w:rPr>
          <w:fldChar w:fldCharType="begin"/>
        </w:r>
        <w:r w:rsidR="0061049F">
          <w:rPr>
            <w:noProof/>
            <w:webHidden/>
          </w:rPr>
          <w:instrText xml:space="preserve"> PAGEREF _Toc116511411 \h </w:instrText>
        </w:r>
        <w:r w:rsidR="0061049F">
          <w:rPr>
            <w:noProof/>
            <w:webHidden/>
          </w:rPr>
        </w:r>
        <w:r w:rsidR="0061049F">
          <w:rPr>
            <w:noProof/>
            <w:webHidden/>
          </w:rPr>
          <w:fldChar w:fldCharType="separate"/>
        </w:r>
        <w:r w:rsidR="0061049F">
          <w:rPr>
            <w:noProof/>
            <w:webHidden/>
          </w:rPr>
          <w:t>41</w:t>
        </w:r>
        <w:r w:rsidR="0061049F">
          <w:rPr>
            <w:noProof/>
            <w:webHidden/>
          </w:rPr>
          <w:fldChar w:fldCharType="end"/>
        </w:r>
      </w:hyperlink>
    </w:p>
    <w:p w14:paraId="21FB8DC1" w14:textId="77777777" w:rsidR="0061049F" w:rsidRDefault="00000000">
      <w:pPr>
        <w:pStyle w:val="TOC2"/>
        <w:rPr>
          <w:rFonts w:asciiTheme="minorHAnsi" w:hAnsiTheme="minorHAnsi" w:cstheme="minorBidi"/>
          <w:noProof/>
          <w:color w:val="auto"/>
          <w:szCs w:val="22"/>
          <w:lang w:val="en-AU" w:eastAsia="zh-CN"/>
        </w:rPr>
      </w:pPr>
      <w:hyperlink w:anchor="_Toc116511412" w:history="1">
        <w:r w:rsidR="0061049F" w:rsidRPr="00E2376E">
          <w:rPr>
            <w:rStyle w:val="Hyperlink"/>
            <w:noProof/>
          </w:rPr>
          <w:t>4.8</w:t>
        </w:r>
        <w:r w:rsidR="0061049F">
          <w:rPr>
            <w:rFonts w:asciiTheme="minorHAnsi" w:hAnsiTheme="minorHAnsi" w:cstheme="minorBidi"/>
            <w:noProof/>
            <w:color w:val="auto"/>
            <w:szCs w:val="22"/>
            <w:lang w:val="en-AU" w:eastAsia="zh-CN"/>
          </w:rPr>
          <w:tab/>
        </w:r>
        <w:r w:rsidR="0061049F" w:rsidRPr="00E2376E">
          <w:rPr>
            <w:rStyle w:val="Hyperlink"/>
            <w:noProof/>
            <w:lang w:val="fr-FR"/>
          </w:rPr>
          <w:t>Effets de la pollution sonore</w:t>
        </w:r>
        <w:r w:rsidR="0061049F">
          <w:rPr>
            <w:noProof/>
            <w:webHidden/>
          </w:rPr>
          <w:tab/>
        </w:r>
        <w:r w:rsidR="0061049F">
          <w:rPr>
            <w:noProof/>
            <w:webHidden/>
          </w:rPr>
          <w:fldChar w:fldCharType="begin"/>
        </w:r>
        <w:r w:rsidR="0061049F">
          <w:rPr>
            <w:noProof/>
            <w:webHidden/>
          </w:rPr>
          <w:instrText xml:space="preserve"> PAGEREF _Toc116511412 \h </w:instrText>
        </w:r>
        <w:r w:rsidR="0061049F">
          <w:rPr>
            <w:noProof/>
            <w:webHidden/>
          </w:rPr>
        </w:r>
        <w:r w:rsidR="0061049F">
          <w:rPr>
            <w:noProof/>
            <w:webHidden/>
          </w:rPr>
          <w:fldChar w:fldCharType="separate"/>
        </w:r>
        <w:r w:rsidR="0061049F">
          <w:rPr>
            <w:noProof/>
            <w:webHidden/>
          </w:rPr>
          <w:t>42</w:t>
        </w:r>
        <w:r w:rsidR="0061049F">
          <w:rPr>
            <w:noProof/>
            <w:webHidden/>
          </w:rPr>
          <w:fldChar w:fldCharType="end"/>
        </w:r>
      </w:hyperlink>
    </w:p>
    <w:p w14:paraId="4A79E7B9" w14:textId="77777777" w:rsidR="0061049F" w:rsidRDefault="00000000">
      <w:pPr>
        <w:pStyle w:val="TOC3"/>
        <w:rPr>
          <w:rFonts w:asciiTheme="minorHAnsi" w:hAnsiTheme="minorHAnsi" w:cstheme="minorBidi"/>
          <w:noProof/>
          <w:color w:val="auto"/>
          <w:sz w:val="22"/>
          <w:szCs w:val="22"/>
          <w:lang w:val="en-AU" w:eastAsia="zh-CN"/>
        </w:rPr>
      </w:pPr>
      <w:hyperlink w:anchor="_Toc116511413" w:history="1">
        <w:r w:rsidR="0061049F" w:rsidRPr="00E2376E">
          <w:rPr>
            <w:rStyle w:val="Hyperlink"/>
            <w:noProof/>
          </w:rPr>
          <w:t>4.8.1</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Impacts potentiels</w:t>
        </w:r>
        <w:r w:rsidR="0061049F">
          <w:rPr>
            <w:noProof/>
            <w:webHidden/>
          </w:rPr>
          <w:tab/>
        </w:r>
        <w:r w:rsidR="0061049F">
          <w:rPr>
            <w:noProof/>
            <w:webHidden/>
          </w:rPr>
          <w:fldChar w:fldCharType="begin"/>
        </w:r>
        <w:r w:rsidR="0061049F">
          <w:rPr>
            <w:noProof/>
            <w:webHidden/>
          </w:rPr>
          <w:instrText xml:space="preserve"> PAGEREF _Toc116511413 \h </w:instrText>
        </w:r>
        <w:r w:rsidR="0061049F">
          <w:rPr>
            <w:noProof/>
            <w:webHidden/>
          </w:rPr>
        </w:r>
        <w:r w:rsidR="0061049F">
          <w:rPr>
            <w:noProof/>
            <w:webHidden/>
          </w:rPr>
          <w:fldChar w:fldCharType="separate"/>
        </w:r>
        <w:r w:rsidR="0061049F">
          <w:rPr>
            <w:noProof/>
            <w:webHidden/>
          </w:rPr>
          <w:t>42</w:t>
        </w:r>
        <w:r w:rsidR="0061049F">
          <w:rPr>
            <w:noProof/>
            <w:webHidden/>
          </w:rPr>
          <w:fldChar w:fldCharType="end"/>
        </w:r>
      </w:hyperlink>
    </w:p>
    <w:p w14:paraId="41BB9067" w14:textId="77777777" w:rsidR="0061049F" w:rsidRDefault="00000000">
      <w:pPr>
        <w:pStyle w:val="TOC3"/>
        <w:rPr>
          <w:rFonts w:asciiTheme="minorHAnsi" w:hAnsiTheme="minorHAnsi" w:cstheme="minorBidi"/>
          <w:noProof/>
          <w:color w:val="auto"/>
          <w:sz w:val="22"/>
          <w:szCs w:val="22"/>
          <w:lang w:val="en-AU" w:eastAsia="zh-CN"/>
        </w:rPr>
      </w:pPr>
      <w:hyperlink w:anchor="_Toc116511414" w:history="1">
        <w:r w:rsidR="0061049F" w:rsidRPr="00E2376E">
          <w:rPr>
            <w:rStyle w:val="Hyperlink"/>
            <w:noProof/>
          </w:rPr>
          <w:t>4.8.2</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Stratégies d'atténuation</w:t>
        </w:r>
        <w:r w:rsidR="0061049F">
          <w:rPr>
            <w:noProof/>
            <w:webHidden/>
          </w:rPr>
          <w:tab/>
        </w:r>
        <w:r w:rsidR="0061049F">
          <w:rPr>
            <w:noProof/>
            <w:webHidden/>
          </w:rPr>
          <w:fldChar w:fldCharType="begin"/>
        </w:r>
        <w:r w:rsidR="0061049F">
          <w:rPr>
            <w:noProof/>
            <w:webHidden/>
          </w:rPr>
          <w:instrText xml:space="preserve"> PAGEREF _Toc116511414 \h </w:instrText>
        </w:r>
        <w:r w:rsidR="0061049F">
          <w:rPr>
            <w:noProof/>
            <w:webHidden/>
          </w:rPr>
        </w:r>
        <w:r w:rsidR="0061049F">
          <w:rPr>
            <w:noProof/>
            <w:webHidden/>
          </w:rPr>
          <w:fldChar w:fldCharType="separate"/>
        </w:r>
        <w:r w:rsidR="0061049F">
          <w:rPr>
            <w:noProof/>
            <w:webHidden/>
          </w:rPr>
          <w:t>43</w:t>
        </w:r>
        <w:r w:rsidR="0061049F">
          <w:rPr>
            <w:noProof/>
            <w:webHidden/>
          </w:rPr>
          <w:fldChar w:fldCharType="end"/>
        </w:r>
      </w:hyperlink>
    </w:p>
    <w:p w14:paraId="539FA458" w14:textId="77777777" w:rsidR="0061049F" w:rsidRDefault="00000000">
      <w:pPr>
        <w:pStyle w:val="TOC2"/>
        <w:rPr>
          <w:rFonts w:asciiTheme="minorHAnsi" w:hAnsiTheme="minorHAnsi" w:cstheme="minorBidi"/>
          <w:noProof/>
          <w:color w:val="auto"/>
          <w:szCs w:val="22"/>
          <w:lang w:val="en-AU" w:eastAsia="zh-CN"/>
        </w:rPr>
      </w:pPr>
      <w:hyperlink w:anchor="_Toc116511415" w:history="1">
        <w:r w:rsidR="0061049F" w:rsidRPr="00E2376E">
          <w:rPr>
            <w:rStyle w:val="Hyperlink"/>
            <w:noProof/>
            <w:lang w:val="fr-FR"/>
          </w:rPr>
          <w:t>4.9</w:t>
        </w:r>
        <w:r w:rsidR="0061049F">
          <w:rPr>
            <w:rFonts w:asciiTheme="minorHAnsi" w:hAnsiTheme="minorHAnsi" w:cstheme="minorBidi"/>
            <w:noProof/>
            <w:color w:val="auto"/>
            <w:szCs w:val="22"/>
            <w:lang w:val="en-AU" w:eastAsia="zh-CN"/>
          </w:rPr>
          <w:tab/>
        </w:r>
        <w:r w:rsidR="0061049F" w:rsidRPr="00E2376E">
          <w:rPr>
            <w:rStyle w:val="Hyperlink"/>
            <w:noProof/>
            <w:lang w:val="fr-FR"/>
          </w:rPr>
          <w:t>Autres effets sur la société ou la communauté</w:t>
        </w:r>
        <w:r w:rsidR="0061049F">
          <w:rPr>
            <w:noProof/>
            <w:webHidden/>
          </w:rPr>
          <w:tab/>
        </w:r>
        <w:r w:rsidR="0061049F">
          <w:rPr>
            <w:noProof/>
            <w:webHidden/>
          </w:rPr>
          <w:fldChar w:fldCharType="begin"/>
        </w:r>
        <w:r w:rsidR="0061049F">
          <w:rPr>
            <w:noProof/>
            <w:webHidden/>
          </w:rPr>
          <w:instrText xml:space="preserve"> PAGEREF _Toc116511415 \h </w:instrText>
        </w:r>
        <w:r w:rsidR="0061049F">
          <w:rPr>
            <w:noProof/>
            <w:webHidden/>
          </w:rPr>
        </w:r>
        <w:r w:rsidR="0061049F">
          <w:rPr>
            <w:noProof/>
            <w:webHidden/>
          </w:rPr>
          <w:fldChar w:fldCharType="separate"/>
        </w:r>
        <w:r w:rsidR="0061049F">
          <w:rPr>
            <w:noProof/>
            <w:webHidden/>
          </w:rPr>
          <w:t>43</w:t>
        </w:r>
        <w:r w:rsidR="0061049F">
          <w:rPr>
            <w:noProof/>
            <w:webHidden/>
          </w:rPr>
          <w:fldChar w:fldCharType="end"/>
        </w:r>
      </w:hyperlink>
    </w:p>
    <w:p w14:paraId="2E70B782" w14:textId="77777777" w:rsidR="0061049F" w:rsidRDefault="00000000">
      <w:pPr>
        <w:pStyle w:val="TOC3"/>
        <w:rPr>
          <w:rFonts w:asciiTheme="minorHAnsi" w:hAnsiTheme="minorHAnsi" w:cstheme="minorBidi"/>
          <w:noProof/>
          <w:color w:val="auto"/>
          <w:sz w:val="22"/>
          <w:szCs w:val="22"/>
          <w:lang w:val="en-AU" w:eastAsia="zh-CN"/>
        </w:rPr>
      </w:pPr>
      <w:hyperlink w:anchor="_Toc116511416" w:history="1">
        <w:r w:rsidR="0061049F" w:rsidRPr="00E2376E">
          <w:rPr>
            <w:rStyle w:val="Hyperlink"/>
            <w:noProof/>
          </w:rPr>
          <w:t>4.9.1</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Impacts potentiels</w:t>
        </w:r>
        <w:r w:rsidR="0061049F">
          <w:rPr>
            <w:noProof/>
            <w:webHidden/>
          </w:rPr>
          <w:tab/>
        </w:r>
        <w:r w:rsidR="0061049F">
          <w:rPr>
            <w:noProof/>
            <w:webHidden/>
          </w:rPr>
          <w:fldChar w:fldCharType="begin"/>
        </w:r>
        <w:r w:rsidR="0061049F">
          <w:rPr>
            <w:noProof/>
            <w:webHidden/>
          </w:rPr>
          <w:instrText xml:space="preserve"> PAGEREF _Toc116511416 \h </w:instrText>
        </w:r>
        <w:r w:rsidR="0061049F">
          <w:rPr>
            <w:noProof/>
            <w:webHidden/>
          </w:rPr>
        </w:r>
        <w:r w:rsidR="0061049F">
          <w:rPr>
            <w:noProof/>
            <w:webHidden/>
          </w:rPr>
          <w:fldChar w:fldCharType="separate"/>
        </w:r>
        <w:r w:rsidR="0061049F">
          <w:rPr>
            <w:noProof/>
            <w:webHidden/>
          </w:rPr>
          <w:t>44</w:t>
        </w:r>
        <w:r w:rsidR="0061049F">
          <w:rPr>
            <w:noProof/>
            <w:webHidden/>
          </w:rPr>
          <w:fldChar w:fldCharType="end"/>
        </w:r>
      </w:hyperlink>
    </w:p>
    <w:p w14:paraId="353CD383" w14:textId="77777777" w:rsidR="0061049F" w:rsidRDefault="00000000">
      <w:pPr>
        <w:pStyle w:val="TOC3"/>
        <w:rPr>
          <w:rFonts w:asciiTheme="minorHAnsi" w:hAnsiTheme="minorHAnsi" w:cstheme="minorBidi"/>
          <w:noProof/>
          <w:color w:val="auto"/>
          <w:sz w:val="22"/>
          <w:szCs w:val="22"/>
          <w:lang w:val="en-AU" w:eastAsia="zh-CN"/>
        </w:rPr>
      </w:pPr>
      <w:hyperlink w:anchor="_Toc116511417" w:history="1">
        <w:r w:rsidR="0061049F" w:rsidRPr="00E2376E">
          <w:rPr>
            <w:rStyle w:val="Hyperlink"/>
            <w:noProof/>
          </w:rPr>
          <w:t>4.9.2</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Stratégies d'atténuation</w:t>
        </w:r>
        <w:r w:rsidR="0061049F">
          <w:rPr>
            <w:noProof/>
            <w:webHidden/>
          </w:rPr>
          <w:tab/>
        </w:r>
        <w:r w:rsidR="0061049F">
          <w:rPr>
            <w:noProof/>
            <w:webHidden/>
          </w:rPr>
          <w:fldChar w:fldCharType="begin"/>
        </w:r>
        <w:r w:rsidR="0061049F">
          <w:rPr>
            <w:noProof/>
            <w:webHidden/>
          </w:rPr>
          <w:instrText xml:space="preserve"> PAGEREF _Toc116511417 \h </w:instrText>
        </w:r>
        <w:r w:rsidR="0061049F">
          <w:rPr>
            <w:noProof/>
            <w:webHidden/>
          </w:rPr>
        </w:r>
        <w:r w:rsidR="0061049F">
          <w:rPr>
            <w:noProof/>
            <w:webHidden/>
          </w:rPr>
          <w:fldChar w:fldCharType="separate"/>
        </w:r>
        <w:r w:rsidR="0061049F">
          <w:rPr>
            <w:noProof/>
            <w:webHidden/>
          </w:rPr>
          <w:t>44</w:t>
        </w:r>
        <w:r w:rsidR="0061049F">
          <w:rPr>
            <w:noProof/>
            <w:webHidden/>
          </w:rPr>
          <w:fldChar w:fldCharType="end"/>
        </w:r>
      </w:hyperlink>
    </w:p>
    <w:p w14:paraId="798B27E5" w14:textId="77777777" w:rsidR="0061049F" w:rsidRDefault="00000000">
      <w:pPr>
        <w:pStyle w:val="TOC1"/>
        <w:rPr>
          <w:rFonts w:asciiTheme="minorHAnsi" w:hAnsiTheme="minorHAnsi" w:cstheme="minorBidi"/>
          <w:b w:val="0"/>
          <w:noProof/>
          <w:color w:val="auto"/>
          <w:sz w:val="22"/>
          <w:szCs w:val="22"/>
          <w:lang w:val="en-AU" w:eastAsia="zh-CN"/>
        </w:rPr>
      </w:pPr>
      <w:hyperlink w:anchor="_Toc116511418" w:history="1">
        <w:r w:rsidR="0061049F" w:rsidRPr="00E2376E">
          <w:rPr>
            <w:rStyle w:val="Hyperlink"/>
            <w:noProof/>
            <w:lang w:val="fr-FR"/>
          </w:rPr>
          <w:t>5</w:t>
        </w:r>
        <w:r w:rsidR="0061049F">
          <w:rPr>
            <w:rFonts w:asciiTheme="minorHAnsi" w:hAnsiTheme="minorHAnsi" w:cstheme="minorBidi"/>
            <w:b w:val="0"/>
            <w:noProof/>
            <w:color w:val="auto"/>
            <w:sz w:val="22"/>
            <w:szCs w:val="22"/>
            <w:lang w:val="en-AU" w:eastAsia="zh-CN"/>
          </w:rPr>
          <w:tab/>
        </w:r>
        <w:r w:rsidR="0061049F" w:rsidRPr="00E2376E">
          <w:rPr>
            <w:rStyle w:val="Hyperlink"/>
            <w:noProof/>
            <w:lang w:val="fr-FR"/>
          </w:rPr>
          <w:t>Des ÉIE efficaces de projets d'ingénierie côtière</w:t>
        </w:r>
        <w:r w:rsidR="0061049F">
          <w:rPr>
            <w:noProof/>
            <w:webHidden/>
          </w:rPr>
          <w:tab/>
        </w:r>
        <w:r w:rsidR="0061049F">
          <w:rPr>
            <w:noProof/>
            <w:webHidden/>
          </w:rPr>
          <w:fldChar w:fldCharType="begin"/>
        </w:r>
        <w:r w:rsidR="0061049F">
          <w:rPr>
            <w:noProof/>
            <w:webHidden/>
          </w:rPr>
          <w:instrText xml:space="preserve"> PAGEREF _Toc116511418 \h </w:instrText>
        </w:r>
        <w:r w:rsidR="0061049F">
          <w:rPr>
            <w:noProof/>
            <w:webHidden/>
          </w:rPr>
        </w:r>
        <w:r w:rsidR="0061049F">
          <w:rPr>
            <w:noProof/>
            <w:webHidden/>
          </w:rPr>
          <w:fldChar w:fldCharType="separate"/>
        </w:r>
        <w:r w:rsidR="0061049F">
          <w:rPr>
            <w:noProof/>
            <w:webHidden/>
          </w:rPr>
          <w:t>46</w:t>
        </w:r>
        <w:r w:rsidR="0061049F">
          <w:rPr>
            <w:noProof/>
            <w:webHidden/>
          </w:rPr>
          <w:fldChar w:fldCharType="end"/>
        </w:r>
      </w:hyperlink>
    </w:p>
    <w:p w14:paraId="6A867E31" w14:textId="77777777" w:rsidR="0061049F" w:rsidRDefault="00000000">
      <w:pPr>
        <w:pStyle w:val="TOC2"/>
        <w:rPr>
          <w:rFonts w:asciiTheme="minorHAnsi" w:hAnsiTheme="minorHAnsi" w:cstheme="minorBidi"/>
          <w:noProof/>
          <w:color w:val="auto"/>
          <w:szCs w:val="22"/>
          <w:lang w:val="en-AU" w:eastAsia="zh-CN"/>
        </w:rPr>
      </w:pPr>
      <w:hyperlink w:anchor="_Toc116511419" w:history="1">
        <w:r w:rsidR="0061049F" w:rsidRPr="00E2376E">
          <w:rPr>
            <w:rStyle w:val="Hyperlink"/>
            <w:noProof/>
          </w:rPr>
          <w:t>5.1</w:t>
        </w:r>
        <w:r w:rsidR="0061049F">
          <w:rPr>
            <w:rFonts w:asciiTheme="minorHAnsi" w:hAnsiTheme="minorHAnsi" w:cstheme="minorBidi"/>
            <w:noProof/>
            <w:color w:val="auto"/>
            <w:szCs w:val="22"/>
            <w:lang w:val="en-AU" w:eastAsia="zh-CN"/>
          </w:rPr>
          <w:tab/>
        </w:r>
        <w:r w:rsidR="0061049F" w:rsidRPr="00E2376E">
          <w:rPr>
            <w:rStyle w:val="Hyperlink"/>
            <w:noProof/>
            <w:lang w:val="fr-FR"/>
          </w:rPr>
          <w:t>Mobilisation des parties prenantes</w:t>
        </w:r>
        <w:r w:rsidR="0061049F">
          <w:rPr>
            <w:noProof/>
            <w:webHidden/>
          </w:rPr>
          <w:tab/>
        </w:r>
        <w:r w:rsidR="0061049F">
          <w:rPr>
            <w:noProof/>
            <w:webHidden/>
          </w:rPr>
          <w:fldChar w:fldCharType="begin"/>
        </w:r>
        <w:r w:rsidR="0061049F">
          <w:rPr>
            <w:noProof/>
            <w:webHidden/>
          </w:rPr>
          <w:instrText xml:space="preserve"> PAGEREF _Toc116511419 \h </w:instrText>
        </w:r>
        <w:r w:rsidR="0061049F">
          <w:rPr>
            <w:noProof/>
            <w:webHidden/>
          </w:rPr>
        </w:r>
        <w:r w:rsidR="0061049F">
          <w:rPr>
            <w:noProof/>
            <w:webHidden/>
          </w:rPr>
          <w:fldChar w:fldCharType="separate"/>
        </w:r>
        <w:r w:rsidR="0061049F">
          <w:rPr>
            <w:noProof/>
            <w:webHidden/>
          </w:rPr>
          <w:t>47</w:t>
        </w:r>
        <w:r w:rsidR="0061049F">
          <w:rPr>
            <w:noProof/>
            <w:webHidden/>
          </w:rPr>
          <w:fldChar w:fldCharType="end"/>
        </w:r>
      </w:hyperlink>
    </w:p>
    <w:p w14:paraId="44A3FD56" w14:textId="77777777" w:rsidR="0061049F" w:rsidRDefault="00000000">
      <w:pPr>
        <w:pStyle w:val="TOC2"/>
        <w:rPr>
          <w:rFonts w:asciiTheme="minorHAnsi" w:hAnsiTheme="minorHAnsi" w:cstheme="minorBidi"/>
          <w:noProof/>
          <w:color w:val="auto"/>
          <w:szCs w:val="22"/>
          <w:lang w:val="en-AU" w:eastAsia="zh-CN"/>
        </w:rPr>
      </w:pPr>
      <w:hyperlink w:anchor="_Toc116511420" w:history="1">
        <w:r w:rsidR="0061049F" w:rsidRPr="00E2376E">
          <w:rPr>
            <w:rStyle w:val="Hyperlink"/>
            <w:noProof/>
          </w:rPr>
          <w:t>5.2</w:t>
        </w:r>
        <w:r w:rsidR="0061049F">
          <w:rPr>
            <w:rFonts w:asciiTheme="minorHAnsi" w:hAnsiTheme="minorHAnsi" w:cstheme="minorBidi"/>
            <w:noProof/>
            <w:color w:val="auto"/>
            <w:szCs w:val="22"/>
            <w:lang w:val="en-AU" w:eastAsia="zh-CN"/>
          </w:rPr>
          <w:tab/>
        </w:r>
        <w:r w:rsidR="0061049F" w:rsidRPr="00E2376E">
          <w:rPr>
            <w:rStyle w:val="Hyperlink"/>
            <w:noProof/>
            <w:lang w:val="fr-FR"/>
          </w:rPr>
          <w:t>Étude de champ et mandat</w:t>
        </w:r>
        <w:r w:rsidR="0061049F">
          <w:rPr>
            <w:noProof/>
            <w:webHidden/>
          </w:rPr>
          <w:tab/>
        </w:r>
        <w:r w:rsidR="0061049F">
          <w:rPr>
            <w:noProof/>
            <w:webHidden/>
          </w:rPr>
          <w:fldChar w:fldCharType="begin"/>
        </w:r>
        <w:r w:rsidR="0061049F">
          <w:rPr>
            <w:noProof/>
            <w:webHidden/>
          </w:rPr>
          <w:instrText xml:space="preserve"> PAGEREF _Toc116511420 \h </w:instrText>
        </w:r>
        <w:r w:rsidR="0061049F">
          <w:rPr>
            <w:noProof/>
            <w:webHidden/>
          </w:rPr>
        </w:r>
        <w:r w:rsidR="0061049F">
          <w:rPr>
            <w:noProof/>
            <w:webHidden/>
          </w:rPr>
          <w:fldChar w:fldCharType="separate"/>
        </w:r>
        <w:r w:rsidR="0061049F">
          <w:rPr>
            <w:noProof/>
            <w:webHidden/>
          </w:rPr>
          <w:t>47</w:t>
        </w:r>
        <w:r w:rsidR="0061049F">
          <w:rPr>
            <w:noProof/>
            <w:webHidden/>
          </w:rPr>
          <w:fldChar w:fldCharType="end"/>
        </w:r>
      </w:hyperlink>
    </w:p>
    <w:p w14:paraId="623A966B" w14:textId="77777777" w:rsidR="0061049F" w:rsidRDefault="00000000">
      <w:pPr>
        <w:pStyle w:val="TOC2"/>
        <w:rPr>
          <w:rFonts w:asciiTheme="minorHAnsi" w:hAnsiTheme="minorHAnsi" w:cstheme="minorBidi"/>
          <w:noProof/>
          <w:color w:val="auto"/>
          <w:szCs w:val="22"/>
          <w:lang w:val="en-AU" w:eastAsia="zh-CN"/>
        </w:rPr>
      </w:pPr>
      <w:hyperlink w:anchor="_Toc116511421" w:history="1">
        <w:r w:rsidR="0061049F" w:rsidRPr="00E2376E">
          <w:rPr>
            <w:rStyle w:val="Hyperlink"/>
            <w:noProof/>
          </w:rPr>
          <w:t>5.3</w:t>
        </w:r>
        <w:r w:rsidR="0061049F">
          <w:rPr>
            <w:rFonts w:asciiTheme="minorHAnsi" w:hAnsiTheme="minorHAnsi" w:cstheme="minorBidi"/>
            <w:noProof/>
            <w:color w:val="auto"/>
            <w:szCs w:val="22"/>
            <w:lang w:val="en-AU" w:eastAsia="zh-CN"/>
          </w:rPr>
          <w:tab/>
        </w:r>
        <w:r w:rsidR="0061049F" w:rsidRPr="00E2376E">
          <w:rPr>
            <w:rStyle w:val="Hyperlink"/>
            <w:noProof/>
            <w:lang w:val="fr-FR"/>
          </w:rPr>
          <w:t>Suivi, gestion et application</w:t>
        </w:r>
        <w:r w:rsidR="0061049F">
          <w:rPr>
            <w:noProof/>
            <w:webHidden/>
          </w:rPr>
          <w:tab/>
        </w:r>
        <w:r w:rsidR="0061049F">
          <w:rPr>
            <w:noProof/>
            <w:webHidden/>
          </w:rPr>
          <w:fldChar w:fldCharType="begin"/>
        </w:r>
        <w:r w:rsidR="0061049F">
          <w:rPr>
            <w:noProof/>
            <w:webHidden/>
          </w:rPr>
          <w:instrText xml:space="preserve"> PAGEREF _Toc116511421 \h </w:instrText>
        </w:r>
        <w:r w:rsidR="0061049F">
          <w:rPr>
            <w:noProof/>
            <w:webHidden/>
          </w:rPr>
        </w:r>
        <w:r w:rsidR="0061049F">
          <w:rPr>
            <w:noProof/>
            <w:webHidden/>
          </w:rPr>
          <w:fldChar w:fldCharType="separate"/>
        </w:r>
        <w:r w:rsidR="0061049F">
          <w:rPr>
            <w:noProof/>
            <w:webHidden/>
          </w:rPr>
          <w:t>49</w:t>
        </w:r>
        <w:r w:rsidR="0061049F">
          <w:rPr>
            <w:noProof/>
            <w:webHidden/>
          </w:rPr>
          <w:fldChar w:fldCharType="end"/>
        </w:r>
      </w:hyperlink>
    </w:p>
    <w:p w14:paraId="7CA98054" w14:textId="77777777" w:rsidR="0061049F" w:rsidRDefault="00000000">
      <w:pPr>
        <w:pStyle w:val="TOC1"/>
        <w:rPr>
          <w:rFonts w:asciiTheme="minorHAnsi" w:hAnsiTheme="minorHAnsi" w:cstheme="minorBidi"/>
          <w:b w:val="0"/>
          <w:noProof/>
          <w:color w:val="auto"/>
          <w:sz w:val="22"/>
          <w:szCs w:val="22"/>
          <w:lang w:val="en-AU" w:eastAsia="zh-CN"/>
        </w:rPr>
      </w:pPr>
      <w:hyperlink w:anchor="_Toc116511422" w:history="1">
        <w:r w:rsidR="0061049F" w:rsidRPr="00E2376E">
          <w:rPr>
            <w:rStyle w:val="Hyperlink"/>
            <w:noProof/>
          </w:rPr>
          <w:t>6</w:t>
        </w:r>
        <w:r w:rsidR="0061049F">
          <w:rPr>
            <w:rFonts w:asciiTheme="minorHAnsi" w:hAnsiTheme="minorHAnsi" w:cstheme="minorBidi"/>
            <w:b w:val="0"/>
            <w:noProof/>
            <w:color w:val="auto"/>
            <w:sz w:val="22"/>
            <w:szCs w:val="22"/>
            <w:lang w:val="en-AU" w:eastAsia="zh-CN"/>
          </w:rPr>
          <w:tab/>
        </w:r>
        <w:r w:rsidR="0061049F" w:rsidRPr="00E2376E">
          <w:rPr>
            <w:rStyle w:val="Hyperlink"/>
            <w:noProof/>
            <w:lang w:val="fr-FR"/>
          </w:rPr>
          <w:t>Références</w:t>
        </w:r>
        <w:r w:rsidR="0061049F">
          <w:rPr>
            <w:noProof/>
            <w:webHidden/>
          </w:rPr>
          <w:tab/>
        </w:r>
        <w:r w:rsidR="0061049F">
          <w:rPr>
            <w:noProof/>
            <w:webHidden/>
          </w:rPr>
          <w:fldChar w:fldCharType="begin"/>
        </w:r>
        <w:r w:rsidR="0061049F">
          <w:rPr>
            <w:noProof/>
            <w:webHidden/>
          </w:rPr>
          <w:instrText xml:space="preserve"> PAGEREF _Toc116511422 \h </w:instrText>
        </w:r>
        <w:r w:rsidR="0061049F">
          <w:rPr>
            <w:noProof/>
            <w:webHidden/>
          </w:rPr>
        </w:r>
        <w:r w:rsidR="0061049F">
          <w:rPr>
            <w:noProof/>
            <w:webHidden/>
          </w:rPr>
          <w:fldChar w:fldCharType="separate"/>
        </w:r>
        <w:r w:rsidR="0061049F">
          <w:rPr>
            <w:noProof/>
            <w:webHidden/>
          </w:rPr>
          <w:t>50</w:t>
        </w:r>
        <w:r w:rsidR="0061049F">
          <w:rPr>
            <w:noProof/>
            <w:webHidden/>
          </w:rPr>
          <w:fldChar w:fldCharType="end"/>
        </w:r>
      </w:hyperlink>
    </w:p>
    <w:p w14:paraId="0DAD0138" w14:textId="77777777" w:rsidR="0061049F" w:rsidRDefault="00000000">
      <w:pPr>
        <w:pStyle w:val="TOC1"/>
        <w:rPr>
          <w:rFonts w:asciiTheme="minorHAnsi" w:hAnsiTheme="minorHAnsi" w:cstheme="minorBidi"/>
          <w:b w:val="0"/>
          <w:noProof/>
          <w:color w:val="auto"/>
          <w:sz w:val="22"/>
          <w:szCs w:val="22"/>
          <w:lang w:val="en-AU" w:eastAsia="zh-CN"/>
        </w:rPr>
      </w:pPr>
      <w:hyperlink w:anchor="_Toc116511423" w:history="1">
        <w:r w:rsidR="0061049F" w:rsidRPr="00E2376E">
          <w:rPr>
            <w:rStyle w:val="Hyperlink"/>
            <w:noProof/>
          </w:rPr>
          <w:t>1</w:t>
        </w:r>
        <w:r w:rsidR="0061049F">
          <w:rPr>
            <w:rFonts w:asciiTheme="minorHAnsi" w:hAnsiTheme="minorHAnsi" w:cstheme="minorBidi"/>
            <w:b w:val="0"/>
            <w:noProof/>
            <w:color w:val="auto"/>
            <w:sz w:val="22"/>
            <w:szCs w:val="22"/>
            <w:lang w:val="en-AU" w:eastAsia="zh-CN"/>
          </w:rPr>
          <w:tab/>
        </w:r>
        <w:r w:rsidR="0061049F" w:rsidRPr="00E2376E">
          <w:rPr>
            <w:rStyle w:val="Hyperlink"/>
            <w:noProof/>
            <w:lang w:val="fr-FR"/>
          </w:rPr>
          <w:t>Introduction</w:t>
        </w:r>
        <w:r w:rsidR="0061049F">
          <w:rPr>
            <w:noProof/>
            <w:webHidden/>
          </w:rPr>
          <w:tab/>
        </w:r>
        <w:r w:rsidR="0061049F">
          <w:rPr>
            <w:noProof/>
            <w:webHidden/>
          </w:rPr>
          <w:fldChar w:fldCharType="begin"/>
        </w:r>
        <w:r w:rsidR="0061049F">
          <w:rPr>
            <w:noProof/>
            <w:webHidden/>
          </w:rPr>
          <w:instrText xml:space="preserve"> PAGEREF _Toc116511423 \h </w:instrText>
        </w:r>
        <w:r w:rsidR="0061049F">
          <w:rPr>
            <w:noProof/>
            <w:webHidden/>
          </w:rPr>
        </w:r>
        <w:r w:rsidR="0061049F">
          <w:rPr>
            <w:noProof/>
            <w:webHidden/>
          </w:rPr>
          <w:fldChar w:fldCharType="separate"/>
        </w:r>
        <w:r w:rsidR="0061049F">
          <w:rPr>
            <w:noProof/>
            <w:webHidden/>
          </w:rPr>
          <w:t>1</w:t>
        </w:r>
        <w:r w:rsidR="0061049F">
          <w:rPr>
            <w:noProof/>
            <w:webHidden/>
          </w:rPr>
          <w:fldChar w:fldCharType="end"/>
        </w:r>
      </w:hyperlink>
    </w:p>
    <w:p w14:paraId="411467A2" w14:textId="77777777" w:rsidR="0061049F" w:rsidRDefault="00000000">
      <w:pPr>
        <w:pStyle w:val="TOC2"/>
        <w:rPr>
          <w:rFonts w:asciiTheme="minorHAnsi" w:hAnsiTheme="minorHAnsi" w:cstheme="minorBidi"/>
          <w:noProof/>
          <w:color w:val="auto"/>
          <w:szCs w:val="22"/>
          <w:lang w:val="en-AU" w:eastAsia="zh-CN"/>
        </w:rPr>
      </w:pPr>
      <w:hyperlink w:anchor="_Toc116511424" w:history="1">
        <w:r w:rsidR="0061049F" w:rsidRPr="00E2376E">
          <w:rPr>
            <w:rStyle w:val="Hyperlink"/>
            <w:noProof/>
          </w:rPr>
          <w:t>1.1</w:t>
        </w:r>
        <w:r w:rsidR="0061049F">
          <w:rPr>
            <w:rFonts w:asciiTheme="minorHAnsi" w:hAnsiTheme="minorHAnsi" w:cstheme="minorBidi"/>
            <w:noProof/>
            <w:color w:val="auto"/>
            <w:szCs w:val="22"/>
            <w:lang w:val="en-AU" w:eastAsia="zh-CN"/>
          </w:rPr>
          <w:tab/>
        </w:r>
        <w:r w:rsidR="0061049F" w:rsidRPr="00E2376E">
          <w:rPr>
            <w:rStyle w:val="Hyperlink"/>
            <w:noProof/>
            <w:lang w:val="fr-FR"/>
          </w:rPr>
          <w:t>Panoplie d'outils de PSGE</w:t>
        </w:r>
        <w:r w:rsidR="0061049F">
          <w:rPr>
            <w:noProof/>
            <w:webHidden/>
          </w:rPr>
          <w:tab/>
        </w:r>
        <w:r w:rsidR="0061049F">
          <w:rPr>
            <w:noProof/>
            <w:webHidden/>
          </w:rPr>
          <w:fldChar w:fldCharType="begin"/>
        </w:r>
        <w:r w:rsidR="0061049F">
          <w:rPr>
            <w:noProof/>
            <w:webHidden/>
          </w:rPr>
          <w:instrText xml:space="preserve"> PAGEREF _Toc116511424 \h </w:instrText>
        </w:r>
        <w:r w:rsidR="0061049F">
          <w:rPr>
            <w:noProof/>
            <w:webHidden/>
          </w:rPr>
        </w:r>
        <w:r w:rsidR="0061049F">
          <w:rPr>
            <w:noProof/>
            <w:webHidden/>
          </w:rPr>
          <w:fldChar w:fldCharType="separate"/>
        </w:r>
        <w:r w:rsidR="0061049F">
          <w:rPr>
            <w:noProof/>
            <w:webHidden/>
          </w:rPr>
          <w:t>1</w:t>
        </w:r>
        <w:r w:rsidR="0061049F">
          <w:rPr>
            <w:noProof/>
            <w:webHidden/>
          </w:rPr>
          <w:fldChar w:fldCharType="end"/>
        </w:r>
      </w:hyperlink>
    </w:p>
    <w:p w14:paraId="46D884B9" w14:textId="77777777" w:rsidR="0061049F" w:rsidRDefault="00000000">
      <w:pPr>
        <w:pStyle w:val="TOC2"/>
        <w:rPr>
          <w:rFonts w:asciiTheme="minorHAnsi" w:hAnsiTheme="minorHAnsi" w:cstheme="minorBidi"/>
          <w:noProof/>
          <w:color w:val="auto"/>
          <w:szCs w:val="22"/>
          <w:lang w:val="en-AU" w:eastAsia="zh-CN"/>
        </w:rPr>
      </w:pPr>
      <w:hyperlink w:anchor="_Toc116511425" w:history="1">
        <w:r w:rsidR="0061049F" w:rsidRPr="00E2376E">
          <w:rPr>
            <w:rStyle w:val="Hyperlink"/>
            <w:noProof/>
          </w:rPr>
          <w:t>1.2</w:t>
        </w:r>
        <w:r w:rsidR="0061049F">
          <w:rPr>
            <w:rFonts w:asciiTheme="minorHAnsi" w:hAnsiTheme="minorHAnsi" w:cstheme="minorBidi"/>
            <w:noProof/>
            <w:color w:val="auto"/>
            <w:szCs w:val="22"/>
            <w:lang w:val="en-AU" w:eastAsia="zh-CN"/>
          </w:rPr>
          <w:tab/>
        </w:r>
        <w:r w:rsidR="0061049F" w:rsidRPr="00E2376E">
          <w:rPr>
            <w:rStyle w:val="Hyperlink"/>
            <w:noProof/>
            <w:lang w:val="fr-FR"/>
          </w:rPr>
          <w:t>Documents connexes - Documents vivants</w:t>
        </w:r>
        <w:r w:rsidR="0061049F">
          <w:rPr>
            <w:noProof/>
            <w:webHidden/>
          </w:rPr>
          <w:tab/>
        </w:r>
        <w:r w:rsidR="0061049F">
          <w:rPr>
            <w:noProof/>
            <w:webHidden/>
          </w:rPr>
          <w:fldChar w:fldCharType="begin"/>
        </w:r>
        <w:r w:rsidR="0061049F">
          <w:rPr>
            <w:noProof/>
            <w:webHidden/>
          </w:rPr>
          <w:instrText xml:space="preserve"> PAGEREF _Toc116511425 \h </w:instrText>
        </w:r>
        <w:r w:rsidR="0061049F">
          <w:rPr>
            <w:noProof/>
            <w:webHidden/>
          </w:rPr>
        </w:r>
        <w:r w:rsidR="0061049F">
          <w:rPr>
            <w:noProof/>
            <w:webHidden/>
          </w:rPr>
          <w:fldChar w:fldCharType="separate"/>
        </w:r>
        <w:r w:rsidR="0061049F">
          <w:rPr>
            <w:noProof/>
            <w:webHidden/>
          </w:rPr>
          <w:t>1</w:t>
        </w:r>
        <w:r w:rsidR="0061049F">
          <w:rPr>
            <w:noProof/>
            <w:webHidden/>
          </w:rPr>
          <w:fldChar w:fldCharType="end"/>
        </w:r>
      </w:hyperlink>
    </w:p>
    <w:p w14:paraId="7B6882FF" w14:textId="77777777" w:rsidR="0061049F" w:rsidRDefault="00000000">
      <w:pPr>
        <w:pStyle w:val="TOC1"/>
        <w:rPr>
          <w:rFonts w:asciiTheme="minorHAnsi" w:hAnsiTheme="minorHAnsi" w:cstheme="minorBidi"/>
          <w:b w:val="0"/>
          <w:noProof/>
          <w:color w:val="auto"/>
          <w:sz w:val="22"/>
          <w:szCs w:val="22"/>
          <w:lang w:val="en-AU" w:eastAsia="zh-CN"/>
        </w:rPr>
      </w:pPr>
      <w:hyperlink w:anchor="_Toc116511426" w:history="1">
        <w:r w:rsidR="0061049F" w:rsidRPr="00E2376E">
          <w:rPr>
            <w:rStyle w:val="Hyperlink"/>
            <w:noProof/>
          </w:rPr>
          <w:t>2</w:t>
        </w:r>
        <w:r w:rsidR="0061049F">
          <w:rPr>
            <w:rFonts w:asciiTheme="minorHAnsi" w:hAnsiTheme="minorHAnsi" w:cstheme="minorBidi"/>
            <w:b w:val="0"/>
            <w:noProof/>
            <w:color w:val="auto"/>
            <w:sz w:val="22"/>
            <w:szCs w:val="22"/>
            <w:lang w:val="en-AU" w:eastAsia="zh-CN"/>
          </w:rPr>
          <w:tab/>
        </w:r>
        <w:r w:rsidR="0061049F" w:rsidRPr="00E2376E">
          <w:rPr>
            <w:rStyle w:val="Hyperlink"/>
            <w:noProof/>
            <w:lang w:val="fr-FR"/>
          </w:rPr>
          <w:t>Exigences essentielles</w:t>
        </w:r>
        <w:r w:rsidR="0061049F">
          <w:rPr>
            <w:noProof/>
            <w:webHidden/>
          </w:rPr>
          <w:tab/>
        </w:r>
        <w:r w:rsidR="0061049F">
          <w:rPr>
            <w:noProof/>
            <w:webHidden/>
          </w:rPr>
          <w:fldChar w:fldCharType="begin"/>
        </w:r>
        <w:r w:rsidR="0061049F">
          <w:rPr>
            <w:noProof/>
            <w:webHidden/>
          </w:rPr>
          <w:instrText xml:space="preserve"> PAGEREF _Toc116511426 \h </w:instrText>
        </w:r>
        <w:r w:rsidR="0061049F">
          <w:rPr>
            <w:noProof/>
            <w:webHidden/>
          </w:rPr>
        </w:r>
        <w:r w:rsidR="0061049F">
          <w:rPr>
            <w:noProof/>
            <w:webHidden/>
          </w:rPr>
          <w:fldChar w:fldCharType="separate"/>
        </w:r>
        <w:r w:rsidR="0061049F">
          <w:rPr>
            <w:noProof/>
            <w:webHidden/>
          </w:rPr>
          <w:t>2</w:t>
        </w:r>
        <w:r w:rsidR="0061049F">
          <w:rPr>
            <w:noProof/>
            <w:webHidden/>
          </w:rPr>
          <w:fldChar w:fldCharType="end"/>
        </w:r>
      </w:hyperlink>
    </w:p>
    <w:p w14:paraId="73767003" w14:textId="77777777" w:rsidR="0061049F" w:rsidRDefault="00000000">
      <w:pPr>
        <w:pStyle w:val="TOC2"/>
        <w:rPr>
          <w:rFonts w:asciiTheme="minorHAnsi" w:hAnsiTheme="minorHAnsi" w:cstheme="minorBidi"/>
          <w:noProof/>
          <w:color w:val="auto"/>
          <w:szCs w:val="22"/>
          <w:lang w:val="en-AU" w:eastAsia="zh-CN"/>
        </w:rPr>
      </w:pPr>
      <w:hyperlink w:anchor="_Toc116511427" w:history="1">
        <w:r w:rsidR="0061049F" w:rsidRPr="00E2376E">
          <w:rPr>
            <w:rStyle w:val="Hyperlink"/>
            <w:noProof/>
            <w:lang w:val="fr-FR"/>
          </w:rPr>
          <w:t>2.1</w:t>
        </w:r>
        <w:r w:rsidR="0061049F">
          <w:rPr>
            <w:rFonts w:asciiTheme="minorHAnsi" w:hAnsiTheme="minorHAnsi" w:cstheme="minorBidi"/>
            <w:noProof/>
            <w:color w:val="auto"/>
            <w:szCs w:val="22"/>
            <w:lang w:val="en-AU" w:eastAsia="zh-CN"/>
          </w:rPr>
          <w:tab/>
        </w:r>
        <w:r w:rsidR="0061049F" w:rsidRPr="00E2376E">
          <w:rPr>
            <w:rStyle w:val="Hyperlink"/>
            <w:noProof/>
            <w:lang w:val="fr-FR"/>
          </w:rPr>
          <w:t>Exigences spécifiques au projet, nécessaires pour la conformité</w:t>
        </w:r>
        <w:r w:rsidR="0061049F">
          <w:rPr>
            <w:noProof/>
            <w:webHidden/>
          </w:rPr>
          <w:tab/>
        </w:r>
        <w:r w:rsidR="0061049F">
          <w:rPr>
            <w:noProof/>
            <w:webHidden/>
          </w:rPr>
          <w:fldChar w:fldCharType="begin"/>
        </w:r>
        <w:r w:rsidR="0061049F">
          <w:rPr>
            <w:noProof/>
            <w:webHidden/>
          </w:rPr>
          <w:instrText xml:space="preserve"> PAGEREF _Toc116511427 \h </w:instrText>
        </w:r>
        <w:r w:rsidR="0061049F">
          <w:rPr>
            <w:noProof/>
            <w:webHidden/>
          </w:rPr>
        </w:r>
        <w:r w:rsidR="0061049F">
          <w:rPr>
            <w:noProof/>
            <w:webHidden/>
          </w:rPr>
          <w:fldChar w:fldCharType="separate"/>
        </w:r>
        <w:r w:rsidR="0061049F">
          <w:rPr>
            <w:noProof/>
            <w:webHidden/>
          </w:rPr>
          <w:t>2</w:t>
        </w:r>
        <w:r w:rsidR="0061049F">
          <w:rPr>
            <w:noProof/>
            <w:webHidden/>
          </w:rPr>
          <w:fldChar w:fldCharType="end"/>
        </w:r>
      </w:hyperlink>
    </w:p>
    <w:p w14:paraId="21B41B34" w14:textId="77777777" w:rsidR="0061049F" w:rsidRDefault="00000000">
      <w:pPr>
        <w:pStyle w:val="TOC2"/>
        <w:rPr>
          <w:rFonts w:asciiTheme="minorHAnsi" w:hAnsiTheme="minorHAnsi" w:cstheme="minorBidi"/>
          <w:noProof/>
          <w:color w:val="auto"/>
          <w:szCs w:val="22"/>
          <w:lang w:val="en-AU" w:eastAsia="zh-CN"/>
        </w:rPr>
      </w:pPr>
      <w:hyperlink w:anchor="_Toc116511428" w:history="1">
        <w:r w:rsidR="0061049F" w:rsidRPr="00E2376E">
          <w:rPr>
            <w:rStyle w:val="Hyperlink"/>
            <w:noProof/>
          </w:rPr>
          <w:t>2.2</w:t>
        </w:r>
        <w:r w:rsidR="0061049F">
          <w:rPr>
            <w:rFonts w:asciiTheme="minorHAnsi" w:hAnsiTheme="minorHAnsi" w:cstheme="minorBidi"/>
            <w:noProof/>
            <w:color w:val="auto"/>
            <w:szCs w:val="22"/>
            <w:lang w:val="en-AU" w:eastAsia="zh-CN"/>
          </w:rPr>
          <w:tab/>
        </w:r>
        <w:r w:rsidR="0061049F" w:rsidRPr="00E2376E">
          <w:rPr>
            <w:rStyle w:val="Hyperlink"/>
            <w:noProof/>
            <w:lang w:val="fr-FR"/>
          </w:rPr>
          <w:t>Contenu fondamental</w:t>
        </w:r>
        <w:r w:rsidR="0061049F">
          <w:rPr>
            <w:noProof/>
            <w:webHidden/>
          </w:rPr>
          <w:tab/>
        </w:r>
        <w:r w:rsidR="0061049F">
          <w:rPr>
            <w:noProof/>
            <w:webHidden/>
          </w:rPr>
          <w:fldChar w:fldCharType="begin"/>
        </w:r>
        <w:r w:rsidR="0061049F">
          <w:rPr>
            <w:noProof/>
            <w:webHidden/>
          </w:rPr>
          <w:instrText xml:space="preserve"> PAGEREF _Toc116511428 \h </w:instrText>
        </w:r>
        <w:r w:rsidR="0061049F">
          <w:rPr>
            <w:noProof/>
            <w:webHidden/>
          </w:rPr>
        </w:r>
        <w:r w:rsidR="0061049F">
          <w:rPr>
            <w:noProof/>
            <w:webHidden/>
          </w:rPr>
          <w:fldChar w:fldCharType="separate"/>
        </w:r>
        <w:r w:rsidR="0061049F">
          <w:rPr>
            <w:noProof/>
            <w:webHidden/>
          </w:rPr>
          <w:t>2</w:t>
        </w:r>
        <w:r w:rsidR="0061049F">
          <w:rPr>
            <w:noProof/>
            <w:webHidden/>
          </w:rPr>
          <w:fldChar w:fldCharType="end"/>
        </w:r>
      </w:hyperlink>
    </w:p>
    <w:p w14:paraId="158453F7" w14:textId="77777777" w:rsidR="0061049F" w:rsidRDefault="00000000">
      <w:pPr>
        <w:pStyle w:val="TOC2"/>
        <w:rPr>
          <w:rFonts w:asciiTheme="minorHAnsi" w:hAnsiTheme="minorHAnsi" w:cstheme="minorBidi"/>
          <w:noProof/>
          <w:color w:val="auto"/>
          <w:szCs w:val="22"/>
          <w:lang w:val="en-AU" w:eastAsia="zh-CN"/>
        </w:rPr>
      </w:pPr>
      <w:hyperlink w:anchor="_Toc116511429" w:history="1">
        <w:r w:rsidR="0061049F" w:rsidRPr="00E2376E">
          <w:rPr>
            <w:rStyle w:val="Hyperlink"/>
            <w:noProof/>
          </w:rPr>
          <w:t>2.3</w:t>
        </w:r>
        <w:r w:rsidR="0061049F">
          <w:rPr>
            <w:rFonts w:asciiTheme="minorHAnsi" w:hAnsiTheme="minorHAnsi" w:cstheme="minorBidi"/>
            <w:noProof/>
            <w:color w:val="auto"/>
            <w:szCs w:val="22"/>
            <w:lang w:val="en-AU" w:eastAsia="zh-CN"/>
          </w:rPr>
          <w:tab/>
        </w:r>
        <w:r w:rsidR="0061049F" w:rsidRPr="00E2376E">
          <w:rPr>
            <w:rStyle w:val="Hyperlink"/>
            <w:noProof/>
            <w:lang w:val="fr-FR"/>
          </w:rPr>
          <w:t>Préparation, certification et approbation</w:t>
        </w:r>
        <w:r w:rsidR="0061049F">
          <w:rPr>
            <w:noProof/>
            <w:webHidden/>
          </w:rPr>
          <w:tab/>
        </w:r>
        <w:r w:rsidR="0061049F">
          <w:rPr>
            <w:noProof/>
            <w:webHidden/>
          </w:rPr>
          <w:fldChar w:fldCharType="begin"/>
        </w:r>
        <w:r w:rsidR="0061049F">
          <w:rPr>
            <w:noProof/>
            <w:webHidden/>
          </w:rPr>
          <w:instrText xml:space="preserve"> PAGEREF _Toc116511429 \h </w:instrText>
        </w:r>
        <w:r w:rsidR="0061049F">
          <w:rPr>
            <w:noProof/>
            <w:webHidden/>
          </w:rPr>
        </w:r>
        <w:r w:rsidR="0061049F">
          <w:rPr>
            <w:noProof/>
            <w:webHidden/>
          </w:rPr>
          <w:fldChar w:fldCharType="separate"/>
        </w:r>
        <w:r w:rsidR="0061049F">
          <w:rPr>
            <w:noProof/>
            <w:webHidden/>
          </w:rPr>
          <w:t>4</w:t>
        </w:r>
        <w:r w:rsidR="0061049F">
          <w:rPr>
            <w:noProof/>
            <w:webHidden/>
          </w:rPr>
          <w:fldChar w:fldCharType="end"/>
        </w:r>
      </w:hyperlink>
    </w:p>
    <w:p w14:paraId="1095D571" w14:textId="77777777" w:rsidR="0061049F" w:rsidRDefault="00000000">
      <w:pPr>
        <w:pStyle w:val="TOC2"/>
        <w:rPr>
          <w:rFonts w:asciiTheme="minorHAnsi" w:hAnsiTheme="minorHAnsi" w:cstheme="minorBidi"/>
          <w:noProof/>
          <w:color w:val="auto"/>
          <w:szCs w:val="22"/>
          <w:lang w:val="en-AU" w:eastAsia="zh-CN"/>
        </w:rPr>
      </w:pPr>
      <w:hyperlink w:anchor="_Toc116511430" w:history="1">
        <w:r w:rsidR="0061049F" w:rsidRPr="00E2376E">
          <w:rPr>
            <w:rStyle w:val="Hyperlink"/>
            <w:noProof/>
          </w:rPr>
          <w:t>2.4</w:t>
        </w:r>
        <w:r w:rsidR="0061049F">
          <w:rPr>
            <w:rFonts w:asciiTheme="minorHAnsi" w:hAnsiTheme="minorHAnsi" w:cstheme="minorBidi"/>
            <w:noProof/>
            <w:color w:val="auto"/>
            <w:szCs w:val="22"/>
            <w:lang w:val="en-AU" w:eastAsia="zh-CN"/>
          </w:rPr>
          <w:tab/>
        </w:r>
        <w:r w:rsidR="0061049F" w:rsidRPr="00E2376E">
          <w:rPr>
            <w:rStyle w:val="Hyperlink"/>
            <w:noProof/>
            <w:lang w:val="fr-FR"/>
          </w:rPr>
          <w:t>Révision du PSGE</w:t>
        </w:r>
        <w:r w:rsidR="0061049F">
          <w:rPr>
            <w:noProof/>
            <w:webHidden/>
          </w:rPr>
          <w:tab/>
        </w:r>
        <w:r w:rsidR="0061049F">
          <w:rPr>
            <w:noProof/>
            <w:webHidden/>
          </w:rPr>
          <w:fldChar w:fldCharType="begin"/>
        </w:r>
        <w:r w:rsidR="0061049F">
          <w:rPr>
            <w:noProof/>
            <w:webHidden/>
          </w:rPr>
          <w:instrText xml:space="preserve"> PAGEREF _Toc116511430 \h </w:instrText>
        </w:r>
        <w:r w:rsidR="0061049F">
          <w:rPr>
            <w:noProof/>
            <w:webHidden/>
          </w:rPr>
        </w:r>
        <w:r w:rsidR="0061049F">
          <w:rPr>
            <w:noProof/>
            <w:webHidden/>
          </w:rPr>
          <w:fldChar w:fldCharType="separate"/>
        </w:r>
        <w:r w:rsidR="0061049F">
          <w:rPr>
            <w:noProof/>
            <w:webHidden/>
          </w:rPr>
          <w:t>4</w:t>
        </w:r>
        <w:r w:rsidR="0061049F">
          <w:rPr>
            <w:noProof/>
            <w:webHidden/>
          </w:rPr>
          <w:fldChar w:fldCharType="end"/>
        </w:r>
      </w:hyperlink>
    </w:p>
    <w:p w14:paraId="5F2A180E" w14:textId="77777777" w:rsidR="0061049F" w:rsidRDefault="00000000">
      <w:pPr>
        <w:pStyle w:val="TOC1"/>
        <w:rPr>
          <w:rFonts w:asciiTheme="minorHAnsi" w:hAnsiTheme="minorHAnsi" w:cstheme="minorBidi"/>
          <w:b w:val="0"/>
          <w:noProof/>
          <w:color w:val="auto"/>
          <w:sz w:val="22"/>
          <w:szCs w:val="22"/>
          <w:lang w:val="en-AU" w:eastAsia="zh-CN"/>
        </w:rPr>
      </w:pPr>
      <w:hyperlink w:anchor="_Toc116511431" w:history="1">
        <w:r w:rsidR="0061049F" w:rsidRPr="00E2376E">
          <w:rPr>
            <w:rStyle w:val="Hyperlink"/>
            <w:noProof/>
          </w:rPr>
          <w:t>3</w:t>
        </w:r>
        <w:r w:rsidR="0061049F">
          <w:rPr>
            <w:rFonts w:asciiTheme="minorHAnsi" w:hAnsiTheme="minorHAnsi" w:cstheme="minorBidi"/>
            <w:b w:val="0"/>
            <w:noProof/>
            <w:color w:val="auto"/>
            <w:sz w:val="22"/>
            <w:szCs w:val="22"/>
            <w:lang w:val="en-AU" w:eastAsia="zh-CN"/>
          </w:rPr>
          <w:tab/>
        </w:r>
        <w:r w:rsidR="0061049F" w:rsidRPr="00E2376E">
          <w:rPr>
            <w:rStyle w:val="Hyperlink"/>
            <w:noProof/>
            <w:lang w:val="fr-FR"/>
          </w:rPr>
          <w:t>Champ d'application et structure</w:t>
        </w:r>
        <w:r w:rsidR="0061049F">
          <w:rPr>
            <w:noProof/>
            <w:webHidden/>
          </w:rPr>
          <w:tab/>
        </w:r>
        <w:r w:rsidR="0061049F">
          <w:rPr>
            <w:noProof/>
            <w:webHidden/>
          </w:rPr>
          <w:fldChar w:fldCharType="begin"/>
        </w:r>
        <w:r w:rsidR="0061049F">
          <w:rPr>
            <w:noProof/>
            <w:webHidden/>
          </w:rPr>
          <w:instrText xml:space="preserve"> PAGEREF _Toc116511431 \h </w:instrText>
        </w:r>
        <w:r w:rsidR="0061049F">
          <w:rPr>
            <w:noProof/>
            <w:webHidden/>
          </w:rPr>
        </w:r>
        <w:r w:rsidR="0061049F">
          <w:rPr>
            <w:noProof/>
            <w:webHidden/>
          </w:rPr>
          <w:fldChar w:fldCharType="separate"/>
        </w:r>
        <w:r w:rsidR="0061049F">
          <w:rPr>
            <w:noProof/>
            <w:webHidden/>
          </w:rPr>
          <w:t>5</w:t>
        </w:r>
        <w:r w:rsidR="0061049F">
          <w:rPr>
            <w:noProof/>
            <w:webHidden/>
          </w:rPr>
          <w:fldChar w:fldCharType="end"/>
        </w:r>
      </w:hyperlink>
    </w:p>
    <w:p w14:paraId="6CE9C047" w14:textId="77777777" w:rsidR="0061049F" w:rsidRDefault="00000000">
      <w:pPr>
        <w:pStyle w:val="TOC2"/>
        <w:rPr>
          <w:rFonts w:asciiTheme="minorHAnsi" w:hAnsiTheme="minorHAnsi" w:cstheme="minorBidi"/>
          <w:noProof/>
          <w:color w:val="auto"/>
          <w:szCs w:val="22"/>
          <w:lang w:val="en-AU" w:eastAsia="zh-CN"/>
        </w:rPr>
      </w:pPr>
      <w:hyperlink w:anchor="_Toc116511432" w:history="1">
        <w:r w:rsidR="0061049F" w:rsidRPr="00E2376E">
          <w:rPr>
            <w:rStyle w:val="Hyperlink"/>
            <w:noProof/>
          </w:rPr>
          <w:t>3.1</w:t>
        </w:r>
        <w:r w:rsidR="0061049F">
          <w:rPr>
            <w:rFonts w:asciiTheme="minorHAnsi" w:hAnsiTheme="minorHAnsi" w:cstheme="minorBidi"/>
            <w:noProof/>
            <w:color w:val="auto"/>
            <w:szCs w:val="22"/>
            <w:lang w:val="en-AU" w:eastAsia="zh-CN"/>
          </w:rPr>
          <w:tab/>
        </w:r>
        <w:r w:rsidR="0061049F" w:rsidRPr="00E2376E">
          <w:rPr>
            <w:rStyle w:val="Hyperlink"/>
            <w:noProof/>
            <w:lang w:val="fr-FR"/>
          </w:rPr>
          <w:t>Introduction et objectifs</w:t>
        </w:r>
        <w:r w:rsidR="0061049F">
          <w:rPr>
            <w:noProof/>
            <w:webHidden/>
          </w:rPr>
          <w:tab/>
        </w:r>
        <w:r w:rsidR="0061049F">
          <w:rPr>
            <w:noProof/>
            <w:webHidden/>
          </w:rPr>
          <w:fldChar w:fldCharType="begin"/>
        </w:r>
        <w:r w:rsidR="0061049F">
          <w:rPr>
            <w:noProof/>
            <w:webHidden/>
          </w:rPr>
          <w:instrText xml:space="preserve"> PAGEREF _Toc116511432 \h </w:instrText>
        </w:r>
        <w:r w:rsidR="0061049F">
          <w:rPr>
            <w:noProof/>
            <w:webHidden/>
          </w:rPr>
        </w:r>
        <w:r w:rsidR="0061049F">
          <w:rPr>
            <w:noProof/>
            <w:webHidden/>
          </w:rPr>
          <w:fldChar w:fldCharType="separate"/>
        </w:r>
        <w:r w:rsidR="0061049F">
          <w:rPr>
            <w:noProof/>
            <w:webHidden/>
          </w:rPr>
          <w:t>5</w:t>
        </w:r>
        <w:r w:rsidR="0061049F">
          <w:rPr>
            <w:noProof/>
            <w:webHidden/>
          </w:rPr>
          <w:fldChar w:fldCharType="end"/>
        </w:r>
      </w:hyperlink>
    </w:p>
    <w:p w14:paraId="5E8252E9" w14:textId="77777777" w:rsidR="0061049F" w:rsidRDefault="00000000">
      <w:pPr>
        <w:pStyle w:val="TOC2"/>
        <w:rPr>
          <w:rFonts w:asciiTheme="minorHAnsi" w:hAnsiTheme="minorHAnsi" w:cstheme="minorBidi"/>
          <w:noProof/>
          <w:color w:val="auto"/>
          <w:szCs w:val="22"/>
          <w:lang w:val="en-AU" w:eastAsia="zh-CN"/>
        </w:rPr>
      </w:pPr>
      <w:hyperlink w:anchor="_Toc116511433" w:history="1">
        <w:r w:rsidR="0061049F" w:rsidRPr="00E2376E">
          <w:rPr>
            <w:rStyle w:val="Hyperlink"/>
            <w:noProof/>
          </w:rPr>
          <w:t>3.2</w:t>
        </w:r>
        <w:r w:rsidR="0061049F">
          <w:rPr>
            <w:rFonts w:asciiTheme="minorHAnsi" w:hAnsiTheme="minorHAnsi" w:cstheme="minorBidi"/>
            <w:noProof/>
            <w:color w:val="auto"/>
            <w:szCs w:val="22"/>
            <w:lang w:val="en-AU" w:eastAsia="zh-CN"/>
          </w:rPr>
          <w:tab/>
        </w:r>
        <w:r w:rsidR="0061049F" w:rsidRPr="00E2376E">
          <w:rPr>
            <w:rStyle w:val="Hyperlink"/>
            <w:noProof/>
            <w:lang w:val="fr-FR"/>
          </w:rPr>
          <w:t>Description du projet</w:t>
        </w:r>
        <w:r w:rsidR="0061049F">
          <w:rPr>
            <w:noProof/>
            <w:webHidden/>
          </w:rPr>
          <w:tab/>
        </w:r>
        <w:r w:rsidR="0061049F">
          <w:rPr>
            <w:noProof/>
            <w:webHidden/>
          </w:rPr>
          <w:fldChar w:fldCharType="begin"/>
        </w:r>
        <w:r w:rsidR="0061049F">
          <w:rPr>
            <w:noProof/>
            <w:webHidden/>
          </w:rPr>
          <w:instrText xml:space="preserve"> PAGEREF _Toc116511433 \h </w:instrText>
        </w:r>
        <w:r w:rsidR="0061049F">
          <w:rPr>
            <w:noProof/>
            <w:webHidden/>
          </w:rPr>
        </w:r>
        <w:r w:rsidR="0061049F">
          <w:rPr>
            <w:noProof/>
            <w:webHidden/>
          </w:rPr>
          <w:fldChar w:fldCharType="separate"/>
        </w:r>
        <w:r w:rsidR="0061049F">
          <w:rPr>
            <w:noProof/>
            <w:webHidden/>
          </w:rPr>
          <w:t>6</w:t>
        </w:r>
        <w:r w:rsidR="0061049F">
          <w:rPr>
            <w:noProof/>
            <w:webHidden/>
          </w:rPr>
          <w:fldChar w:fldCharType="end"/>
        </w:r>
      </w:hyperlink>
    </w:p>
    <w:p w14:paraId="48B39CDF" w14:textId="77777777" w:rsidR="0061049F" w:rsidRDefault="00000000">
      <w:pPr>
        <w:pStyle w:val="TOC2"/>
        <w:rPr>
          <w:rFonts w:asciiTheme="minorHAnsi" w:hAnsiTheme="minorHAnsi" w:cstheme="minorBidi"/>
          <w:noProof/>
          <w:color w:val="auto"/>
          <w:szCs w:val="22"/>
          <w:lang w:val="en-AU" w:eastAsia="zh-CN"/>
        </w:rPr>
      </w:pPr>
      <w:hyperlink w:anchor="_Toc116511434" w:history="1">
        <w:r w:rsidR="0061049F" w:rsidRPr="00E2376E">
          <w:rPr>
            <w:rStyle w:val="Hyperlink"/>
            <w:noProof/>
          </w:rPr>
          <w:t>3.3</w:t>
        </w:r>
        <w:r w:rsidR="0061049F">
          <w:rPr>
            <w:rFonts w:asciiTheme="minorHAnsi" w:hAnsiTheme="minorHAnsi" w:cstheme="minorBidi"/>
            <w:noProof/>
            <w:color w:val="auto"/>
            <w:szCs w:val="22"/>
            <w:lang w:val="en-AU" w:eastAsia="zh-CN"/>
          </w:rPr>
          <w:tab/>
        </w:r>
        <w:r w:rsidR="0061049F" w:rsidRPr="00E2376E">
          <w:rPr>
            <w:rStyle w:val="Hyperlink"/>
            <w:noProof/>
            <w:lang w:val="fr-FR"/>
          </w:rPr>
          <w:t>Structure de gestion et responsabilités</w:t>
        </w:r>
        <w:r w:rsidR="0061049F">
          <w:rPr>
            <w:noProof/>
            <w:webHidden/>
          </w:rPr>
          <w:tab/>
        </w:r>
        <w:r w:rsidR="0061049F">
          <w:rPr>
            <w:noProof/>
            <w:webHidden/>
          </w:rPr>
          <w:fldChar w:fldCharType="begin"/>
        </w:r>
        <w:r w:rsidR="0061049F">
          <w:rPr>
            <w:noProof/>
            <w:webHidden/>
          </w:rPr>
          <w:instrText xml:space="preserve"> PAGEREF _Toc116511434 \h </w:instrText>
        </w:r>
        <w:r w:rsidR="0061049F">
          <w:rPr>
            <w:noProof/>
            <w:webHidden/>
          </w:rPr>
        </w:r>
        <w:r w:rsidR="0061049F">
          <w:rPr>
            <w:noProof/>
            <w:webHidden/>
          </w:rPr>
          <w:fldChar w:fldCharType="separate"/>
        </w:r>
        <w:r w:rsidR="0061049F">
          <w:rPr>
            <w:noProof/>
            <w:webHidden/>
          </w:rPr>
          <w:t>7</w:t>
        </w:r>
        <w:r w:rsidR="0061049F">
          <w:rPr>
            <w:noProof/>
            <w:webHidden/>
          </w:rPr>
          <w:fldChar w:fldCharType="end"/>
        </w:r>
      </w:hyperlink>
    </w:p>
    <w:p w14:paraId="2D95E3E4" w14:textId="77777777" w:rsidR="0061049F" w:rsidRDefault="00000000">
      <w:pPr>
        <w:pStyle w:val="TOC3"/>
        <w:rPr>
          <w:rFonts w:asciiTheme="minorHAnsi" w:hAnsiTheme="minorHAnsi" w:cstheme="minorBidi"/>
          <w:noProof/>
          <w:color w:val="auto"/>
          <w:sz w:val="22"/>
          <w:szCs w:val="22"/>
          <w:lang w:val="en-AU" w:eastAsia="zh-CN"/>
        </w:rPr>
      </w:pPr>
      <w:hyperlink w:anchor="_Toc116511435" w:history="1">
        <w:r w:rsidR="0061049F" w:rsidRPr="00E2376E">
          <w:rPr>
            <w:rStyle w:val="Hyperlink"/>
            <w:noProof/>
          </w:rPr>
          <w:t>3.3.1</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Organisation</w:t>
        </w:r>
        <w:r w:rsidR="0061049F">
          <w:rPr>
            <w:noProof/>
            <w:webHidden/>
          </w:rPr>
          <w:tab/>
        </w:r>
        <w:r w:rsidR="0061049F">
          <w:rPr>
            <w:noProof/>
            <w:webHidden/>
          </w:rPr>
          <w:fldChar w:fldCharType="begin"/>
        </w:r>
        <w:r w:rsidR="0061049F">
          <w:rPr>
            <w:noProof/>
            <w:webHidden/>
          </w:rPr>
          <w:instrText xml:space="preserve"> PAGEREF _Toc116511435 \h </w:instrText>
        </w:r>
        <w:r w:rsidR="0061049F">
          <w:rPr>
            <w:noProof/>
            <w:webHidden/>
          </w:rPr>
        </w:r>
        <w:r w:rsidR="0061049F">
          <w:rPr>
            <w:noProof/>
            <w:webHidden/>
          </w:rPr>
          <w:fldChar w:fldCharType="separate"/>
        </w:r>
        <w:r w:rsidR="0061049F">
          <w:rPr>
            <w:noProof/>
            <w:webHidden/>
          </w:rPr>
          <w:t>7</w:t>
        </w:r>
        <w:r w:rsidR="0061049F">
          <w:rPr>
            <w:noProof/>
            <w:webHidden/>
          </w:rPr>
          <w:fldChar w:fldCharType="end"/>
        </w:r>
      </w:hyperlink>
    </w:p>
    <w:p w14:paraId="6A54633D" w14:textId="77777777" w:rsidR="0061049F" w:rsidRDefault="00000000">
      <w:pPr>
        <w:pStyle w:val="TOC3"/>
        <w:rPr>
          <w:rFonts w:asciiTheme="minorHAnsi" w:hAnsiTheme="minorHAnsi" w:cstheme="minorBidi"/>
          <w:noProof/>
          <w:color w:val="auto"/>
          <w:sz w:val="22"/>
          <w:szCs w:val="22"/>
          <w:lang w:val="en-AU" w:eastAsia="zh-CN"/>
        </w:rPr>
      </w:pPr>
      <w:hyperlink w:anchor="_Toc116511436" w:history="1">
        <w:r w:rsidR="0061049F" w:rsidRPr="00E2376E">
          <w:rPr>
            <w:rStyle w:val="Hyperlink"/>
            <w:noProof/>
          </w:rPr>
          <w:t>3.3.2</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Rapports</w:t>
        </w:r>
        <w:r w:rsidR="0061049F">
          <w:rPr>
            <w:noProof/>
            <w:webHidden/>
          </w:rPr>
          <w:tab/>
        </w:r>
        <w:r w:rsidR="0061049F">
          <w:rPr>
            <w:noProof/>
            <w:webHidden/>
          </w:rPr>
          <w:fldChar w:fldCharType="begin"/>
        </w:r>
        <w:r w:rsidR="0061049F">
          <w:rPr>
            <w:noProof/>
            <w:webHidden/>
          </w:rPr>
          <w:instrText xml:space="preserve"> PAGEREF _Toc116511436 \h </w:instrText>
        </w:r>
        <w:r w:rsidR="0061049F">
          <w:rPr>
            <w:noProof/>
            <w:webHidden/>
          </w:rPr>
        </w:r>
        <w:r w:rsidR="0061049F">
          <w:rPr>
            <w:noProof/>
            <w:webHidden/>
          </w:rPr>
          <w:fldChar w:fldCharType="separate"/>
        </w:r>
        <w:r w:rsidR="0061049F">
          <w:rPr>
            <w:noProof/>
            <w:webHidden/>
          </w:rPr>
          <w:t>8</w:t>
        </w:r>
        <w:r w:rsidR="0061049F">
          <w:rPr>
            <w:noProof/>
            <w:webHidden/>
          </w:rPr>
          <w:fldChar w:fldCharType="end"/>
        </w:r>
      </w:hyperlink>
    </w:p>
    <w:p w14:paraId="42700AF4" w14:textId="77777777" w:rsidR="0061049F" w:rsidRDefault="00000000">
      <w:pPr>
        <w:pStyle w:val="TOC3"/>
        <w:rPr>
          <w:rFonts w:asciiTheme="minorHAnsi" w:hAnsiTheme="minorHAnsi" w:cstheme="minorBidi"/>
          <w:noProof/>
          <w:color w:val="auto"/>
          <w:sz w:val="22"/>
          <w:szCs w:val="22"/>
          <w:lang w:val="en-AU" w:eastAsia="zh-CN"/>
        </w:rPr>
      </w:pPr>
      <w:hyperlink w:anchor="_Toc116511437" w:history="1">
        <w:r w:rsidR="0061049F" w:rsidRPr="00E2376E">
          <w:rPr>
            <w:rStyle w:val="Hyperlink"/>
            <w:noProof/>
          </w:rPr>
          <w:t>3.3.3</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Formation</w:t>
        </w:r>
        <w:r w:rsidR="0061049F">
          <w:rPr>
            <w:noProof/>
            <w:webHidden/>
          </w:rPr>
          <w:tab/>
        </w:r>
        <w:r w:rsidR="0061049F">
          <w:rPr>
            <w:noProof/>
            <w:webHidden/>
          </w:rPr>
          <w:fldChar w:fldCharType="begin"/>
        </w:r>
        <w:r w:rsidR="0061049F">
          <w:rPr>
            <w:noProof/>
            <w:webHidden/>
          </w:rPr>
          <w:instrText xml:space="preserve"> PAGEREF _Toc116511437 \h </w:instrText>
        </w:r>
        <w:r w:rsidR="0061049F">
          <w:rPr>
            <w:noProof/>
            <w:webHidden/>
          </w:rPr>
        </w:r>
        <w:r w:rsidR="0061049F">
          <w:rPr>
            <w:noProof/>
            <w:webHidden/>
          </w:rPr>
          <w:fldChar w:fldCharType="separate"/>
        </w:r>
        <w:r w:rsidR="0061049F">
          <w:rPr>
            <w:noProof/>
            <w:webHidden/>
          </w:rPr>
          <w:t>8</w:t>
        </w:r>
        <w:r w:rsidR="0061049F">
          <w:rPr>
            <w:noProof/>
            <w:webHidden/>
          </w:rPr>
          <w:fldChar w:fldCharType="end"/>
        </w:r>
      </w:hyperlink>
    </w:p>
    <w:p w14:paraId="5F610CC7" w14:textId="77777777" w:rsidR="0061049F" w:rsidRDefault="00000000">
      <w:pPr>
        <w:pStyle w:val="TOC3"/>
        <w:rPr>
          <w:rFonts w:asciiTheme="minorHAnsi" w:hAnsiTheme="minorHAnsi" w:cstheme="minorBidi"/>
          <w:noProof/>
          <w:color w:val="auto"/>
          <w:sz w:val="22"/>
          <w:szCs w:val="22"/>
          <w:lang w:val="en-AU" w:eastAsia="zh-CN"/>
        </w:rPr>
      </w:pPr>
      <w:hyperlink w:anchor="_Toc116511438" w:history="1">
        <w:r w:rsidR="0061049F" w:rsidRPr="00E2376E">
          <w:rPr>
            <w:rStyle w:val="Hyperlink"/>
            <w:noProof/>
          </w:rPr>
          <w:t>3.3.4</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Intervention d'urgence</w:t>
        </w:r>
        <w:r w:rsidR="0061049F">
          <w:rPr>
            <w:noProof/>
            <w:webHidden/>
          </w:rPr>
          <w:tab/>
        </w:r>
        <w:r w:rsidR="0061049F">
          <w:rPr>
            <w:noProof/>
            <w:webHidden/>
          </w:rPr>
          <w:fldChar w:fldCharType="begin"/>
        </w:r>
        <w:r w:rsidR="0061049F">
          <w:rPr>
            <w:noProof/>
            <w:webHidden/>
          </w:rPr>
          <w:instrText xml:space="preserve"> PAGEREF _Toc116511438 \h </w:instrText>
        </w:r>
        <w:r w:rsidR="0061049F">
          <w:rPr>
            <w:noProof/>
            <w:webHidden/>
          </w:rPr>
        </w:r>
        <w:r w:rsidR="0061049F">
          <w:rPr>
            <w:noProof/>
            <w:webHidden/>
          </w:rPr>
          <w:fldChar w:fldCharType="separate"/>
        </w:r>
        <w:r w:rsidR="0061049F">
          <w:rPr>
            <w:noProof/>
            <w:webHidden/>
          </w:rPr>
          <w:t>9</w:t>
        </w:r>
        <w:r w:rsidR="0061049F">
          <w:rPr>
            <w:noProof/>
            <w:webHidden/>
          </w:rPr>
          <w:fldChar w:fldCharType="end"/>
        </w:r>
      </w:hyperlink>
    </w:p>
    <w:p w14:paraId="29341BD7" w14:textId="77777777" w:rsidR="0061049F" w:rsidRDefault="00000000">
      <w:pPr>
        <w:pStyle w:val="TOC2"/>
        <w:rPr>
          <w:rFonts w:asciiTheme="minorHAnsi" w:hAnsiTheme="minorHAnsi" w:cstheme="minorBidi"/>
          <w:noProof/>
          <w:color w:val="auto"/>
          <w:szCs w:val="22"/>
          <w:lang w:val="en-AU" w:eastAsia="zh-CN"/>
        </w:rPr>
      </w:pPr>
      <w:hyperlink w:anchor="_Toc116511439" w:history="1">
        <w:r w:rsidR="0061049F" w:rsidRPr="00E2376E">
          <w:rPr>
            <w:rStyle w:val="Hyperlink"/>
            <w:noProof/>
          </w:rPr>
          <w:t>3.4</w:t>
        </w:r>
        <w:r w:rsidR="0061049F">
          <w:rPr>
            <w:rFonts w:asciiTheme="minorHAnsi" w:hAnsiTheme="minorHAnsi" w:cstheme="minorBidi"/>
            <w:noProof/>
            <w:color w:val="auto"/>
            <w:szCs w:val="22"/>
            <w:lang w:val="en-AU" w:eastAsia="zh-CN"/>
          </w:rPr>
          <w:tab/>
        </w:r>
        <w:r w:rsidR="0061049F" w:rsidRPr="00E2376E">
          <w:rPr>
            <w:rStyle w:val="Hyperlink"/>
            <w:noProof/>
            <w:lang w:val="fr-FR"/>
          </w:rPr>
          <w:t>Mesures de gestion environnementale</w:t>
        </w:r>
        <w:r w:rsidR="0061049F">
          <w:rPr>
            <w:noProof/>
            <w:webHidden/>
          </w:rPr>
          <w:tab/>
        </w:r>
        <w:r w:rsidR="0061049F">
          <w:rPr>
            <w:noProof/>
            <w:webHidden/>
          </w:rPr>
          <w:fldChar w:fldCharType="begin"/>
        </w:r>
        <w:r w:rsidR="0061049F">
          <w:rPr>
            <w:noProof/>
            <w:webHidden/>
          </w:rPr>
          <w:instrText xml:space="preserve"> PAGEREF _Toc116511439 \h </w:instrText>
        </w:r>
        <w:r w:rsidR="0061049F">
          <w:rPr>
            <w:noProof/>
            <w:webHidden/>
          </w:rPr>
        </w:r>
        <w:r w:rsidR="0061049F">
          <w:rPr>
            <w:noProof/>
            <w:webHidden/>
          </w:rPr>
          <w:fldChar w:fldCharType="separate"/>
        </w:r>
        <w:r w:rsidR="0061049F">
          <w:rPr>
            <w:noProof/>
            <w:webHidden/>
          </w:rPr>
          <w:t>9</w:t>
        </w:r>
        <w:r w:rsidR="0061049F">
          <w:rPr>
            <w:noProof/>
            <w:webHidden/>
          </w:rPr>
          <w:fldChar w:fldCharType="end"/>
        </w:r>
      </w:hyperlink>
    </w:p>
    <w:p w14:paraId="4F1CD003" w14:textId="77777777" w:rsidR="0061049F" w:rsidRDefault="00000000">
      <w:pPr>
        <w:pStyle w:val="TOC3"/>
        <w:rPr>
          <w:rFonts w:asciiTheme="minorHAnsi" w:hAnsiTheme="minorHAnsi" w:cstheme="minorBidi"/>
          <w:noProof/>
          <w:color w:val="auto"/>
          <w:sz w:val="22"/>
          <w:szCs w:val="22"/>
          <w:lang w:val="en-AU" w:eastAsia="zh-CN"/>
        </w:rPr>
      </w:pPr>
      <w:hyperlink w:anchor="_Toc116511440" w:history="1">
        <w:r w:rsidR="0061049F" w:rsidRPr="00E2376E">
          <w:rPr>
            <w:rStyle w:val="Hyperlink"/>
            <w:noProof/>
          </w:rPr>
          <w:t>3.4.1</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Globale - basée sur les risques</w:t>
        </w:r>
        <w:r w:rsidR="0061049F">
          <w:rPr>
            <w:noProof/>
            <w:webHidden/>
          </w:rPr>
          <w:tab/>
        </w:r>
        <w:r w:rsidR="0061049F">
          <w:rPr>
            <w:noProof/>
            <w:webHidden/>
          </w:rPr>
          <w:fldChar w:fldCharType="begin"/>
        </w:r>
        <w:r w:rsidR="0061049F">
          <w:rPr>
            <w:noProof/>
            <w:webHidden/>
          </w:rPr>
          <w:instrText xml:space="preserve"> PAGEREF _Toc116511440 \h </w:instrText>
        </w:r>
        <w:r w:rsidR="0061049F">
          <w:rPr>
            <w:noProof/>
            <w:webHidden/>
          </w:rPr>
        </w:r>
        <w:r w:rsidR="0061049F">
          <w:rPr>
            <w:noProof/>
            <w:webHidden/>
          </w:rPr>
          <w:fldChar w:fldCharType="separate"/>
        </w:r>
        <w:r w:rsidR="0061049F">
          <w:rPr>
            <w:noProof/>
            <w:webHidden/>
          </w:rPr>
          <w:t>9</w:t>
        </w:r>
        <w:r w:rsidR="0061049F">
          <w:rPr>
            <w:noProof/>
            <w:webHidden/>
          </w:rPr>
          <w:fldChar w:fldCharType="end"/>
        </w:r>
      </w:hyperlink>
    </w:p>
    <w:p w14:paraId="1F64D2D1" w14:textId="77777777" w:rsidR="0061049F" w:rsidRDefault="00000000">
      <w:pPr>
        <w:pStyle w:val="TOC3"/>
        <w:rPr>
          <w:rFonts w:asciiTheme="minorHAnsi" w:hAnsiTheme="minorHAnsi" w:cstheme="minorBidi"/>
          <w:noProof/>
          <w:color w:val="auto"/>
          <w:sz w:val="22"/>
          <w:szCs w:val="22"/>
          <w:lang w:val="en-AU" w:eastAsia="zh-CN"/>
        </w:rPr>
      </w:pPr>
      <w:hyperlink w:anchor="_Toc116511441" w:history="1">
        <w:r w:rsidR="0061049F" w:rsidRPr="00E2376E">
          <w:rPr>
            <w:rStyle w:val="Hyperlink"/>
            <w:noProof/>
          </w:rPr>
          <w:t>3.4.2</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Plans de travaux</w:t>
        </w:r>
        <w:r w:rsidR="0061049F">
          <w:rPr>
            <w:noProof/>
            <w:webHidden/>
          </w:rPr>
          <w:tab/>
        </w:r>
        <w:r w:rsidR="0061049F">
          <w:rPr>
            <w:noProof/>
            <w:webHidden/>
          </w:rPr>
          <w:fldChar w:fldCharType="begin"/>
        </w:r>
        <w:r w:rsidR="0061049F">
          <w:rPr>
            <w:noProof/>
            <w:webHidden/>
          </w:rPr>
          <w:instrText xml:space="preserve"> PAGEREF _Toc116511441 \h </w:instrText>
        </w:r>
        <w:r w:rsidR="0061049F">
          <w:rPr>
            <w:noProof/>
            <w:webHidden/>
          </w:rPr>
        </w:r>
        <w:r w:rsidR="0061049F">
          <w:rPr>
            <w:noProof/>
            <w:webHidden/>
          </w:rPr>
          <w:fldChar w:fldCharType="separate"/>
        </w:r>
        <w:r w:rsidR="0061049F">
          <w:rPr>
            <w:noProof/>
            <w:webHidden/>
          </w:rPr>
          <w:t>10</w:t>
        </w:r>
        <w:r w:rsidR="0061049F">
          <w:rPr>
            <w:noProof/>
            <w:webHidden/>
          </w:rPr>
          <w:fldChar w:fldCharType="end"/>
        </w:r>
      </w:hyperlink>
    </w:p>
    <w:p w14:paraId="79F85997" w14:textId="77777777" w:rsidR="0061049F" w:rsidRDefault="00000000">
      <w:pPr>
        <w:pStyle w:val="TOC3"/>
        <w:rPr>
          <w:rFonts w:asciiTheme="minorHAnsi" w:hAnsiTheme="minorHAnsi" w:cstheme="minorBidi"/>
          <w:noProof/>
          <w:color w:val="auto"/>
          <w:sz w:val="22"/>
          <w:szCs w:val="22"/>
          <w:lang w:val="en-AU" w:eastAsia="zh-CN"/>
        </w:rPr>
      </w:pPr>
      <w:hyperlink w:anchor="_Toc116511442" w:history="1">
        <w:r w:rsidR="0061049F" w:rsidRPr="00E2376E">
          <w:rPr>
            <w:rStyle w:val="Hyperlink"/>
            <w:noProof/>
          </w:rPr>
          <w:t>3.4.3</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Tenue de registre</w:t>
        </w:r>
        <w:r w:rsidR="0061049F">
          <w:rPr>
            <w:noProof/>
            <w:webHidden/>
          </w:rPr>
          <w:tab/>
        </w:r>
        <w:r w:rsidR="0061049F">
          <w:rPr>
            <w:noProof/>
            <w:webHidden/>
          </w:rPr>
          <w:fldChar w:fldCharType="begin"/>
        </w:r>
        <w:r w:rsidR="0061049F">
          <w:rPr>
            <w:noProof/>
            <w:webHidden/>
          </w:rPr>
          <w:instrText xml:space="preserve"> PAGEREF _Toc116511442 \h </w:instrText>
        </w:r>
        <w:r w:rsidR="0061049F">
          <w:rPr>
            <w:noProof/>
            <w:webHidden/>
          </w:rPr>
        </w:r>
        <w:r w:rsidR="0061049F">
          <w:rPr>
            <w:noProof/>
            <w:webHidden/>
          </w:rPr>
          <w:fldChar w:fldCharType="separate"/>
        </w:r>
        <w:r w:rsidR="0061049F">
          <w:rPr>
            <w:noProof/>
            <w:webHidden/>
          </w:rPr>
          <w:t>10</w:t>
        </w:r>
        <w:r w:rsidR="0061049F">
          <w:rPr>
            <w:noProof/>
            <w:webHidden/>
          </w:rPr>
          <w:fldChar w:fldCharType="end"/>
        </w:r>
      </w:hyperlink>
    </w:p>
    <w:p w14:paraId="4791E280" w14:textId="77777777" w:rsidR="0061049F" w:rsidRDefault="00000000">
      <w:pPr>
        <w:pStyle w:val="TOC2"/>
        <w:rPr>
          <w:rFonts w:asciiTheme="minorHAnsi" w:hAnsiTheme="minorHAnsi" w:cstheme="minorBidi"/>
          <w:noProof/>
          <w:color w:val="auto"/>
          <w:szCs w:val="22"/>
          <w:lang w:val="en-AU" w:eastAsia="zh-CN"/>
        </w:rPr>
      </w:pPr>
      <w:hyperlink w:anchor="_Toc116511443" w:history="1">
        <w:r w:rsidR="0061049F" w:rsidRPr="00E2376E">
          <w:rPr>
            <w:rStyle w:val="Hyperlink"/>
            <w:noProof/>
          </w:rPr>
          <w:t>3.5</w:t>
        </w:r>
        <w:r w:rsidR="0061049F">
          <w:rPr>
            <w:rFonts w:asciiTheme="minorHAnsi" w:hAnsiTheme="minorHAnsi" w:cstheme="minorBidi"/>
            <w:noProof/>
            <w:color w:val="auto"/>
            <w:szCs w:val="22"/>
            <w:lang w:val="en-AU" w:eastAsia="zh-CN"/>
          </w:rPr>
          <w:tab/>
        </w:r>
        <w:r w:rsidR="0061049F" w:rsidRPr="00E2376E">
          <w:rPr>
            <w:rStyle w:val="Hyperlink"/>
            <w:noProof/>
            <w:lang w:val="fr-FR"/>
          </w:rPr>
          <w:t>Suivi et Révision</w:t>
        </w:r>
        <w:r w:rsidR="0061049F">
          <w:rPr>
            <w:noProof/>
            <w:webHidden/>
          </w:rPr>
          <w:tab/>
        </w:r>
        <w:r w:rsidR="0061049F">
          <w:rPr>
            <w:noProof/>
            <w:webHidden/>
          </w:rPr>
          <w:fldChar w:fldCharType="begin"/>
        </w:r>
        <w:r w:rsidR="0061049F">
          <w:rPr>
            <w:noProof/>
            <w:webHidden/>
          </w:rPr>
          <w:instrText xml:space="preserve"> PAGEREF _Toc116511443 \h </w:instrText>
        </w:r>
        <w:r w:rsidR="0061049F">
          <w:rPr>
            <w:noProof/>
            <w:webHidden/>
          </w:rPr>
        </w:r>
        <w:r w:rsidR="0061049F">
          <w:rPr>
            <w:noProof/>
            <w:webHidden/>
          </w:rPr>
          <w:fldChar w:fldCharType="separate"/>
        </w:r>
        <w:r w:rsidR="0061049F">
          <w:rPr>
            <w:noProof/>
            <w:webHidden/>
          </w:rPr>
          <w:t>12</w:t>
        </w:r>
        <w:r w:rsidR="0061049F">
          <w:rPr>
            <w:noProof/>
            <w:webHidden/>
          </w:rPr>
          <w:fldChar w:fldCharType="end"/>
        </w:r>
      </w:hyperlink>
    </w:p>
    <w:p w14:paraId="42AB3106" w14:textId="77777777" w:rsidR="0061049F" w:rsidRDefault="00000000">
      <w:pPr>
        <w:pStyle w:val="TOC3"/>
        <w:rPr>
          <w:rFonts w:asciiTheme="minorHAnsi" w:hAnsiTheme="minorHAnsi" w:cstheme="minorBidi"/>
          <w:noProof/>
          <w:color w:val="auto"/>
          <w:sz w:val="22"/>
          <w:szCs w:val="22"/>
          <w:lang w:val="en-AU" w:eastAsia="zh-CN"/>
        </w:rPr>
      </w:pPr>
      <w:hyperlink w:anchor="_Toc116511444" w:history="1">
        <w:r w:rsidR="0061049F" w:rsidRPr="00E2376E">
          <w:rPr>
            <w:rStyle w:val="Hyperlink"/>
            <w:noProof/>
          </w:rPr>
          <w:t>3.5.1</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Suivi</w:t>
        </w:r>
        <w:r w:rsidR="0061049F">
          <w:rPr>
            <w:noProof/>
            <w:webHidden/>
          </w:rPr>
          <w:tab/>
        </w:r>
        <w:r w:rsidR="0061049F">
          <w:rPr>
            <w:noProof/>
            <w:webHidden/>
          </w:rPr>
          <w:fldChar w:fldCharType="begin"/>
        </w:r>
        <w:r w:rsidR="0061049F">
          <w:rPr>
            <w:noProof/>
            <w:webHidden/>
          </w:rPr>
          <w:instrText xml:space="preserve"> PAGEREF _Toc116511444 \h </w:instrText>
        </w:r>
        <w:r w:rsidR="0061049F">
          <w:rPr>
            <w:noProof/>
            <w:webHidden/>
          </w:rPr>
        </w:r>
        <w:r w:rsidR="0061049F">
          <w:rPr>
            <w:noProof/>
            <w:webHidden/>
          </w:rPr>
          <w:fldChar w:fldCharType="separate"/>
        </w:r>
        <w:r w:rsidR="0061049F">
          <w:rPr>
            <w:noProof/>
            <w:webHidden/>
          </w:rPr>
          <w:t>12</w:t>
        </w:r>
        <w:r w:rsidR="0061049F">
          <w:rPr>
            <w:noProof/>
            <w:webHidden/>
          </w:rPr>
          <w:fldChar w:fldCharType="end"/>
        </w:r>
      </w:hyperlink>
    </w:p>
    <w:p w14:paraId="3C849BEE" w14:textId="77777777" w:rsidR="0061049F" w:rsidRDefault="00000000">
      <w:pPr>
        <w:pStyle w:val="TOC3"/>
        <w:rPr>
          <w:rFonts w:asciiTheme="minorHAnsi" w:hAnsiTheme="minorHAnsi" w:cstheme="minorBidi"/>
          <w:noProof/>
          <w:color w:val="auto"/>
          <w:sz w:val="22"/>
          <w:szCs w:val="22"/>
          <w:lang w:val="en-AU" w:eastAsia="zh-CN"/>
        </w:rPr>
      </w:pPr>
      <w:hyperlink w:anchor="_Toc116511445" w:history="1">
        <w:r w:rsidR="0061049F" w:rsidRPr="00E2376E">
          <w:rPr>
            <w:rStyle w:val="Hyperlink"/>
            <w:noProof/>
          </w:rPr>
          <w:t>3.5.2</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Actions correctives</w:t>
        </w:r>
        <w:r w:rsidR="0061049F">
          <w:rPr>
            <w:noProof/>
            <w:webHidden/>
          </w:rPr>
          <w:tab/>
        </w:r>
        <w:r w:rsidR="0061049F">
          <w:rPr>
            <w:noProof/>
            <w:webHidden/>
          </w:rPr>
          <w:fldChar w:fldCharType="begin"/>
        </w:r>
        <w:r w:rsidR="0061049F">
          <w:rPr>
            <w:noProof/>
            <w:webHidden/>
          </w:rPr>
          <w:instrText xml:space="preserve"> PAGEREF _Toc116511445 \h </w:instrText>
        </w:r>
        <w:r w:rsidR="0061049F">
          <w:rPr>
            <w:noProof/>
            <w:webHidden/>
          </w:rPr>
        </w:r>
        <w:r w:rsidR="0061049F">
          <w:rPr>
            <w:noProof/>
            <w:webHidden/>
          </w:rPr>
          <w:fldChar w:fldCharType="separate"/>
        </w:r>
        <w:r w:rsidR="0061049F">
          <w:rPr>
            <w:noProof/>
            <w:webHidden/>
          </w:rPr>
          <w:t>12</w:t>
        </w:r>
        <w:r w:rsidR="0061049F">
          <w:rPr>
            <w:noProof/>
            <w:webHidden/>
          </w:rPr>
          <w:fldChar w:fldCharType="end"/>
        </w:r>
      </w:hyperlink>
    </w:p>
    <w:p w14:paraId="465ED0C1" w14:textId="77777777" w:rsidR="0061049F" w:rsidRDefault="00000000">
      <w:pPr>
        <w:pStyle w:val="TOC3"/>
        <w:rPr>
          <w:rFonts w:asciiTheme="minorHAnsi" w:hAnsiTheme="minorHAnsi" w:cstheme="minorBidi"/>
          <w:noProof/>
          <w:color w:val="auto"/>
          <w:sz w:val="22"/>
          <w:szCs w:val="22"/>
          <w:lang w:val="en-AU" w:eastAsia="zh-CN"/>
        </w:rPr>
      </w:pPr>
      <w:hyperlink w:anchor="_Toc116511446" w:history="1">
        <w:r w:rsidR="0061049F" w:rsidRPr="00E2376E">
          <w:rPr>
            <w:rStyle w:val="Hyperlink"/>
            <w:noProof/>
          </w:rPr>
          <w:t>3.5.3</w:t>
        </w:r>
        <w:r w:rsidR="0061049F">
          <w:rPr>
            <w:rFonts w:asciiTheme="minorHAnsi" w:hAnsiTheme="minorHAnsi" w:cstheme="minorBidi"/>
            <w:noProof/>
            <w:color w:val="auto"/>
            <w:sz w:val="22"/>
            <w:szCs w:val="22"/>
            <w:lang w:val="en-AU" w:eastAsia="zh-CN"/>
          </w:rPr>
          <w:tab/>
        </w:r>
        <w:r w:rsidR="0061049F" w:rsidRPr="00E2376E">
          <w:rPr>
            <w:rStyle w:val="Hyperlink"/>
            <w:noProof/>
            <w:lang w:val="fr-FR"/>
          </w:rPr>
          <w:t>Révision du PSGE</w:t>
        </w:r>
        <w:r w:rsidR="0061049F">
          <w:rPr>
            <w:noProof/>
            <w:webHidden/>
          </w:rPr>
          <w:tab/>
        </w:r>
        <w:r w:rsidR="0061049F">
          <w:rPr>
            <w:noProof/>
            <w:webHidden/>
          </w:rPr>
          <w:fldChar w:fldCharType="begin"/>
        </w:r>
        <w:r w:rsidR="0061049F">
          <w:rPr>
            <w:noProof/>
            <w:webHidden/>
          </w:rPr>
          <w:instrText xml:space="preserve"> PAGEREF _Toc116511446 \h </w:instrText>
        </w:r>
        <w:r w:rsidR="0061049F">
          <w:rPr>
            <w:noProof/>
            <w:webHidden/>
          </w:rPr>
        </w:r>
        <w:r w:rsidR="0061049F">
          <w:rPr>
            <w:noProof/>
            <w:webHidden/>
          </w:rPr>
          <w:fldChar w:fldCharType="separate"/>
        </w:r>
        <w:r w:rsidR="0061049F">
          <w:rPr>
            <w:noProof/>
            <w:webHidden/>
          </w:rPr>
          <w:t>12</w:t>
        </w:r>
        <w:r w:rsidR="0061049F">
          <w:rPr>
            <w:noProof/>
            <w:webHidden/>
          </w:rPr>
          <w:fldChar w:fldCharType="end"/>
        </w:r>
      </w:hyperlink>
    </w:p>
    <w:p w14:paraId="3E7B470B" w14:textId="77777777" w:rsidR="0061049F" w:rsidRDefault="00000000">
      <w:pPr>
        <w:pStyle w:val="TOC1"/>
        <w:rPr>
          <w:rFonts w:asciiTheme="minorHAnsi" w:hAnsiTheme="minorHAnsi" w:cstheme="minorBidi"/>
          <w:b w:val="0"/>
          <w:noProof/>
          <w:color w:val="auto"/>
          <w:sz w:val="22"/>
          <w:szCs w:val="22"/>
          <w:lang w:val="en-AU" w:eastAsia="zh-CN"/>
        </w:rPr>
      </w:pPr>
      <w:hyperlink w:anchor="_Toc116511447" w:history="1">
        <w:r w:rsidR="0061049F" w:rsidRPr="00E2376E">
          <w:rPr>
            <w:rStyle w:val="Hyperlink"/>
            <w:noProof/>
          </w:rPr>
          <w:t>4</w:t>
        </w:r>
        <w:r w:rsidR="0061049F">
          <w:rPr>
            <w:rFonts w:asciiTheme="minorHAnsi" w:hAnsiTheme="minorHAnsi" w:cstheme="minorBidi"/>
            <w:b w:val="0"/>
            <w:noProof/>
            <w:color w:val="auto"/>
            <w:sz w:val="22"/>
            <w:szCs w:val="22"/>
            <w:lang w:val="en-AU" w:eastAsia="zh-CN"/>
          </w:rPr>
          <w:tab/>
        </w:r>
        <w:r w:rsidR="0061049F" w:rsidRPr="00E2376E">
          <w:rPr>
            <w:rStyle w:val="Hyperlink"/>
            <w:noProof/>
            <w:lang w:val="fr-FR"/>
          </w:rPr>
          <w:t>Modèle de PSGE</w:t>
        </w:r>
        <w:r w:rsidR="0061049F">
          <w:rPr>
            <w:noProof/>
            <w:webHidden/>
          </w:rPr>
          <w:tab/>
        </w:r>
        <w:r w:rsidR="0061049F">
          <w:rPr>
            <w:noProof/>
            <w:webHidden/>
          </w:rPr>
          <w:fldChar w:fldCharType="begin"/>
        </w:r>
        <w:r w:rsidR="0061049F">
          <w:rPr>
            <w:noProof/>
            <w:webHidden/>
          </w:rPr>
          <w:instrText xml:space="preserve"> PAGEREF _Toc116511447 \h </w:instrText>
        </w:r>
        <w:r w:rsidR="0061049F">
          <w:rPr>
            <w:noProof/>
            <w:webHidden/>
          </w:rPr>
        </w:r>
        <w:r w:rsidR="0061049F">
          <w:rPr>
            <w:noProof/>
            <w:webHidden/>
          </w:rPr>
          <w:fldChar w:fldCharType="separate"/>
        </w:r>
        <w:r w:rsidR="0061049F">
          <w:rPr>
            <w:noProof/>
            <w:webHidden/>
          </w:rPr>
          <w:t>12</w:t>
        </w:r>
        <w:r w:rsidR="0061049F">
          <w:rPr>
            <w:noProof/>
            <w:webHidden/>
          </w:rPr>
          <w:fldChar w:fldCharType="end"/>
        </w:r>
      </w:hyperlink>
    </w:p>
    <w:p w14:paraId="1A613D0D" w14:textId="77777777" w:rsidR="0061049F" w:rsidRDefault="00000000">
      <w:pPr>
        <w:pStyle w:val="TOC1"/>
        <w:rPr>
          <w:rFonts w:asciiTheme="minorHAnsi" w:hAnsiTheme="minorHAnsi" w:cstheme="minorBidi"/>
          <w:b w:val="0"/>
          <w:noProof/>
          <w:color w:val="auto"/>
          <w:sz w:val="22"/>
          <w:szCs w:val="22"/>
          <w:lang w:val="en-AU" w:eastAsia="zh-CN"/>
        </w:rPr>
      </w:pPr>
      <w:hyperlink w:anchor="_Toc116511448" w:history="1">
        <w:r w:rsidR="0061049F" w:rsidRPr="00E2376E">
          <w:rPr>
            <w:rStyle w:val="Hyperlink"/>
            <w:noProof/>
            <w:lang w:val="fr-FR"/>
          </w:rPr>
          <w:t>5</w:t>
        </w:r>
        <w:r w:rsidR="0061049F">
          <w:rPr>
            <w:rFonts w:asciiTheme="minorHAnsi" w:hAnsiTheme="minorHAnsi" w:cstheme="minorBidi"/>
            <w:b w:val="0"/>
            <w:noProof/>
            <w:color w:val="auto"/>
            <w:sz w:val="22"/>
            <w:szCs w:val="22"/>
            <w:lang w:val="en-AU" w:eastAsia="zh-CN"/>
          </w:rPr>
          <w:tab/>
        </w:r>
        <w:r w:rsidR="0061049F" w:rsidRPr="00E2376E">
          <w:rPr>
            <w:rStyle w:val="Hyperlink"/>
            <w:noProof/>
            <w:lang w:val="fr-FR"/>
          </w:rPr>
          <w:t>Liste de contrôle pour la révision du PSGE</w:t>
        </w:r>
        <w:r w:rsidR="0061049F">
          <w:rPr>
            <w:noProof/>
            <w:webHidden/>
          </w:rPr>
          <w:tab/>
        </w:r>
        <w:r w:rsidR="0061049F">
          <w:rPr>
            <w:noProof/>
            <w:webHidden/>
          </w:rPr>
          <w:fldChar w:fldCharType="begin"/>
        </w:r>
        <w:r w:rsidR="0061049F">
          <w:rPr>
            <w:noProof/>
            <w:webHidden/>
          </w:rPr>
          <w:instrText xml:space="preserve"> PAGEREF _Toc116511448 \h </w:instrText>
        </w:r>
        <w:r w:rsidR="0061049F">
          <w:rPr>
            <w:noProof/>
            <w:webHidden/>
          </w:rPr>
        </w:r>
        <w:r w:rsidR="0061049F">
          <w:rPr>
            <w:noProof/>
            <w:webHidden/>
          </w:rPr>
          <w:fldChar w:fldCharType="separate"/>
        </w:r>
        <w:r w:rsidR="0061049F">
          <w:rPr>
            <w:noProof/>
            <w:webHidden/>
          </w:rPr>
          <w:t>14</w:t>
        </w:r>
        <w:r w:rsidR="0061049F">
          <w:rPr>
            <w:noProof/>
            <w:webHidden/>
          </w:rPr>
          <w:fldChar w:fldCharType="end"/>
        </w:r>
      </w:hyperlink>
    </w:p>
    <w:p w14:paraId="1F6FDD36" w14:textId="77777777" w:rsidR="0080688D" w:rsidRPr="00F2562D" w:rsidRDefault="007D29EF" w:rsidP="00077B1B">
      <w:pPr>
        <w:pStyle w:val="TOC1"/>
      </w:pPr>
      <w:r w:rsidRPr="00F2562D">
        <w:rPr>
          <w:b w:val="0"/>
          <w:bCs/>
          <w:noProof/>
        </w:rPr>
        <w:fldChar w:fldCharType="end"/>
      </w:r>
    </w:p>
    <w:p w14:paraId="21863104" w14:textId="77777777" w:rsidR="0080688D" w:rsidRPr="00F2562D" w:rsidRDefault="00000000" w:rsidP="00C03CFD">
      <w:pPr>
        <w:pStyle w:val="TOCHeading"/>
      </w:pPr>
      <w:sdt>
        <w:sdtPr>
          <w:tag w:val="dlContentsTables"/>
          <w:id w:val="1806310731"/>
          <w:placeholder>
            <w:docPart w:val="717D1B809FAA4E089AB82FDFABE4F834"/>
          </w:placeholder>
          <w:dataBinding w:xpath="ns0:DataLabels[1]/ns0:dlContentsTables[1]" w:storeItemID="{A8BEC98E-3B02-4B3A-9F15-B5C6B38BD9E6}"/>
          <w:text/>
        </w:sdtPr>
        <w:sdtContent>
          <w:r w:rsidR="00994B77">
            <w:t>Tables</w:t>
          </w:r>
        </w:sdtContent>
      </w:sdt>
    </w:p>
    <w:p w14:paraId="34133C79" w14:textId="77777777" w:rsidR="0080688D" w:rsidRDefault="007D29EF">
      <w:pPr>
        <w:pStyle w:val="TableofFigures"/>
        <w:rPr>
          <w:rFonts w:asciiTheme="minorHAnsi" w:hAnsiTheme="minorHAnsi" w:cstheme="minorBidi"/>
          <w:noProof/>
          <w:color w:val="auto"/>
          <w:szCs w:val="22"/>
        </w:rPr>
      </w:pPr>
      <w:r w:rsidRPr="00F2562D">
        <w:rPr>
          <w:b/>
          <w:bCs/>
          <w:noProof/>
        </w:rPr>
        <w:fldChar w:fldCharType="begin"/>
      </w:r>
      <w:r w:rsidRPr="00F2562D">
        <w:rPr>
          <w:b/>
          <w:bCs/>
          <w:noProof/>
        </w:rPr>
        <w:instrText xml:space="preserve"> TOC \h \z \c "</w:instrText>
      </w:r>
      <w:sdt>
        <w:sdtPr>
          <w:rPr>
            <w:b/>
            <w:bCs/>
            <w:noProof/>
          </w:rPr>
          <w:tag w:val="dlTocTable"/>
          <w:id w:val="286341775"/>
          <w:placeholder>
            <w:docPart w:val="50C32AAA50094A50A44E285D01D7E31D"/>
          </w:placeholder>
          <w:dataBinding w:xpath="ns0:DataLabels[1]/ns0:dlTocTable[1]" w:storeItemID="{A8BEC98E-3B02-4B3A-9F15-B5C6B38BD9E6}"/>
          <w:text/>
        </w:sdtPr>
        <w:sdtContent>
          <w:r>
            <w:rPr>
              <w:b/>
              <w:bCs/>
              <w:noProof/>
            </w:rPr>
            <w:instrText>Table</w:instrText>
          </w:r>
        </w:sdtContent>
      </w:sdt>
      <w:r w:rsidRPr="00F2562D">
        <w:rPr>
          <w:b/>
          <w:bCs/>
          <w:noProof/>
        </w:rPr>
        <w:instrText xml:space="preserve">" </w:instrText>
      </w:r>
      <w:r w:rsidRPr="00F2562D">
        <w:rPr>
          <w:b/>
          <w:bCs/>
          <w:noProof/>
        </w:rPr>
        <w:fldChar w:fldCharType="separate"/>
      </w:r>
      <w:hyperlink w:anchor="_Toc95742622" w:history="1">
        <w:r w:rsidRPr="00555974">
          <w:rPr>
            <w:rStyle w:val="Hyperlink"/>
            <w:noProof/>
          </w:rPr>
          <w:t>Table 1: Example roles and responsibilities table (dredging project)</w:t>
        </w:r>
        <w:r>
          <w:rPr>
            <w:noProof/>
            <w:webHidden/>
          </w:rPr>
          <w:tab/>
        </w:r>
        <w:r>
          <w:rPr>
            <w:noProof/>
            <w:webHidden/>
          </w:rPr>
          <w:fldChar w:fldCharType="begin"/>
        </w:r>
        <w:r>
          <w:rPr>
            <w:noProof/>
            <w:webHidden/>
          </w:rPr>
          <w:instrText xml:space="preserve"> PAGEREF _Toc95742622 \h </w:instrText>
        </w:r>
        <w:r>
          <w:rPr>
            <w:noProof/>
            <w:webHidden/>
          </w:rPr>
        </w:r>
        <w:r>
          <w:rPr>
            <w:noProof/>
            <w:webHidden/>
          </w:rPr>
          <w:fldChar w:fldCharType="separate"/>
        </w:r>
        <w:r>
          <w:rPr>
            <w:noProof/>
            <w:webHidden/>
          </w:rPr>
          <w:t>7</w:t>
        </w:r>
        <w:r>
          <w:rPr>
            <w:noProof/>
            <w:webHidden/>
          </w:rPr>
          <w:fldChar w:fldCharType="end"/>
        </w:r>
      </w:hyperlink>
      <w:r w:rsidRPr="00F2562D">
        <w:rPr>
          <w:b/>
          <w:bCs/>
          <w:noProof/>
        </w:rPr>
        <w:fldChar w:fldCharType="end"/>
      </w:r>
    </w:p>
    <w:p w14:paraId="6103B583" w14:textId="77777777" w:rsidR="0080688D" w:rsidRPr="00994B77" w:rsidRDefault="00000000">
      <w:pPr>
        <w:pStyle w:val="TableofFigures"/>
        <w:rPr>
          <w:rFonts w:asciiTheme="minorHAnsi" w:hAnsiTheme="minorHAnsi" w:cstheme="minorBidi"/>
          <w:noProof/>
          <w:color w:val="auto"/>
          <w:szCs w:val="22"/>
          <w:lang w:val="fr-FR"/>
        </w:rPr>
      </w:pPr>
      <w:hyperlink w:anchor="_Toc95742623" w:history="1">
        <w:r w:rsidR="007D29EF" w:rsidRPr="00994B77">
          <w:rPr>
            <w:rStyle w:val="Hyperlink"/>
            <w:noProof/>
            <w:lang w:val="fr-FR"/>
          </w:rPr>
          <w:t>Table 2: EMMP Template</w:t>
        </w:r>
        <w:r w:rsidR="007D29EF" w:rsidRPr="00994B77">
          <w:rPr>
            <w:noProof/>
            <w:webHidden/>
            <w:lang w:val="fr-FR"/>
          </w:rPr>
          <w:tab/>
        </w:r>
        <w:r w:rsidR="007D29EF">
          <w:rPr>
            <w:noProof/>
            <w:webHidden/>
          </w:rPr>
          <w:fldChar w:fldCharType="begin"/>
        </w:r>
        <w:r w:rsidR="007D29EF" w:rsidRPr="00994B77">
          <w:rPr>
            <w:noProof/>
            <w:webHidden/>
            <w:lang w:val="fr-FR"/>
          </w:rPr>
          <w:instrText xml:space="preserve"> PAGEREF _Toc95742623 \h </w:instrText>
        </w:r>
        <w:r w:rsidR="007D29EF">
          <w:rPr>
            <w:noProof/>
            <w:webHidden/>
          </w:rPr>
        </w:r>
        <w:r w:rsidR="007D29EF">
          <w:rPr>
            <w:noProof/>
            <w:webHidden/>
          </w:rPr>
          <w:fldChar w:fldCharType="separate"/>
        </w:r>
        <w:r w:rsidR="007D29EF" w:rsidRPr="00994B77">
          <w:rPr>
            <w:noProof/>
            <w:webHidden/>
            <w:lang w:val="fr-FR"/>
          </w:rPr>
          <w:t>11</w:t>
        </w:r>
        <w:r w:rsidR="007D29EF">
          <w:rPr>
            <w:noProof/>
            <w:webHidden/>
          </w:rPr>
          <w:fldChar w:fldCharType="end"/>
        </w:r>
      </w:hyperlink>
    </w:p>
    <w:p w14:paraId="66574E56" w14:textId="77777777" w:rsidR="0080688D" w:rsidRPr="00994B77" w:rsidRDefault="0080688D" w:rsidP="00C03CFD">
      <w:pPr>
        <w:rPr>
          <w:lang w:val="fr-FR"/>
        </w:rPr>
      </w:pPr>
    </w:p>
    <w:p w14:paraId="3E651AB9" w14:textId="77777777" w:rsidR="0080688D" w:rsidRPr="00994B77" w:rsidRDefault="0080688D">
      <w:pPr>
        <w:rPr>
          <w:b/>
          <w:bCs/>
          <w:sz w:val="28"/>
          <w:szCs w:val="28"/>
          <w:lang w:val="fr-FR"/>
        </w:rPr>
      </w:pPr>
    </w:p>
    <w:p w14:paraId="47BF111C" w14:textId="77777777" w:rsidR="0080688D" w:rsidRPr="00994B77" w:rsidRDefault="007D29EF" w:rsidP="0018095B">
      <w:pPr>
        <w:rPr>
          <w:b/>
          <w:bCs/>
          <w:sz w:val="28"/>
          <w:szCs w:val="28"/>
          <w:lang w:val="fr-FR"/>
        </w:rPr>
      </w:pPr>
      <w:r w:rsidRPr="00755B37">
        <w:rPr>
          <w:b/>
          <w:bCs/>
          <w:sz w:val="28"/>
          <w:szCs w:val="28"/>
          <w:lang w:val="fr-FR"/>
        </w:rPr>
        <w:t>Annexes</w:t>
      </w:r>
    </w:p>
    <w:p w14:paraId="08003A37" w14:textId="77777777" w:rsidR="0080688D" w:rsidRPr="00994B77" w:rsidRDefault="0080688D" w:rsidP="0018095B">
      <w:pPr>
        <w:rPr>
          <w:sz w:val="22"/>
          <w:szCs w:val="22"/>
          <w:lang w:val="fr-FR"/>
        </w:rPr>
      </w:pPr>
    </w:p>
    <w:p w14:paraId="0BC5F7B2" w14:textId="77777777" w:rsidR="0080688D" w:rsidRPr="00994B77" w:rsidRDefault="007D29EF" w:rsidP="0018095B">
      <w:pPr>
        <w:rPr>
          <w:sz w:val="22"/>
          <w:szCs w:val="22"/>
          <w:lang w:val="fr-FR"/>
        </w:rPr>
      </w:pPr>
      <w:r w:rsidRPr="004D6153">
        <w:rPr>
          <w:sz w:val="22"/>
          <w:szCs w:val="22"/>
          <w:lang w:val="fr-FR"/>
        </w:rPr>
        <w:t>Annexe 1 : Exemples de mesures du PSGE</w:t>
      </w:r>
    </w:p>
    <w:p w14:paraId="44BC257B" w14:textId="77777777" w:rsidR="0080688D" w:rsidRPr="00994B77" w:rsidRDefault="007D29EF" w:rsidP="0018095B">
      <w:pPr>
        <w:rPr>
          <w:sz w:val="22"/>
          <w:szCs w:val="22"/>
          <w:lang w:val="fr-FR"/>
        </w:rPr>
      </w:pPr>
      <w:r>
        <w:rPr>
          <w:sz w:val="22"/>
          <w:szCs w:val="22"/>
          <w:lang w:val="fr-FR"/>
        </w:rPr>
        <w:t>Annexe 2 : Liste de contrôle d'examen du PSGE</w:t>
      </w:r>
    </w:p>
    <w:p w14:paraId="00F6B3E8" w14:textId="77777777" w:rsidR="0080688D" w:rsidRPr="00994B77" w:rsidRDefault="0080688D" w:rsidP="00272C4B">
      <w:pPr>
        <w:pStyle w:val="BodyText"/>
        <w:rPr>
          <w:lang w:val="fr-FR"/>
        </w:rPr>
      </w:pPr>
    </w:p>
    <w:p w14:paraId="1360850E" w14:textId="77777777" w:rsidR="0080688D" w:rsidRPr="00994B77" w:rsidRDefault="0080688D" w:rsidP="008F0458">
      <w:pPr>
        <w:rPr>
          <w:lang w:val="fr-FR"/>
        </w:rPr>
      </w:pPr>
    </w:p>
    <w:p w14:paraId="78DD1F48" w14:textId="77777777" w:rsidR="0080688D" w:rsidRPr="00994B77" w:rsidRDefault="0080688D" w:rsidP="00BE434C">
      <w:pPr>
        <w:rPr>
          <w:lang w:val="fr-FR"/>
        </w:rPr>
      </w:pPr>
    </w:p>
    <w:p w14:paraId="56061783" w14:textId="77777777" w:rsidR="0080688D" w:rsidRPr="00994B77" w:rsidRDefault="0080688D" w:rsidP="00BE434C">
      <w:pPr>
        <w:rPr>
          <w:lang w:val="fr-FR"/>
        </w:rPr>
        <w:sectPr w:rsidR="0080688D" w:rsidRPr="00994B77" w:rsidSect="00652719">
          <w:footerReference w:type="default" r:id="rId58"/>
          <w:pgSz w:w="11907" w:h="16839" w:code="9"/>
          <w:pgMar w:top="2381" w:right="1247" w:bottom="1247" w:left="1247" w:header="454" w:footer="403" w:gutter="0"/>
          <w:pgNumType w:fmt="lowerRoman"/>
          <w:cols w:space="708"/>
          <w:docGrid w:linePitch="360"/>
        </w:sectPr>
      </w:pPr>
    </w:p>
    <w:p w14:paraId="42C0D2AF" w14:textId="77777777" w:rsidR="0080688D" w:rsidRPr="00F2562D" w:rsidRDefault="007D29EF" w:rsidP="00C51674">
      <w:pPr>
        <w:pStyle w:val="Heading1"/>
        <w:numPr>
          <w:ilvl w:val="0"/>
          <w:numId w:val="83"/>
        </w:numPr>
        <w:spacing w:before="0"/>
      </w:pPr>
      <w:bookmarkStart w:id="237" w:name="_Toc103073032"/>
      <w:bookmarkStart w:id="238" w:name="_Toc116509541"/>
      <w:bookmarkStart w:id="239" w:name="_Toc116511423"/>
      <w:r w:rsidRPr="00F2562D">
        <w:rPr>
          <w:lang w:val="fr-FR"/>
        </w:rPr>
        <w:lastRenderedPageBreak/>
        <w:t>Introduction</w:t>
      </w:r>
      <w:bookmarkEnd w:id="237"/>
      <w:bookmarkEnd w:id="238"/>
      <w:bookmarkEnd w:id="239"/>
    </w:p>
    <w:p w14:paraId="7A5F5219" w14:textId="77777777" w:rsidR="0080688D" w:rsidRPr="00F2562D" w:rsidRDefault="007D29EF" w:rsidP="0080688D">
      <w:pPr>
        <w:pStyle w:val="Heading2"/>
        <w:spacing w:before="120"/>
        <w:ind w:left="851"/>
      </w:pPr>
      <w:bookmarkStart w:id="240" w:name="_Toc103073033"/>
      <w:bookmarkStart w:id="241" w:name="_Toc116509542"/>
      <w:bookmarkStart w:id="242" w:name="_Toc116511424"/>
      <w:r>
        <w:rPr>
          <w:lang w:val="fr-FR"/>
        </w:rPr>
        <w:t>Panoplie d'outils de PSGE</w:t>
      </w:r>
      <w:bookmarkEnd w:id="240"/>
      <w:bookmarkEnd w:id="241"/>
      <w:bookmarkEnd w:id="242"/>
    </w:p>
    <w:p w14:paraId="35DD70B5" w14:textId="77777777" w:rsidR="0080688D" w:rsidRPr="00994B77" w:rsidRDefault="007D29EF" w:rsidP="00683D05">
      <w:pPr>
        <w:spacing w:after="120"/>
        <w:rPr>
          <w:rFonts w:ascii="Helvetica" w:hAnsi="Helvetica"/>
          <w:szCs w:val="12"/>
          <w:lang w:val="fr-FR"/>
        </w:rPr>
      </w:pPr>
      <w:r w:rsidRPr="00F2562D">
        <w:rPr>
          <w:rFonts w:ascii="Helvetica" w:hAnsi="Helvetica"/>
          <w:szCs w:val="12"/>
          <w:lang w:val="fr-FR"/>
        </w:rPr>
        <w:t>Le présent document a été élaboré à l'intention des agences gouvernementales et des autres parties prenantes de projets, en tant que "boîte à outils" permettant d'élaborer des plans de suivi et de gestion de l'environnement (PSGE)</w:t>
      </w:r>
      <w:r>
        <w:rPr>
          <w:rStyle w:val="FootnoteReference"/>
          <w:rFonts w:ascii="Helvetica" w:hAnsi="Helvetica"/>
          <w:szCs w:val="12"/>
        </w:rPr>
        <w:footnoteReference w:id="7"/>
      </w:r>
      <w:r w:rsidRPr="00F2562D">
        <w:rPr>
          <w:rFonts w:ascii="Helvetica" w:hAnsi="Helvetica"/>
          <w:szCs w:val="12"/>
          <w:lang w:val="fr-FR"/>
        </w:rPr>
        <w:t xml:space="preserve"> pour des projets d'ingénierie côtière dans le Pacifique. La présentation de PSGE spécifiques à chaque projet est généralement une des étapes requises pour être autorisé à commencer des travaux et fait partie des conditions liées à l'approbation et l'octroi de licences ou permis environnementaux pour l'exploitation d'un projet. Les PSGE sont généralement le résultat d'une étude d'impact environnemental (ÉIE), et ont pour objectif de mettre en œuvre et garantir l'exécution des mesures d'atténuation, de suivi et de gestion. Les PSGE doivent fournir une méthode cohérente de gestion et de réduction des impacts environnementaux tout au long de la vie d'un projet. </w:t>
      </w:r>
    </w:p>
    <w:p w14:paraId="0B39B1B0" w14:textId="77777777" w:rsidR="0080688D" w:rsidRPr="00994B77" w:rsidRDefault="007D29EF" w:rsidP="00E370A2">
      <w:pPr>
        <w:spacing w:after="120"/>
        <w:rPr>
          <w:rFonts w:ascii="Helvetica" w:hAnsi="Helvetica"/>
          <w:szCs w:val="12"/>
          <w:lang w:val="fr-FR"/>
        </w:rPr>
      </w:pPr>
      <w:r w:rsidRPr="00F2562D">
        <w:rPr>
          <w:rFonts w:ascii="Helvetica" w:hAnsi="Helvetica"/>
          <w:szCs w:val="12"/>
          <w:lang w:val="fr-FR"/>
        </w:rPr>
        <w:t>L'une des critiques fréquemment émises à l'égard des ÉIE concerne la mise en œuvre insuffisante des contrôles environnementaux une fois que les permis sont obtenus. Le recours à un PSGE est un moyen efficace de s'assurer que les exigences posées par les ÉIE et les autorisations sont respectées, et que les bonnes pratiques environnementales sont appliquées de manière constante.</w:t>
      </w:r>
    </w:p>
    <w:p w14:paraId="3F626FEC" w14:textId="77777777" w:rsidR="0080688D" w:rsidRPr="00994B77" w:rsidRDefault="007D29EF" w:rsidP="00655164">
      <w:pPr>
        <w:rPr>
          <w:rFonts w:ascii="Helvetica" w:hAnsi="Helvetica"/>
          <w:szCs w:val="12"/>
          <w:lang w:val="fr-FR"/>
        </w:rPr>
      </w:pPr>
      <w:r w:rsidRPr="00F2562D">
        <w:rPr>
          <w:rFonts w:ascii="Helvetica" w:hAnsi="Helvetica"/>
          <w:szCs w:val="12"/>
          <w:lang w:val="fr-FR"/>
        </w:rPr>
        <w:t xml:space="preserve">La fonction première de la boîte à outils de PSGE est de définir les exigences relatives à l'élaboration et à l'examen des PSGE, et d'adopter une approche cohérente et homogène à cet égard. Ceci devrait faciliter la mise en œuvre complète et adéquate des engagements en matière d'ÉIE (en renforçant l'efficacité de l'ÉIE) et l'application des meilleures pratiques de gestion environnementale tout au long de la vie d'un projet ou d'un programme de développement. </w:t>
      </w:r>
    </w:p>
    <w:p w14:paraId="3E6C9969" w14:textId="23999057" w:rsidR="0080688D" w:rsidRDefault="007D29EF" w:rsidP="0080688D">
      <w:pPr>
        <w:pStyle w:val="Heading2"/>
        <w:spacing w:before="120"/>
        <w:ind w:left="851"/>
      </w:pPr>
      <w:bookmarkStart w:id="243" w:name="_Toc103073034"/>
      <w:bookmarkStart w:id="244" w:name="_Toc116509543"/>
      <w:bookmarkStart w:id="245" w:name="_Toc116511425"/>
      <w:r w:rsidRPr="00F2562D">
        <w:rPr>
          <w:lang w:val="fr-FR"/>
        </w:rPr>
        <w:t xml:space="preserve">Documents connexes </w:t>
      </w:r>
      <w:r w:rsidR="00197506">
        <w:rPr>
          <w:lang w:val="fr-FR"/>
        </w:rPr>
        <w:t>—</w:t>
      </w:r>
      <w:r w:rsidRPr="00F2562D">
        <w:rPr>
          <w:lang w:val="fr-FR"/>
        </w:rPr>
        <w:t xml:space="preserve"> Documents vivants</w:t>
      </w:r>
      <w:bookmarkEnd w:id="243"/>
      <w:bookmarkEnd w:id="244"/>
      <w:bookmarkEnd w:id="245"/>
    </w:p>
    <w:p w14:paraId="67462177" w14:textId="77777777" w:rsidR="0080688D" w:rsidRPr="00994B77" w:rsidRDefault="007D29EF" w:rsidP="001C342C">
      <w:pPr>
        <w:spacing w:after="120"/>
        <w:rPr>
          <w:rFonts w:ascii="Helvetica" w:hAnsi="Helvetica"/>
          <w:szCs w:val="12"/>
          <w:lang w:val="fr-FR"/>
        </w:rPr>
      </w:pPr>
      <w:r w:rsidRPr="00F2562D">
        <w:rPr>
          <w:rFonts w:ascii="Helvetica" w:hAnsi="Helvetica"/>
          <w:szCs w:val="12"/>
          <w:lang w:val="fr-FR"/>
        </w:rPr>
        <w:t xml:space="preserve">Un PSGE constitue généralement un seul composant de la documentation de gestion environnementale d'un projet. À ce titre, un PSGE doit s'intégrer dans la documentation environnementale existante et être cohérent avec celle-ci. Cette documentation comprend les stratégies nationales de gestion de l'environnement, les politiques, la législation, les normes, ainsi que les ÉIE spécifiques au projet ou les évaluations environnementales stratégiques (ÉES) plus générales et les rapports techniques associés. Elle peut aussi inclure le système de gestion environnementale (SGE) éventuellement mis en place par l'organisation de l'auteur de la proposition. </w:t>
      </w:r>
    </w:p>
    <w:p w14:paraId="087EC7A6" w14:textId="77777777" w:rsidR="0080688D" w:rsidRPr="00994B77" w:rsidRDefault="007D29EF" w:rsidP="007971E9">
      <w:pPr>
        <w:spacing w:after="120"/>
        <w:rPr>
          <w:rFonts w:ascii="Helvetica" w:hAnsi="Helvetica"/>
          <w:szCs w:val="12"/>
          <w:lang w:val="fr-FR"/>
        </w:rPr>
      </w:pPr>
      <w:r w:rsidRPr="00F2562D">
        <w:rPr>
          <w:rFonts w:ascii="Helvetica" w:hAnsi="Helvetica"/>
          <w:szCs w:val="12"/>
          <w:lang w:val="fr-FR"/>
        </w:rPr>
        <w:t xml:space="preserve">Un SGE permet à une organisation ou à une entité de détecter, surveiller et gérer les risques environnementaux découlant de ses activités. Il vise à maintenir une conformité environnementale permanente avec la législation et les conventions locales, régionales et nationales pertinentes, notamment en matière de gestion des ressources et de prévention de la pollution. </w:t>
      </w:r>
    </w:p>
    <w:p w14:paraId="02BDD0A0" w14:textId="0922E740" w:rsidR="0080688D" w:rsidRPr="00994B77" w:rsidRDefault="007D29EF" w:rsidP="00655164">
      <w:pPr>
        <w:rPr>
          <w:rFonts w:ascii="Helvetica" w:hAnsi="Helvetica"/>
          <w:szCs w:val="12"/>
          <w:lang w:val="fr-FR"/>
        </w:rPr>
      </w:pPr>
      <w:r>
        <w:rPr>
          <w:rFonts w:ascii="Helvetica" w:hAnsi="Helvetica"/>
          <w:szCs w:val="12"/>
          <w:lang w:val="fr-FR"/>
        </w:rPr>
        <w:t xml:space="preserve">Un PSGE doit également être adapté à la structure du projet et aux activités qui lui sont associées, et être adapté à la spécificité de l'ÉIE. Idéalement, les différents aspects de chaque processus devraient s'influencer réciproquement </w:t>
      </w:r>
      <w:r w:rsidR="00197506">
        <w:rPr>
          <w:rFonts w:ascii="Helvetica" w:hAnsi="Helvetica"/>
          <w:szCs w:val="12"/>
          <w:lang w:val="fr-FR"/>
        </w:rPr>
        <w:t>—</w:t>
      </w:r>
      <w:r>
        <w:rPr>
          <w:rFonts w:ascii="Helvetica" w:hAnsi="Helvetica"/>
          <w:szCs w:val="12"/>
          <w:lang w:val="fr-FR"/>
        </w:rPr>
        <w:t xml:space="preserve"> un PSGE ne devrait pas consister en un ensemble de procédures opérationnelles standard prêtes à l'emploi, car chaque projet est particulier, assorti de ses propres conditions d'approbation, de ses propres paramètres environnementaux et, par conséquent, de ses propres exigences en matière de suivi et de gestion. Il importe de souligner qu'un PSGE doit être un document "vivant", qui évolue au fur et à mesure que des modifications sont observées dans le projet. Cette évolution peut intervenir pendant la phase de conception, mais aussi pendant la mise en œuvre, par exemple si les paramètres environnementaux varient, comme les changements climatiques saisonniers, si des imprévus surgissent, comme la mise au jour ou la découverte fortuite d'un bien du patrimoine culturel (qui nécessite une approche de gestion différente) ou encore si les </w:t>
      </w:r>
      <w:r>
        <w:rPr>
          <w:rFonts w:ascii="Helvetica" w:hAnsi="Helvetica"/>
          <w:szCs w:val="12"/>
          <w:lang w:val="fr-FR"/>
        </w:rPr>
        <w:lastRenderedPageBreak/>
        <w:t>capacités de suivi s'améliorent (p.</w:t>
      </w:r>
      <w:r w:rsidR="00D5181F">
        <w:rPr>
          <w:rFonts w:ascii="Helvetica" w:hAnsi="Helvetica"/>
          <w:szCs w:val="12"/>
          <w:lang w:val="fr-FR"/>
        </w:rPr>
        <w:t xml:space="preserve"> </w:t>
      </w:r>
      <w:r>
        <w:rPr>
          <w:rFonts w:ascii="Helvetica" w:hAnsi="Helvetica"/>
          <w:szCs w:val="12"/>
          <w:lang w:val="fr-FR"/>
        </w:rPr>
        <w:t>ex. si de nouvelles technologies permettent de simplifier le suivi, par exemple des caméras sous-marines télécommandées plutôt que des plongeurs autonomes). Cet aspect est particulièrement important pour les projets côtiers et marins, où l'environnement est typiquement dynamique.</w:t>
      </w:r>
    </w:p>
    <w:p w14:paraId="46F928C5" w14:textId="77777777" w:rsidR="0080688D" w:rsidRPr="00F2562D" w:rsidRDefault="007D29EF" w:rsidP="00B80EC2">
      <w:pPr>
        <w:pStyle w:val="Heading1"/>
        <w:spacing w:after="0"/>
      </w:pPr>
      <w:bookmarkStart w:id="246" w:name="_Toc103073035"/>
      <w:bookmarkStart w:id="247" w:name="_Toc116509544"/>
      <w:bookmarkStart w:id="248" w:name="_Toc116511426"/>
      <w:r>
        <w:rPr>
          <w:lang w:val="fr-FR"/>
        </w:rPr>
        <w:t>Exigences essentielles</w:t>
      </w:r>
      <w:bookmarkEnd w:id="246"/>
      <w:bookmarkEnd w:id="247"/>
      <w:bookmarkEnd w:id="248"/>
      <w:r w:rsidRPr="00F2562D">
        <w:rPr>
          <w:lang w:val="fr-FR"/>
        </w:rPr>
        <w:t xml:space="preserve"> </w:t>
      </w:r>
    </w:p>
    <w:p w14:paraId="5F9DF292" w14:textId="77777777" w:rsidR="0080688D" w:rsidRPr="00994B77" w:rsidRDefault="007D29EF" w:rsidP="0080688D">
      <w:pPr>
        <w:pStyle w:val="Heading2"/>
        <w:spacing w:before="120"/>
        <w:ind w:left="851"/>
        <w:rPr>
          <w:lang w:val="fr-FR"/>
        </w:rPr>
      </w:pPr>
      <w:bookmarkStart w:id="249" w:name="_Toc103073036"/>
      <w:bookmarkStart w:id="250" w:name="_Toc116509545"/>
      <w:bookmarkStart w:id="251" w:name="_Toc116511427"/>
      <w:r>
        <w:rPr>
          <w:lang w:val="fr-FR"/>
        </w:rPr>
        <w:t>Exigences spécifiques au projet, nécessaires pour la conformité</w:t>
      </w:r>
      <w:bookmarkEnd w:id="249"/>
      <w:bookmarkEnd w:id="250"/>
      <w:bookmarkEnd w:id="251"/>
    </w:p>
    <w:p w14:paraId="496FB630" w14:textId="77777777" w:rsidR="0080688D" w:rsidRPr="00994B77" w:rsidRDefault="007D29EF" w:rsidP="009B6F9A">
      <w:pPr>
        <w:spacing w:after="120"/>
        <w:rPr>
          <w:rFonts w:ascii="Helvetica" w:hAnsi="Helvetica"/>
          <w:szCs w:val="12"/>
          <w:lang w:val="fr-FR"/>
        </w:rPr>
      </w:pPr>
      <w:r>
        <w:rPr>
          <w:rFonts w:ascii="Helvetica" w:hAnsi="Helvetica"/>
          <w:szCs w:val="12"/>
          <w:lang w:val="fr-FR"/>
        </w:rPr>
        <w:t>Un PSGE doit être conçu pour un projet et un site spécifiques (</w:t>
      </w:r>
      <w:r>
        <w:rPr>
          <w:rFonts w:ascii="Helvetica" w:hAnsi="Helvetica"/>
          <w:szCs w:val="12"/>
          <w:u w:val="single"/>
          <w:lang w:val="fr-FR"/>
        </w:rPr>
        <w:t>il ne doit pas être générique</w:t>
      </w:r>
      <w:r>
        <w:rPr>
          <w:rFonts w:ascii="Helvetica" w:hAnsi="Helvetica"/>
          <w:szCs w:val="12"/>
          <w:lang w:val="fr-FR"/>
        </w:rPr>
        <w:t>) et, au minimum, garantir ce qui suit :</w:t>
      </w:r>
    </w:p>
    <w:p w14:paraId="5DAD1F89" w14:textId="77777777" w:rsidR="0080688D" w:rsidRDefault="007D29EF" w:rsidP="00C51674">
      <w:pPr>
        <w:pStyle w:val="ListParagraph"/>
        <w:numPr>
          <w:ilvl w:val="0"/>
          <w:numId w:val="48"/>
        </w:numPr>
        <w:spacing w:after="160" w:line="259" w:lineRule="auto"/>
        <w:ind w:left="851" w:hanging="425"/>
        <w:rPr>
          <w:rFonts w:ascii="Helvetica" w:hAnsi="Helvetica"/>
          <w:szCs w:val="12"/>
        </w:rPr>
      </w:pPr>
      <w:r>
        <w:rPr>
          <w:rFonts w:ascii="Helvetica" w:hAnsi="Helvetica"/>
          <w:szCs w:val="12"/>
          <w:lang w:val="fr-FR"/>
        </w:rPr>
        <w:t>La conformité avec</w:t>
      </w:r>
    </w:p>
    <w:p w14:paraId="559FAB47" w14:textId="77777777" w:rsidR="0080688D" w:rsidRPr="00994B77" w:rsidRDefault="007D29EF" w:rsidP="00C51674">
      <w:pPr>
        <w:pStyle w:val="ListParagraph"/>
        <w:numPr>
          <w:ilvl w:val="1"/>
          <w:numId w:val="48"/>
        </w:numPr>
        <w:spacing w:after="160" w:line="259" w:lineRule="auto"/>
        <w:ind w:left="1276" w:hanging="425"/>
        <w:rPr>
          <w:rFonts w:ascii="Helvetica" w:hAnsi="Helvetica"/>
          <w:szCs w:val="12"/>
          <w:lang w:val="fr-FR"/>
        </w:rPr>
      </w:pPr>
      <w:r>
        <w:rPr>
          <w:rFonts w:ascii="Helvetica" w:hAnsi="Helvetica"/>
          <w:szCs w:val="12"/>
          <w:lang w:val="fr-FR"/>
        </w:rPr>
        <w:t>la législation environnementale des îles ou des territoires</w:t>
      </w:r>
    </w:p>
    <w:p w14:paraId="697A9AD5" w14:textId="77777777" w:rsidR="0080688D" w:rsidRPr="00994B77" w:rsidRDefault="007D29EF" w:rsidP="00C51674">
      <w:pPr>
        <w:pStyle w:val="ListParagraph"/>
        <w:numPr>
          <w:ilvl w:val="1"/>
          <w:numId w:val="48"/>
        </w:numPr>
        <w:spacing w:after="160" w:line="259" w:lineRule="auto"/>
        <w:ind w:left="1276" w:hanging="425"/>
        <w:rPr>
          <w:rFonts w:ascii="Helvetica" w:hAnsi="Helvetica"/>
          <w:szCs w:val="12"/>
          <w:lang w:val="fr-FR"/>
        </w:rPr>
      </w:pPr>
      <w:r>
        <w:rPr>
          <w:rFonts w:ascii="Helvetica" w:hAnsi="Helvetica"/>
          <w:szCs w:val="12"/>
          <w:lang w:val="fr-FR"/>
        </w:rPr>
        <w:t>toute autorisation (licence ou permis) ou condition d'autorisation du projet</w:t>
      </w:r>
    </w:p>
    <w:p w14:paraId="1F92C7A1" w14:textId="77777777" w:rsidR="0080688D" w:rsidRPr="00994B77" w:rsidRDefault="007D29EF" w:rsidP="00C51674">
      <w:pPr>
        <w:pStyle w:val="ListParagraph"/>
        <w:numPr>
          <w:ilvl w:val="1"/>
          <w:numId w:val="48"/>
        </w:numPr>
        <w:spacing w:after="160" w:line="259" w:lineRule="auto"/>
        <w:ind w:left="1276" w:hanging="425"/>
        <w:rPr>
          <w:rFonts w:ascii="Helvetica" w:hAnsi="Helvetica"/>
          <w:szCs w:val="12"/>
          <w:lang w:val="fr-FR"/>
        </w:rPr>
      </w:pPr>
      <w:r>
        <w:rPr>
          <w:rFonts w:ascii="Helvetica" w:hAnsi="Helvetica"/>
          <w:szCs w:val="12"/>
          <w:lang w:val="fr-FR"/>
        </w:rPr>
        <w:t>les exigences en matière d'atténuation et de suivi incluses dans l'ÉIE du projet.</w:t>
      </w:r>
    </w:p>
    <w:p w14:paraId="5D0134B1" w14:textId="77777777" w:rsidR="0080688D" w:rsidRPr="00994B77" w:rsidRDefault="007D29EF" w:rsidP="00C51674">
      <w:pPr>
        <w:pStyle w:val="ListParagraph"/>
        <w:numPr>
          <w:ilvl w:val="0"/>
          <w:numId w:val="48"/>
        </w:numPr>
        <w:spacing w:after="160" w:line="259" w:lineRule="auto"/>
        <w:ind w:left="851" w:hanging="425"/>
        <w:rPr>
          <w:rFonts w:ascii="Helvetica" w:hAnsi="Helvetica"/>
          <w:szCs w:val="12"/>
          <w:lang w:val="fr-FR"/>
        </w:rPr>
      </w:pPr>
      <w:r>
        <w:rPr>
          <w:rFonts w:ascii="Helvetica" w:hAnsi="Helvetica"/>
          <w:szCs w:val="12"/>
          <w:lang w:val="fr-FR"/>
        </w:rPr>
        <w:t>La gestion adéquate des risques.</w:t>
      </w:r>
    </w:p>
    <w:p w14:paraId="124F55E7" w14:textId="77777777" w:rsidR="0080688D" w:rsidRPr="00994B77" w:rsidRDefault="007D29EF" w:rsidP="00C51674">
      <w:pPr>
        <w:pStyle w:val="ListParagraph"/>
        <w:keepNext/>
        <w:numPr>
          <w:ilvl w:val="0"/>
          <w:numId w:val="48"/>
        </w:numPr>
        <w:spacing w:after="160" w:line="259" w:lineRule="auto"/>
        <w:ind w:left="850" w:hanging="425"/>
        <w:rPr>
          <w:rFonts w:ascii="Helvetica" w:hAnsi="Helvetica"/>
          <w:szCs w:val="12"/>
          <w:lang w:val="fr-FR"/>
        </w:rPr>
      </w:pPr>
      <w:r>
        <w:rPr>
          <w:rFonts w:ascii="Helvetica" w:hAnsi="Helvetica"/>
          <w:szCs w:val="12"/>
          <w:lang w:val="fr-FR"/>
        </w:rPr>
        <w:t>L'utilisation de techniques de bonne pratique de gestion.</w:t>
      </w:r>
    </w:p>
    <w:p w14:paraId="089F2C1A" w14:textId="77777777" w:rsidR="0080688D" w:rsidRPr="00994B77" w:rsidRDefault="007D29EF" w:rsidP="00C51674">
      <w:pPr>
        <w:pStyle w:val="ListParagraph"/>
        <w:keepNext/>
        <w:numPr>
          <w:ilvl w:val="0"/>
          <w:numId w:val="48"/>
        </w:numPr>
        <w:spacing w:after="160" w:line="259" w:lineRule="auto"/>
        <w:ind w:left="850" w:hanging="425"/>
        <w:rPr>
          <w:rFonts w:ascii="Helvetica" w:hAnsi="Helvetica"/>
          <w:szCs w:val="12"/>
          <w:lang w:val="fr-FR"/>
        </w:rPr>
      </w:pPr>
      <w:r>
        <w:rPr>
          <w:rFonts w:ascii="Helvetica" w:hAnsi="Helvetica"/>
          <w:szCs w:val="12"/>
          <w:lang w:val="fr-FR"/>
        </w:rPr>
        <w:t>La documentation des mesures de gestion environnementale tout au long de la vie d'un projet.</w:t>
      </w:r>
    </w:p>
    <w:p w14:paraId="5D6BA93A" w14:textId="26993100" w:rsidR="0080688D" w:rsidRPr="00994B77" w:rsidRDefault="007D29EF" w:rsidP="00875242">
      <w:pPr>
        <w:pStyle w:val="Heading"/>
        <w:numPr>
          <w:ilvl w:val="0"/>
          <w:numId w:val="0"/>
        </w:numPr>
        <w:spacing w:after="0"/>
        <w:rPr>
          <w:rFonts w:eastAsiaTheme="minorEastAsia"/>
          <w:color w:val="00577E" w:themeColor="text1"/>
          <w:sz w:val="20"/>
          <w:szCs w:val="12"/>
          <w:lang w:val="fr-FR" w:eastAsia="en-GB"/>
        </w:rPr>
      </w:pPr>
      <w:r>
        <w:rPr>
          <w:rFonts w:eastAsiaTheme="minorEastAsia"/>
          <w:color w:val="00577E" w:themeColor="text1"/>
          <w:sz w:val="20"/>
          <w:szCs w:val="12"/>
          <w:lang w:val="fr-FR" w:eastAsia="en-GB"/>
        </w:rPr>
        <w:t xml:space="preserve">Les PSGE doivent couvrir les phases de </w:t>
      </w:r>
      <w:proofErr w:type="spellStart"/>
      <w:r>
        <w:rPr>
          <w:rFonts w:eastAsiaTheme="minorEastAsia"/>
          <w:color w:val="00577E" w:themeColor="text1"/>
          <w:sz w:val="20"/>
          <w:szCs w:val="12"/>
          <w:lang w:val="fr-FR" w:eastAsia="en-GB"/>
        </w:rPr>
        <w:t>préconstruction</w:t>
      </w:r>
      <w:proofErr w:type="spellEnd"/>
      <w:r>
        <w:rPr>
          <w:rFonts w:eastAsiaTheme="minorEastAsia"/>
          <w:color w:val="00577E" w:themeColor="text1"/>
          <w:sz w:val="20"/>
          <w:szCs w:val="12"/>
          <w:lang w:val="fr-FR" w:eastAsia="en-GB"/>
        </w:rPr>
        <w:t>, de construction, d'exploitation et de démantèlement d'un projet. Dans certains cas, des PSGE distincts peuvent être élaborés pour la phase de construction (PGEC) et la phase d'exploitation (PGEO). Un PGEC est souvent demandé à l'entrepreneur qui va construire un projet, tandis qu'un PGEO (ou un SGE) est demandé à l'organisme qui va exploiter l'installation une fois qu'elle est réalisée (p.</w:t>
      </w:r>
      <w:r w:rsidR="00D5181F">
        <w:rPr>
          <w:rFonts w:eastAsiaTheme="minorEastAsia"/>
          <w:color w:val="00577E" w:themeColor="text1"/>
          <w:sz w:val="20"/>
          <w:szCs w:val="12"/>
          <w:lang w:val="fr-FR" w:eastAsia="en-GB"/>
        </w:rPr>
        <w:t xml:space="preserve"> </w:t>
      </w:r>
      <w:r>
        <w:rPr>
          <w:rFonts w:eastAsiaTheme="minorEastAsia"/>
          <w:color w:val="00577E" w:themeColor="text1"/>
          <w:sz w:val="20"/>
          <w:szCs w:val="12"/>
          <w:lang w:val="fr-FR" w:eastAsia="en-GB"/>
        </w:rPr>
        <w:t xml:space="preserve">ex., un opérateur portuaire). Ces documents découlent généralement du PSGE général du projet qui (comme indiqué ci-dessus) doit également étudier les mesures à prendre avant le début des travaux (phase de </w:t>
      </w:r>
      <w:proofErr w:type="spellStart"/>
      <w:r>
        <w:rPr>
          <w:rFonts w:eastAsiaTheme="minorEastAsia"/>
          <w:color w:val="00577E" w:themeColor="text1"/>
          <w:sz w:val="20"/>
          <w:szCs w:val="12"/>
          <w:lang w:val="fr-FR" w:eastAsia="en-GB"/>
        </w:rPr>
        <w:t>préconstruction</w:t>
      </w:r>
      <w:proofErr w:type="spellEnd"/>
      <w:r>
        <w:rPr>
          <w:rFonts w:eastAsiaTheme="minorEastAsia"/>
          <w:color w:val="00577E" w:themeColor="text1"/>
          <w:sz w:val="20"/>
          <w:szCs w:val="12"/>
          <w:lang w:val="fr-FR" w:eastAsia="en-GB"/>
        </w:rPr>
        <w:t>) et à la fin de la construction ou de l'exploitation (si les installations ont une fin de vie prévisible). Les PGEC et PGEO doivent être conçus spécifiquement pour veiller à ce que les entrepreneurs et les exploitants assument leurs responsabilités environnementales.</w:t>
      </w:r>
    </w:p>
    <w:p w14:paraId="0647F05D" w14:textId="77777777" w:rsidR="0080688D" w:rsidRPr="00994B77" w:rsidRDefault="0080688D" w:rsidP="00875242">
      <w:pPr>
        <w:pStyle w:val="Heading"/>
        <w:numPr>
          <w:ilvl w:val="0"/>
          <w:numId w:val="0"/>
        </w:numPr>
        <w:spacing w:after="0"/>
        <w:rPr>
          <w:rFonts w:eastAsiaTheme="minorEastAsia"/>
          <w:color w:val="00577E" w:themeColor="text1"/>
          <w:sz w:val="20"/>
          <w:szCs w:val="12"/>
          <w:lang w:val="fr-FR" w:eastAsia="en-GB"/>
        </w:rPr>
      </w:pPr>
    </w:p>
    <w:tbl>
      <w:tblPr>
        <w:tblStyle w:val="RHDHVTable"/>
        <w:tblW w:w="0" w:type="auto"/>
        <w:tblLook w:val="04A0" w:firstRow="1" w:lastRow="0" w:firstColumn="1" w:lastColumn="0" w:noHBand="0" w:noVBand="1"/>
      </w:tblPr>
      <w:tblGrid>
        <w:gridCol w:w="9026"/>
      </w:tblGrid>
      <w:tr w:rsidR="00C67B9D" w:rsidRPr="008B12A0" w14:paraId="5D281E9F" w14:textId="77777777" w:rsidTr="00C67B9D">
        <w:trPr>
          <w:cnfStyle w:val="100000000000" w:firstRow="1" w:lastRow="0" w:firstColumn="0" w:lastColumn="0" w:oddVBand="0" w:evenVBand="0" w:oddHBand="0" w:evenHBand="0" w:firstRowFirstColumn="0" w:firstRowLastColumn="0" w:lastRowFirstColumn="0" w:lastRowLastColumn="0"/>
        </w:trPr>
        <w:tc>
          <w:tcPr>
            <w:tcW w:w="9026" w:type="dxa"/>
            <w:shd w:val="clear" w:color="auto" w:fill="B2E7FF" w:themeFill="accent1" w:themeFillTint="33"/>
          </w:tcPr>
          <w:p w14:paraId="10DCCE8B" w14:textId="0DE1D335" w:rsidR="0080688D" w:rsidRPr="00994B77" w:rsidRDefault="007D29EF" w:rsidP="007D2569">
            <w:pPr>
              <w:pStyle w:val="NoSpacing"/>
              <w:spacing w:after="120"/>
              <w:rPr>
                <w:lang w:val="fr-FR"/>
              </w:rPr>
            </w:pPr>
            <w:r>
              <w:rPr>
                <w:rFonts w:eastAsiaTheme="majorEastAsia" w:cstheme="majorBidi"/>
                <w:bCs/>
                <w:color w:val="00577E" w:themeColor="accent1"/>
                <w:sz w:val="26"/>
                <w:szCs w:val="26"/>
                <w:lang w:val="fr-FR"/>
              </w:rPr>
              <w:t xml:space="preserve">Conseil </w:t>
            </w:r>
            <w:r w:rsidR="00197506">
              <w:rPr>
                <w:rFonts w:eastAsiaTheme="majorEastAsia" w:cstheme="majorBidi"/>
                <w:bCs/>
                <w:color w:val="00577E" w:themeColor="accent1"/>
                <w:sz w:val="26"/>
                <w:szCs w:val="26"/>
                <w:lang w:val="fr-FR"/>
              </w:rPr>
              <w:t>—</w:t>
            </w:r>
            <w:r>
              <w:rPr>
                <w:rFonts w:eastAsiaTheme="majorEastAsia" w:cstheme="majorBidi"/>
                <w:bCs/>
                <w:color w:val="00577E" w:themeColor="accent1"/>
                <w:sz w:val="26"/>
                <w:szCs w:val="26"/>
                <w:lang w:val="fr-FR"/>
              </w:rPr>
              <w:t xml:space="preserve"> Actions du PSGE en </w:t>
            </w:r>
            <w:proofErr w:type="spellStart"/>
            <w:r>
              <w:rPr>
                <w:rFonts w:eastAsiaTheme="majorEastAsia" w:cstheme="majorBidi"/>
                <w:bCs/>
                <w:color w:val="00577E" w:themeColor="accent1"/>
                <w:sz w:val="26"/>
                <w:szCs w:val="26"/>
                <w:lang w:val="fr-FR"/>
              </w:rPr>
              <w:t>préconstruction</w:t>
            </w:r>
            <w:proofErr w:type="spellEnd"/>
          </w:p>
          <w:p w14:paraId="01EC6B2A" w14:textId="77777777" w:rsidR="0080688D" w:rsidRPr="00994B77" w:rsidRDefault="007D29EF" w:rsidP="007D2569">
            <w:pPr>
              <w:pStyle w:val="BodyText"/>
              <w:spacing w:after="120"/>
              <w:rPr>
                <w:sz w:val="18"/>
                <w:szCs w:val="18"/>
                <w:lang w:val="fr-FR"/>
              </w:rPr>
            </w:pPr>
            <w:r w:rsidRPr="00531F4C">
              <w:rPr>
                <w:b w:val="0"/>
                <w:color w:val="00577E" w:themeColor="text1"/>
                <w:sz w:val="18"/>
                <w:szCs w:val="18"/>
                <w:lang w:val="fr-FR"/>
              </w:rPr>
              <w:t>Les actions du PSGE avant construction peuvent inclure :</w:t>
            </w:r>
          </w:p>
          <w:p w14:paraId="65D7D45E" w14:textId="77777777" w:rsidR="0080688D" w:rsidRPr="00994B77" w:rsidRDefault="007D29EF" w:rsidP="00C51674">
            <w:pPr>
              <w:pStyle w:val="BodyText"/>
              <w:numPr>
                <w:ilvl w:val="0"/>
                <w:numId w:val="80"/>
              </w:numPr>
              <w:rPr>
                <w:sz w:val="18"/>
                <w:szCs w:val="18"/>
                <w:lang w:val="fr-FR"/>
              </w:rPr>
            </w:pPr>
            <w:r w:rsidRPr="00531F4C">
              <w:rPr>
                <w:b w:val="0"/>
                <w:color w:val="00577E" w:themeColor="text1"/>
                <w:sz w:val="18"/>
                <w:szCs w:val="18"/>
                <w:lang w:val="fr-FR"/>
              </w:rPr>
              <w:t>Mise à jour qui est le reflet de toute modification apportée à la conception et assure l'adaptation au changement climatique.</w:t>
            </w:r>
          </w:p>
          <w:p w14:paraId="23FAF724" w14:textId="77777777" w:rsidR="0080688D" w:rsidRPr="00994B77" w:rsidRDefault="007D29EF" w:rsidP="00C51674">
            <w:pPr>
              <w:pStyle w:val="BodyText"/>
              <w:numPr>
                <w:ilvl w:val="0"/>
                <w:numId w:val="80"/>
              </w:numPr>
              <w:rPr>
                <w:sz w:val="18"/>
                <w:szCs w:val="18"/>
                <w:lang w:val="fr-FR"/>
              </w:rPr>
            </w:pPr>
            <w:r w:rsidRPr="00531F4C">
              <w:rPr>
                <w:b w:val="0"/>
                <w:color w:val="00577E" w:themeColor="text1"/>
                <w:sz w:val="18"/>
                <w:szCs w:val="18"/>
                <w:lang w:val="fr-FR"/>
              </w:rPr>
              <w:t>Confirmation des dispositions relatives à la propriété foncière et l'autorisation d'accès au site.</w:t>
            </w:r>
          </w:p>
          <w:p w14:paraId="6DE7D427" w14:textId="77777777" w:rsidR="0080688D" w:rsidRPr="00994B77" w:rsidRDefault="007D29EF" w:rsidP="00C51674">
            <w:pPr>
              <w:pStyle w:val="BodyText"/>
              <w:numPr>
                <w:ilvl w:val="0"/>
                <w:numId w:val="80"/>
              </w:numPr>
              <w:rPr>
                <w:sz w:val="18"/>
                <w:szCs w:val="18"/>
                <w:lang w:val="fr-FR"/>
              </w:rPr>
            </w:pPr>
            <w:r w:rsidRPr="00531F4C">
              <w:rPr>
                <w:b w:val="0"/>
                <w:color w:val="00577E" w:themeColor="text1"/>
                <w:sz w:val="18"/>
                <w:szCs w:val="18"/>
                <w:lang w:val="fr-FR"/>
              </w:rPr>
              <w:t>Enquêtes sur les espèces avant les travaux et déplacement.</w:t>
            </w:r>
          </w:p>
          <w:p w14:paraId="71C2BF38" w14:textId="77777777" w:rsidR="0080688D" w:rsidRPr="00994B77" w:rsidRDefault="007D29EF" w:rsidP="00C51674">
            <w:pPr>
              <w:pStyle w:val="BodyText"/>
              <w:numPr>
                <w:ilvl w:val="0"/>
                <w:numId w:val="80"/>
              </w:numPr>
              <w:rPr>
                <w:sz w:val="18"/>
                <w:szCs w:val="18"/>
                <w:lang w:val="fr-FR"/>
              </w:rPr>
            </w:pPr>
            <w:r w:rsidRPr="00531F4C">
              <w:rPr>
                <w:b w:val="0"/>
                <w:color w:val="00577E" w:themeColor="text1"/>
                <w:sz w:val="18"/>
                <w:szCs w:val="18"/>
                <w:lang w:val="fr-FR"/>
              </w:rPr>
              <w:t>Présentation d'une déclaration de méthode de dragage.</w:t>
            </w:r>
          </w:p>
          <w:p w14:paraId="572ECCA4" w14:textId="77777777" w:rsidR="0080688D" w:rsidRPr="00994B77" w:rsidRDefault="007D29EF" w:rsidP="00C51674">
            <w:pPr>
              <w:pStyle w:val="BodyText"/>
              <w:numPr>
                <w:ilvl w:val="0"/>
                <w:numId w:val="80"/>
              </w:numPr>
              <w:rPr>
                <w:sz w:val="18"/>
                <w:szCs w:val="18"/>
                <w:lang w:val="fr-FR"/>
              </w:rPr>
            </w:pPr>
            <w:r w:rsidRPr="00531F4C">
              <w:rPr>
                <w:b w:val="0"/>
                <w:color w:val="00577E" w:themeColor="text1"/>
                <w:sz w:val="18"/>
                <w:szCs w:val="18"/>
                <w:lang w:val="fr-FR"/>
              </w:rPr>
              <w:t>Présentation de certificats phytosanitaires pour tous les matériaux et plantes à importer.</w:t>
            </w:r>
          </w:p>
          <w:p w14:paraId="396D8ED0" w14:textId="77777777" w:rsidR="0080688D" w:rsidRPr="00994B77" w:rsidRDefault="007D29EF" w:rsidP="00C51674">
            <w:pPr>
              <w:pStyle w:val="BodyText"/>
              <w:numPr>
                <w:ilvl w:val="0"/>
                <w:numId w:val="80"/>
              </w:numPr>
              <w:rPr>
                <w:sz w:val="18"/>
                <w:szCs w:val="18"/>
                <w:lang w:val="fr-FR"/>
              </w:rPr>
            </w:pPr>
            <w:r w:rsidRPr="00531F4C">
              <w:rPr>
                <w:b w:val="0"/>
                <w:color w:val="00577E" w:themeColor="text1"/>
                <w:sz w:val="18"/>
                <w:szCs w:val="18"/>
                <w:lang w:val="fr-FR"/>
              </w:rPr>
              <w:t>Mobilisation de la communauté et accord sur un code de conduite.</w:t>
            </w:r>
          </w:p>
          <w:p w14:paraId="3B0C963B" w14:textId="77777777" w:rsidR="0080688D" w:rsidRPr="00994B77" w:rsidRDefault="007D29EF" w:rsidP="00C51674">
            <w:pPr>
              <w:pStyle w:val="BodyText"/>
              <w:numPr>
                <w:ilvl w:val="0"/>
                <w:numId w:val="80"/>
              </w:numPr>
              <w:rPr>
                <w:sz w:val="18"/>
                <w:szCs w:val="18"/>
                <w:lang w:val="fr-FR"/>
              </w:rPr>
            </w:pPr>
            <w:r w:rsidRPr="00531F4C">
              <w:rPr>
                <w:b w:val="0"/>
                <w:color w:val="00577E" w:themeColor="text1"/>
                <w:sz w:val="18"/>
                <w:szCs w:val="18"/>
                <w:lang w:val="fr-FR"/>
              </w:rPr>
              <w:t>Validation du plan de santé et sécurité, comprenant des procédures d'intervention d'urgence, et des formations préalables aux travaux.</w:t>
            </w:r>
          </w:p>
          <w:p w14:paraId="6CEC3903" w14:textId="77777777" w:rsidR="0080688D" w:rsidRPr="00994B77" w:rsidRDefault="007D29EF" w:rsidP="00C51674">
            <w:pPr>
              <w:pStyle w:val="BodyText"/>
              <w:numPr>
                <w:ilvl w:val="0"/>
                <w:numId w:val="80"/>
              </w:numPr>
              <w:rPr>
                <w:sz w:val="18"/>
                <w:szCs w:val="18"/>
                <w:lang w:val="fr-FR"/>
              </w:rPr>
            </w:pPr>
            <w:r w:rsidRPr="00531F4C">
              <w:rPr>
                <w:b w:val="0"/>
                <w:color w:val="00577E" w:themeColor="text1"/>
                <w:sz w:val="18"/>
                <w:szCs w:val="18"/>
                <w:lang w:val="fr-FR"/>
              </w:rPr>
              <w:t xml:space="preserve">Mise en place d'un mécanisme de réparation des griefs. </w:t>
            </w:r>
          </w:p>
          <w:p w14:paraId="3D54114A" w14:textId="77777777" w:rsidR="0080688D" w:rsidRPr="00994B77" w:rsidRDefault="007D29EF" w:rsidP="007D2569">
            <w:pPr>
              <w:pStyle w:val="BodyText"/>
              <w:numPr>
                <w:ilvl w:val="0"/>
                <w:numId w:val="80"/>
              </w:numPr>
              <w:rPr>
                <w:szCs w:val="12"/>
                <w:lang w:val="fr-FR"/>
              </w:rPr>
            </w:pPr>
            <w:r w:rsidRPr="00531F4C">
              <w:rPr>
                <w:b w:val="0"/>
                <w:color w:val="00577E" w:themeColor="text1"/>
                <w:sz w:val="18"/>
                <w:szCs w:val="18"/>
                <w:lang w:val="fr-FR"/>
              </w:rPr>
              <w:t>Mise en place d'une procédure en cas de découverte fortuite.</w:t>
            </w:r>
          </w:p>
        </w:tc>
      </w:tr>
    </w:tbl>
    <w:p w14:paraId="672B9253" w14:textId="77777777" w:rsidR="0080688D" w:rsidRPr="00994B77" w:rsidRDefault="0080688D" w:rsidP="00875242">
      <w:pPr>
        <w:pStyle w:val="Heading"/>
        <w:numPr>
          <w:ilvl w:val="0"/>
          <w:numId w:val="0"/>
        </w:numPr>
        <w:spacing w:after="0"/>
        <w:rPr>
          <w:rFonts w:eastAsiaTheme="minorEastAsia"/>
          <w:color w:val="00577E" w:themeColor="text1"/>
          <w:sz w:val="20"/>
          <w:szCs w:val="12"/>
          <w:lang w:val="fr-FR" w:eastAsia="en-GB"/>
        </w:rPr>
      </w:pPr>
    </w:p>
    <w:p w14:paraId="0D996ED2" w14:textId="77777777" w:rsidR="0080688D" w:rsidRPr="00F2562D" w:rsidRDefault="007D29EF" w:rsidP="0080688D">
      <w:pPr>
        <w:pStyle w:val="Heading2"/>
        <w:spacing w:before="120"/>
        <w:ind w:left="851"/>
      </w:pPr>
      <w:bookmarkStart w:id="252" w:name="_Ref95486441"/>
      <w:bookmarkStart w:id="253" w:name="_Toc103073037"/>
      <w:bookmarkStart w:id="254" w:name="_Toc116509546"/>
      <w:bookmarkStart w:id="255" w:name="_Toc116511428"/>
      <w:r>
        <w:rPr>
          <w:lang w:val="fr-FR"/>
        </w:rPr>
        <w:t>Contenu fondamental</w:t>
      </w:r>
      <w:bookmarkEnd w:id="252"/>
      <w:bookmarkEnd w:id="253"/>
      <w:bookmarkEnd w:id="254"/>
      <w:bookmarkEnd w:id="255"/>
      <w:r w:rsidRPr="00F2562D">
        <w:rPr>
          <w:b w:val="0"/>
          <w:lang w:val="fr-FR"/>
        </w:rPr>
        <w:t xml:space="preserve"> </w:t>
      </w:r>
    </w:p>
    <w:p w14:paraId="523D1AA5" w14:textId="77777777" w:rsidR="0080688D" w:rsidRPr="00994B77" w:rsidRDefault="007D29EF" w:rsidP="00B80EC2">
      <w:pPr>
        <w:spacing w:after="160" w:line="259" w:lineRule="auto"/>
        <w:rPr>
          <w:rFonts w:ascii="Helvetica" w:hAnsi="Helvetica"/>
          <w:szCs w:val="12"/>
          <w:lang w:val="fr-FR"/>
        </w:rPr>
      </w:pPr>
      <w:r>
        <w:rPr>
          <w:rFonts w:ascii="Helvetica" w:hAnsi="Helvetica"/>
          <w:szCs w:val="12"/>
          <w:lang w:val="fr-FR"/>
        </w:rPr>
        <w:t xml:space="preserve">Un PSGE doit définir précisément les mesures de gestion et d'atténuation des impacts environnementaux d'un projet ou d'un programme, en fonction de l'activité et/ou de l'impact auxquels elles sont associées, ainsi que leurs modalités de mise en œuvre. En d'autres termes, il doit définir </w:t>
      </w:r>
      <w:r>
        <w:rPr>
          <w:rFonts w:ascii="Helvetica" w:hAnsi="Helvetica"/>
          <w:szCs w:val="12"/>
          <w:lang w:val="fr-FR"/>
        </w:rPr>
        <w:lastRenderedPageBreak/>
        <w:t xml:space="preserve">l'action requise, nommer la personne ou l'organisation responsable de l'action, consigner la méthode de suivi de l'exécution, en y incluant la fréquence/le moment et la responsabilité (voir </w:t>
      </w:r>
      <w:r>
        <w:rPr>
          <w:rFonts w:ascii="Helvetica" w:hAnsi="Helvetica"/>
          <w:b/>
          <w:bCs/>
          <w:szCs w:val="12"/>
          <w:lang w:val="fr-FR"/>
        </w:rPr>
        <w:t>Tableau 1</w:t>
      </w:r>
      <w:r>
        <w:rPr>
          <w:rFonts w:ascii="Helvetica" w:hAnsi="Helvetica"/>
          <w:szCs w:val="12"/>
          <w:lang w:val="fr-FR"/>
        </w:rPr>
        <w:t>).</w:t>
      </w:r>
    </w:p>
    <w:p w14:paraId="0D341A2A" w14:textId="77777777" w:rsidR="0080688D" w:rsidRPr="00994B77" w:rsidRDefault="0080688D" w:rsidP="00B80EC2">
      <w:pPr>
        <w:spacing w:after="160" w:line="259" w:lineRule="auto"/>
        <w:rPr>
          <w:rFonts w:ascii="Helvetica" w:hAnsi="Helvetica"/>
          <w:szCs w:val="12"/>
          <w:lang w:val="fr-FR"/>
        </w:rPr>
      </w:pPr>
    </w:p>
    <w:p w14:paraId="22DC7827" w14:textId="77777777" w:rsidR="0080688D" w:rsidRPr="00994B77" w:rsidRDefault="007D29EF" w:rsidP="00DF523C">
      <w:pPr>
        <w:pStyle w:val="Caption"/>
        <w:keepNext/>
        <w:rPr>
          <w:sz w:val="18"/>
          <w:lang w:val="fr-FR"/>
        </w:rPr>
      </w:pPr>
      <w:bookmarkStart w:id="256" w:name="_Toc116509568"/>
      <w:r w:rsidRPr="001A6711">
        <w:rPr>
          <w:iCs/>
          <w:sz w:val="18"/>
          <w:lang w:val="fr-FR"/>
        </w:rPr>
        <w:t xml:space="preserve">Tableau </w:t>
      </w:r>
      <w:r w:rsidR="00B83CF4" w:rsidRPr="001A6711">
        <w:rPr>
          <w:sz w:val="18"/>
        </w:rPr>
        <w:fldChar w:fldCharType="begin"/>
      </w:r>
      <w:r w:rsidR="00B83CF4" w:rsidRPr="00994B77">
        <w:rPr>
          <w:sz w:val="18"/>
          <w:lang w:val="fr-FR"/>
        </w:rPr>
        <w:instrText xml:space="preserve"> SEQ Table \* ARABIC </w:instrText>
      </w:r>
      <w:r w:rsidR="00B83CF4" w:rsidRPr="001A6711">
        <w:rPr>
          <w:sz w:val="18"/>
        </w:rPr>
        <w:fldChar w:fldCharType="separate"/>
      </w:r>
      <w:r w:rsidRPr="00994B77">
        <w:rPr>
          <w:iCs/>
          <w:noProof/>
          <w:sz w:val="18"/>
          <w:lang w:val="fr-FR"/>
        </w:rPr>
        <w:t>1</w:t>
      </w:r>
      <w:r w:rsidR="00B83CF4" w:rsidRPr="001A6711">
        <w:rPr>
          <w:noProof/>
          <w:sz w:val="18"/>
        </w:rPr>
        <w:fldChar w:fldCharType="end"/>
      </w:r>
      <w:r w:rsidRPr="001A6711">
        <w:rPr>
          <w:iCs/>
          <w:sz w:val="18"/>
          <w:lang w:val="fr-FR"/>
        </w:rPr>
        <w:t>:</w:t>
      </w:r>
      <w:r w:rsidRPr="001A6711">
        <w:rPr>
          <w:i w:val="0"/>
          <w:sz w:val="18"/>
          <w:lang w:val="fr-FR"/>
        </w:rPr>
        <w:t xml:space="preserve"> </w:t>
      </w:r>
      <w:r w:rsidRPr="001A6711">
        <w:rPr>
          <w:iCs/>
          <w:sz w:val="18"/>
          <w:lang w:val="fr-FR"/>
        </w:rPr>
        <w:t>Exemple de matrice des responsabilités</w:t>
      </w:r>
      <w:bookmarkEnd w:id="256"/>
    </w:p>
    <w:tbl>
      <w:tblPr>
        <w:tblStyle w:val="RHDHVTable"/>
        <w:tblW w:w="9214" w:type="dxa"/>
        <w:tblLook w:val="04A0" w:firstRow="1" w:lastRow="0" w:firstColumn="1" w:lastColumn="0" w:noHBand="0" w:noVBand="1"/>
      </w:tblPr>
      <w:tblGrid>
        <w:gridCol w:w="1134"/>
        <w:gridCol w:w="1418"/>
        <w:gridCol w:w="1417"/>
        <w:gridCol w:w="1418"/>
        <w:gridCol w:w="2551"/>
        <w:gridCol w:w="1276"/>
      </w:tblGrid>
      <w:tr w:rsidR="00C67B9D" w14:paraId="29A519F9" w14:textId="77777777" w:rsidTr="00C67B9D">
        <w:trPr>
          <w:cnfStyle w:val="100000000000" w:firstRow="1" w:lastRow="0" w:firstColumn="0" w:lastColumn="0" w:oddVBand="0" w:evenVBand="0" w:oddHBand="0" w:evenHBand="0" w:firstRowFirstColumn="0" w:firstRowLastColumn="0" w:lastRowFirstColumn="0" w:lastRowLastColumn="0"/>
        </w:trPr>
        <w:tc>
          <w:tcPr>
            <w:tcW w:w="1134" w:type="dxa"/>
            <w:vMerge w:val="restart"/>
            <w:shd w:val="clear" w:color="auto" w:fill="00577E" w:themeFill="text1"/>
          </w:tcPr>
          <w:p w14:paraId="7EFA4129" w14:textId="77777777" w:rsidR="0080688D" w:rsidRPr="001A6711" w:rsidRDefault="007D29EF" w:rsidP="00B1763A">
            <w:pPr>
              <w:jc w:val="center"/>
              <w:rPr>
                <w:sz w:val="16"/>
                <w:szCs w:val="16"/>
                <w:lang w:val="en-US"/>
              </w:rPr>
            </w:pPr>
            <w:r w:rsidRPr="001A6711">
              <w:rPr>
                <w:bCs/>
                <w:sz w:val="16"/>
                <w:szCs w:val="16"/>
                <w:lang w:val="fr-FR"/>
              </w:rPr>
              <w:t xml:space="preserve">Activité du Projet </w:t>
            </w:r>
          </w:p>
          <w:p w14:paraId="61A2CFA8" w14:textId="77777777" w:rsidR="0080688D" w:rsidRPr="001A6711" w:rsidRDefault="0080688D" w:rsidP="00B1763A">
            <w:pPr>
              <w:jc w:val="center"/>
              <w:rPr>
                <w:sz w:val="16"/>
                <w:szCs w:val="16"/>
                <w:lang w:val="en-US"/>
              </w:rPr>
            </w:pPr>
          </w:p>
        </w:tc>
        <w:tc>
          <w:tcPr>
            <w:tcW w:w="1418" w:type="dxa"/>
            <w:vMerge w:val="restart"/>
            <w:shd w:val="clear" w:color="auto" w:fill="00577E" w:themeFill="text1"/>
          </w:tcPr>
          <w:p w14:paraId="3E055359" w14:textId="77777777" w:rsidR="0080688D" w:rsidRPr="001A6711" w:rsidRDefault="007D29EF" w:rsidP="00B1763A">
            <w:pPr>
              <w:jc w:val="center"/>
              <w:rPr>
                <w:sz w:val="16"/>
                <w:szCs w:val="16"/>
                <w:lang w:val="en-US"/>
              </w:rPr>
            </w:pPr>
            <w:r w:rsidRPr="001A6711">
              <w:rPr>
                <w:bCs/>
                <w:sz w:val="16"/>
                <w:szCs w:val="16"/>
                <w:lang w:val="fr-FR"/>
              </w:rPr>
              <w:t>Impact anticipé</w:t>
            </w:r>
          </w:p>
        </w:tc>
        <w:tc>
          <w:tcPr>
            <w:tcW w:w="2835" w:type="dxa"/>
            <w:gridSpan w:val="2"/>
            <w:shd w:val="clear" w:color="auto" w:fill="00577E" w:themeFill="text1"/>
          </w:tcPr>
          <w:p w14:paraId="6D5B45B6" w14:textId="77777777" w:rsidR="0080688D" w:rsidRPr="001A6711" w:rsidRDefault="007D29EF" w:rsidP="00B1763A">
            <w:pPr>
              <w:jc w:val="center"/>
              <w:rPr>
                <w:sz w:val="16"/>
                <w:szCs w:val="16"/>
                <w:lang w:val="en-US"/>
              </w:rPr>
            </w:pPr>
            <w:r w:rsidRPr="001A6711">
              <w:rPr>
                <w:bCs/>
                <w:sz w:val="16"/>
                <w:szCs w:val="16"/>
                <w:lang w:val="fr-FR"/>
              </w:rPr>
              <w:t>Mesures de gestion/d'atténuation</w:t>
            </w:r>
          </w:p>
        </w:tc>
        <w:tc>
          <w:tcPr>
            <w:tcW w:w="3827" w:type="dxa"/>
            <w:gridSpan w:val="2"/>
            <w:shd w:val="clear" w:color="auto" w:fill="00577E" w:themeFill="text1"/>
          </w:tcPr>
          <w:p w14:paraId="618E42CA" w14:textId="77777777" w:rsidR="0080688D" w:rsidRPr="001A6711" w:rsidRDefault="007D29EF" w:rsidP="00B1763A">
            <w:pPr>
              <w:jc w:val="center"/>
              <w:rPr>
                <w:sz w:val="16"/>
                <w:szCs w:val="16"/>
                <w:lang w:val="en-US"/>
              </w:rPr>
            </w:pPr>
            <w:r w:rsidRPr="001A6711">
              <w:rPr>
                <w:bCs/>
                <w:sz w:val="16"/>
                <w:szCs w:val="16"/>
                <w:lang w:val="fr-FR"/>
              </w:rPr>
              <w:t>Suivi</w:t>
            </w:r>
          </w:p>
        </w:tc>
      </w:tr>
      <w:tr w:rsidR="00C67B9D" w14:paraId="63609750" w14:textId="77777777" w:rsidTr="00C67B9D">
        <w:tc>
          <w:tcPr>
            <w:tcW w:w="1134" w:type="dxa"/>
            <w:vMerge/>
            <w:shd w:val="clear" w:color="auto" w:fill="00577E" w:themeFill="text1"/>
          </w:tcPr>
          <w:p w14:paraId="3DE23016" w14:textId="77777777" w:rsidR="0080688D" w:rsidRPr="00470712" w:rsidRDefault="0080688D" w:rsidP="00B1763A">
            <w:pPr>
              <w:jc w:val="center"/>
              <w:rPr>
                <w:color w:val="FFFFFF" w:themeColor="background1"/>
                <w:sz w:val="16"/>
                <w:szCs w:val="16"/>
                <w:lang w:val="en-US"/>
              </w:rPr>
            </w:pPr>
          </w:p>
        </w:tc>
        <w:tc>
          <w:tcPr>
            <w:tcW w:w="1418" w:type="dxa"/>
            <w:vMerge/>
            <w:shd w:val="clear" w:color="auto" w:fill="00577E" w:themeFill="text1"/>
          </w:tcPr>
          <w:p w14:paraId="295B9289" w14:textId="77777777" w:rsidR="0080688D" w:rsidRPr="00470712" w:rsidRDefault="0080688D" w:rsidP="00B1763A">
            <w:pPr>
              <w:jc w:val="center"/>
              <w:rPr>
                <w:color w:val="FFFFFF" w:themeColor="background1"/>
                <w:sz w:val="16"/>
                <w:szCs w:val="16"/>
                <w:lang w:val="en-US"/>
              </w:rPr>
            </w:pPr>
          </w:p>
        </w:tc>
        <w:tc>
          <w:tcPr>
            <w:tcW w:w="1417" w:type="dxa"/>
            <w:shd w:val="clear" w:color="auto" w:fill="00577E" w:themeFill="text1"/>
          </w:tcPr>
          <w:p w14:paraId="391163BE" w14:textId="77777777" w:rsidR="0080688D" w:rsidRPr="00470712" w:rsidRDefault="007D29EF" w:rsidP="00B1763A">
            <w:pPr>
              <w:jc w:val="center"/>
              <w:rPr>
                <w:color w:val="FFFFFF" w:themeColor="background1"/>
                <w:sz w:val="16"/>
                <w:szCs w:val="16"/>
                <w:lang w:val="en-US"/>
              </w:rPr>
            </w:pPr>
            <w:r w:rsidRPr="00470712">
              <w:rPr>
                <w:color w:val="FFFFFF" w:themeColor="background1"/>
                <w:sz w:val="16"/>
                <w:szCs w:val="16"/>
                <w:lang w:val="fr-FR"/>
              </w:rPr>
              <w:t>Action</w:t>
            </w:r>
          </w:p>
        </w:tc>
        <w:tc>
          <w:tcPr>
            <w:tcW w:w="1418" w:type="dxa"/>
            <w:shd w:val="clear" w:color="auto" w:fill="00577E" w:themeFill="text1"/>
          </w:tcPr>
          <w:p w14:paraId="6B2C3EEC" w14:textId="77777777" w:rsidR="0080688D" w:rsidRPr="00470712" w:rsidRDefault="007D29EF" w:rsidP="00B1763A">
            <w:pPr>
              <w:jc w:val="center"/>
              <w:rPr>
                <w:color w:val="FFFFFF" w:themeColor="background1"/>
                <w:sz w:val="16"/>
                <w:szCs w:val="16"/>
                <w:lang w:val="en-US"/>
              </w:rPr>
            </w:pPr>
            <w:r w:rsidRPr="00470712">
              <w:rPr>
                <w:color w:val="FFFFFF" w:themeColor="background1"/>
                <w:sz w:val="16"/>
                <w:szCs w:val="16"/>
                <w:lang w:val="fr-FR"/>
              </w:rPr>
              <w:t>Responsabilité</w:t>
            </w:r>
          </w:p>
        </w:tc>
        <w:tc>
          <w:tcPr>
            <w:tcW w:w="2551" w:type="dxa"/>
            <w:shd w:val="clear" w:color="auto" w:fill="00577E" w:themeFill="text1"/>
          </w:tcPr>
          <w:p w14:paraId="1B76C7D7" w14:textId="77777777" w:rsidR="0080688D" w:rsidRPr="00470712" w:rsidRDefault="007D29EF" w:rsidP="00B1763A">
            <w:pPr>
              <w:jc w:val="center"/>
              <w:rPr>
                <w:color w:val="FFFFFF" w:themeColor="background1"/>
                <w:sz w:val="16"/>
                <w:szCs w:val="16"/>
                <w:lang w:val="en-US"/>
              </w:rPr>
            </w:pPr>
            <w:r w:rsidRPr="00470712">
              <w:rPr>
                <w:color w:val="FFFFFF" w:themeColor="background1"/>
                <w:sz w:val="16"/>
                <w:szCs w:val="16"/>
                <w:lang w:val="fr-FR"/>
              </w:rPr>
              <w:t>Approche et calendrier</w:t>
            </w:r>
          </w:p>
        </w:tc>
        <w:tc>
          <w:tcPr>
            <w:tcW w:w="1276" w:type="dxa"/>
            <w:shd w:val="clear" w:color="auto" w:fill="00577E" w:themeFill="text1"/>
          </w:tcPr>
          <w:p w14:paraId="36DD505C" w14:textId="77777777" w:rsidR="0080688D" w:rsidRPr="00470712" w:rsidRDefault="007D29EF" w:rsidP="00B1763A">
            <w:pPr>
              <w:jc w:val="center"/>
              <w:rPr>
                <w:color w:val="FFFFFF" w:themeColor="background1"/>
                <w:sz w:val="16"/>
                <w:szCs w:val="16"/>
                <w:lang w:val="en-US"/>
              </w:rPr>
            </w:pPr>
            <w:r w:rsidRPr="00470712">
              <w:rPr>
                <w:color w:val="FFFFFF" w:themeColor="background1"/>
                <w:sz w:val="16"/>
                <w:szCs w:val="16"/>
                <w:lang w:val="fr-FR"/>
              </w:rPr>
              <w:t xml:space="preserve">Responsabilité </w:t>
            </w:r>
          </w:p>
        </w:tc>
      </w:tr>
      <w:tr w:rsidR="00C67B9D" w14:paraId="750C36F8" w14:textId="77777777" w:rsidTr="00C67B9D">
        <w:tc>
          <w:tcPr>
            <w:tcW w:w="1134" w:type="dxa"/>
          </w:tcPr>
          <w:p w14:paraId="0B99B341" w14:textId="77777777" w:rsidR="0080688D" w:rsidRDefault="007D29EF" w:rsidP="00B1763A">
            <w:pPr>
              <w:rPr>
                <w:color w:val="FFFFFF" w:themeColor="background2"/>
                <w:sz w:val="16"/>
                <w:szCs w:val="16"/>
                <w:lang w:val="en-US"/>
              </w:rPr>
            </w:pPr>
            <w:r>
              <w:rPr>
                <w:color w:val="00577E" w:themeColor="accent1"/>
                <w:sz w:val="16"/>
                <w:szCs w:val="16"/>
                <w:lang w:val="fr-FR"/>
              </w:rPr>
              <w:t xml:space="preserve">Excavation  </w:t>
            </w:r>
          </w:p>
        </w:tc>
        <w:tc>
          <w:tcPr>
            <w:tcW w:w="1418" w:type="dxa"/>
          </w:tcPr>
          <w:p w14:paraId="227E7A44" w14:textId="77777777" w:rsidR="0080688D" w:rsidRPr="00994B77" w:rsidRDefault="007D29EF" w:rsidP="00B1763A">
            <w:pPr>
              <w:jc w:val="center"/>
              <w:rPr>
                <w:color w:val="00577E" w:themeColor="accent1"/>
                <w:sz w:val="16"/>
                <w:szCs w:val="16"/>
                <w:lang w:val="fr-FR"/>
              </w:rPr>
            </w:pPr>
            <w:r w:rsidRPr="007F5C69">
              <w:rPr>
                <w:color w:val="00577E" w:themeColor="accent1"/>
                <w:sz w:val="16"/>
                <w:szCs w:val="16"/>
                <w:lang w:val="fr-FR"/>
              </w:rPr>
              <w:t xml:space="preserve">Ruissellement chargé de sédiments quittant le site </w:t>
            </w:r>
          </w:p>
        </w:tc>
        <w:tc>
          <w:tcPr>
            <w:tcW w:w="1417" w:type="dxa"/>
          </w:tcPr>
          <w:p w14:paraId="69253846" w14:textId="77777777" w:rsidR="0080688D" w:rsidRPr="00994B77" w:rsidRDefault="007D29EF" w:rsidP="00B1763A">
            <w:pPr>
              <w:jc w:val="center"/>
              <w:rPr>
                <w:color w:val="00577E" w:themeColor="accent1"/>
                <w:sz w:val="16"/>
                <w:szCs w:val="16"/>
                <w:lang w:val="fr-FR"/>
              </w:rPr>
            </w:pPr>
            <w:r>
              <w:rPr>
                <w:color w:val="00577E" w:themeColor="accent1"/>
                <w:sz w:val="16"/>
                <w:szCs w:val="16"/>
                <w:lang w:val="fr-FR"/>
              </w:rPr>
              <w:t xml:space="preserve">Installer des barrières à sédiments </w:t>
            </w:r>
          </w:p>
        </w:tc>
        <w:tc>
          <w:tcPr>
            <w:tcW w:w="1418" w:type="dxa"/>
          </w:tcPr>
          <w:p w14:paraId="53ECD0C3" w14:textId="77777777" w:rsidR="0080688D" w:rsidRPr="007F5C69" w:rsidRDefault="007D29EF" w:rsidP="00B1763A">
            <w:pPr>
              <w:jc w:val="center"/>
              <w:rPr>
                <w:color w:val="00577E" w:themeColor="accent1"/>
                <w:sz w:val="16"/>
                <w:szCs w:val="16"/>
                <w:lang w:val="en-US"/>
              </w:rPr>
            </w:pPr>
            <w:r>
              <w:rPr>
                <w:color w:val="00577E" w:themeColor="accent1"/>
                <w:sz w:val="16"/>
                <w:szCs w:val="16"/>
                <w:lang w:val="fr-FR"/>
              </w:rPr>
              <w:t xml:space="preserve">Directeur de site </w:t>
            </w:r>
          </w:p>
        </w:tc>
        <w:tc>
          <w:tcPr>
            <w:tcW w:w="2551" w:type="dxa"/>
          </w:tcPr>
          <w:p w14:paraId="3F11A1EE" w14:textId="77777777" w:rsidR="0080688D" w:rsidRPr="00994B77" w:rsidRDefault="007D29EF" w:rsidP="00C51674">
            <w:pPr>
              <w:pStyle w:val="ListParagraph"/>
              <w:numPr>
                <w:ilvl w:val="0"/>
                <w:numId w:val="82"/>
              </w:numPr>
              <w:ind w:left="187" w:hanging="187"/>
              <w:rPr>
                <w:color w:val="00577E" w:themeColor="accent1"/>
                <w:sz w:val="16"/>
                <w:szCs w:val="16"/>
                <w:lang w:val="fr-FR"/>
              </w:rPr>
            </w:pPr>
            <w:r w:rsidRPr="0057396D">
              <w:rPr>
                <w:color w:val="00577E" w:themeColor="accent1"/>
                <w:sz w:val="16"/>
                <w:szCs w:val="16"/>
                <w:lang w:val="fr-FR"/>
              </w:rPr>
              <w:t>Inspection visuelle quotidienne des barrières à sédiments pour s'assurer qu'elles sont installées correctement et capables de retenir les sédiments sur le site.</w:t>
            </w:r>
          </w:p>
          <w:p w14:paraId="227E002E" w14:textId="77777777" w:rsidR="0080688D" w:rsidRPr="00994B77" w:rsidRDefault="007D29EF" w:rsidP="001A6711">
            <w:pPr>
              <w:pStyle w:val="ListParagraph"/>
              <w:numPr>
                <w:ilvl w:val="0"/>
                <w:numId w:val="82"/>
              </w:numPr>
              <w:ind w:left="187" w:hanging="187"/>
              <w:rPr>
                <w:color w:val="00577E" w:themeColor="accent1"/>
                <w:sz w:val="16"/>
                <w:szCs w:val="16"/>
                <w:lang w:val="fr-FR"/>
              </w:rPr>
            </w:pPr>
            <w:r>
              <w:rPr>
                <w:color w:val="00577E" w:themeColor="accent1"/>
                <w:sz w:val="16"/>
                <w:szCs w:val="16"/>
                <w:lang w:val="fr-FR"/>
              </w:rPr>
              <w:t xml:space="preserve">Inspection visuelle des barrières à sédiments pendant les périodes de pluie afin de s'assurer qu'aucun sédiment n'est entraîné hors du site. </w:t>
            </w:r>
          </w:p>
        </w:tc>
        <w:tc>
          <w:tcPr>
            <w:tcW w:w="1276" w:type="dxa"/>
          </w:tcPr>
          <w:p w14:paraId="56D99A95" w14:textId="77777777" w:rsidR="0080688D" w:rsidRPr="007F5C69" w:rsidRDefault="007D29EF" w:rsidP="00B1763A">
            <w:pPr>
              <w:jc w:val="center"/>
              <w:rPr>
                <w:color w:val="00577E" w:themeColor="accent1"/>
                <w:sz w:val="16"/>
                <w:szCs w:val="16"/>
                <w:lang w:val="en-US"/>
              </w:rPr>
            </w:pPr>
            <w:r>
              <w:rPr>
                <w:color w:val="00577E" w:themeColor="accent1"/>
                <w:sz w:val="16"/>
                <w:szCs w:val="16"/>
                <w:lang w:val="fr-FR"/>
              </w:rPr>
              <w:t xml:space="preserve">Directeur de site </w:t>
            </w:r>
          </w:p>
        </w:tc>
      </w:tr>
    </w:tbl>
    <w:p w14:paraId="70A5B70F" w14:textId="77777777" w:rsidR="0080688D" w:rsidRPr="00F2562D" w:rsidRDefault="007D29EF" w:rsidP="009834C5">
      <w:pPr>
        <w:pStyle w:val="Heading2"/>
        <w:ind w:left="851"/>
      </w:pPr>
      <w:bookmarkStart w:id="257" w:name="_Toc103073038"/>
      <w:bookmarkStart w:id="258" w:name="_Toc116509547"/>
      <w:bookmarkStart w:id="259" w:name="_Toc116511429"/>
      <w:r w:rsidRPr="00F2562D">
        <w:rPr>
          <w:lang w:val="fr-FR"/>
        </w:rPr>
        <w:t>Préparation, certification et approbation</w:t>
      </w:r>
      <w:bookmarkEnd w:id="257"/>
      <w:bookmarkEnd w:id="258"/>
      <w:bookmarkEnd w:id="259"/>
    </w:p>
    <w:p w14:paraId="206CBB1A" w14:textId="4BCD6B6F" w:rsidR="0080688D" w:rsidRPr="00994B77" w:rsidRDefault="007D29EF" w:rsidP="00B70D54">
      <w:pPr>
        <w:spacing w:after="120"/>
        <w:rPr>
          <w:rFonts w:ascii="Helvetica" w:hAnsi="Helvetica"/>
          <w:szCs w:val="12"/>
          <w:lang w:val="fr-FR"/>
        </w:rPr>
      </w:pPr>
      <w:r w:rsidRPr="00F2562D">
        <w:rPr>
          <w:rFonts w:ascii="Helvetica" w:hAnsi="Helvetica"/>
          <w:szCs w:val="12"/>
          <w:lang w:val="fr-FR"/>
        </w:rPr>
        <w:t>L'auteur du projet ou du programme est responsable au premier chef de l'élaboration du PSGE. Ceci comprend le fait d'obtenir la certification et/ou l'approbation requises. En général, pendant la construction, l'élaboration et/ou la mise en œuvre du PSGE relève</w:t>
      </w:r>
      <w:r w:rsidR="00C00B29">
        <w:rPr>
          <w:rFonts w:ascii="Helvetica" w:hAnsi="Helvetica"/>
          <w:szCs w:val="12"/>
          <w:lang w:val="fr-FR"/>
        </w:rPr>
        <w:t>nt</w:t>
      </w:r>
      <w:r w:rsidRPr="00F2562D">
        <w:rPr>
          <w:rFonts w:ascii="Helvetica" w:hAnsi="Helvetica"/>
          <w:szCs w:val="12"/>
          <w:lang w:val="fr-FR"/>
        </w:rPr>
        <w:t xml:space="preserve"> de la responsabilité contractuelle d'un entrepreneur. Toutefois, cela ne dispense pas l'auteur de la proposition de la responsabilité de faire respecter les approbations ou les conditions ou de garantir une gestion et des contrôles environnementaux robustes. </w:t>
      </w:r>
    </w:p>
    <w:p w14:paraId="0652A9A5" w14:textId="69F5FE43" w:rsidR="0080688D" w:rsidRPr="00994B77" w:rsidRDefault="007D29EF" w:rsidP="00EC1575">
      <w:pPr>
        <w:spacing w:after="120"/>
        <w:rPr>
          <w:rFonts w:ascii="Helvetica" w:hAnsi="Helvetica"/>
          <w:szCs w:val="12"/>
          <w:lang w:val="fr-FR"/>
        </w:rPr>
      </w:pPr>
      <w:r>
        <w:rPr>
          <w:rFonts w:ascii="Helvetica" w:hAnsi="Helvetica"/>
          <w:szCs w:val="12"/>
          <w:lang w:val="fr-FR"/>
        </w:rPr>
        <w:t>En général, les services gouvernementaux chargés de superviser un projet (et les services de l'environnement en particulier) doivent être consultés sur le contenu du PSGE pendant la phase d'élaboration (en particulier si certains impacts environnementaux ou certaines mesures de contrôle n'ont pas été suffisamment détaillés lors de la phase d'ÉIE). Dans plusieurs pays et territoires océaniens, les promoteurs sont légalement tenus d'être en contact avec les autorités de réglementation pour élaborer un PSGE avant l'approbation de l'ÉIE (p.</w:t>
      </w:r>
      <w:r w:rsidR="00D5181F">
        <w:rPr>
          <w:rFonts w:ascii="Helvetica" w:hAnsi="Helvetica"/>
          <w:szCs w:val="12"/>
          <w:lang w:val="fr-FR"/>
        </w:rPr>
        <w:t xml:space="preserve"> </w:t>
      </w:r>
      <w:r>
        <w:rPr>
          <w:rFonts w:ascii="Helvetica" w:hAnsi="Helvetica"/>
          <w:szCs w:val="12"/>
          <w:lang w:val="fr-FR"/>
        </w:rPr>
        <w:t>ex., aux îles Salomon). Mais l'absence d'obligation légale ne doit pas empêcher les organismes de réglementation d'autres juridictions d'être consultés sur l'élaboration des PSGE, en particulier lorsqu'elle entre dans le cadre de l'approbation de l'ÉIE. Il est dans l'intérêt d'un auteur de proposition de disposer d'un PSGE détaillé et adapté aux besoins du projet, axé sur les effets définis, les précisions et la suppression des contraintes de suivi inutiles ou redondantes qui peuvent être imposées par des plans de gestion type. Les autorisations de projet peuvent exiger la certification du PSGE avant le début de la construction ou de l'exploitation</w:t>
      </w:r>
      <w:r w:rsidR="00B651A3">
        <w:rPr>
          <w:rFonts w:ascii="Helvetica" w:hAnsi="Helvetica"/>
          <w:szCs w:val="12"/>
          <w:lang w:val="fr-FR"/>
        </w:rPr>
        <w:t> </w:t>
      </w:r>
      <w:r>
        <w:rPr>
          <w:rFonts w:ascii="Helvetica" w:hAnsi="Helvetica"/>
          <w:szCs w:val="12"/>
          <w:lang w:val="fr-FR"/>
        </w:rPr>
        <w:t xml:space="preserve">; une consultation en amont est susceptible de faciliter ce processus et de réduire les dépenses ou les retards coûteux. </w:t>
      </w:r>
    </w:p>
    <w:p w14:paraId="2C42C036" w14:textId="158D6DD0" w:rsidR="0080688D" w:rsidRPr="00994B77" w:rsidRDefault="007D29EF" w:rsidP="00EC1575">
      <w:pPr>
        <w:spacing w:after="120"/>
        <w:rPr>
          <w:rFonts w:ascii="Helvetica" w:hAnsi="Helvetica"/>
          <w:szCs w:val="12"/>
          <w:lang w:val="fr-FR"/>
        </w:rPr>
      </w:pPr>
      <w:r>
        <w:rPr>
          <w:rFonts w:ascii="Helvetica" w:hAnsi="Helvetica"/>
          <w:szCs w:val="12"/>
          <w:lang w:val="fr-FR"/>
        </w:rPr>
        <w:t>Lors du processus d'ÉIE et de l'élaboration du PSGE, toutes les parties prenantes affectées directement ou ayant un intérêt direct dans le projet doivent être consultées sur les effets prévus et les mesures de gestion à un stade précoce. Cette consultation permet une contribution efficace à l'élaboration du PSGE et peut apporter des solutions ou soutenir les mesures de gestion (p.</w:t>
      </w:r>
      <w:r w:rsidR="00D5181F">
        <w:rPr>
          <w:rFonts w:ascii="Helvetica" w:hAnsi="Helvetica"/>
          <w:szCs w:val="12"/>
          <w:lang w:val="fr-FR"/>
        </w:rPr>
        <w:t xml:space="preserve"> </w:t>
      </w:r>
      <w:r>
        <w:rPr>
          <w:rFonts w:ascii="Helvetica" w:hAnsi="Helvetica"/>
          <w:szCs w:val="12"/>
          <w:lang w:val="fr-FR"/>
        </w:rPr>
        <w:t>ex., le suivi communautaire). Les agents de liaison communautaires (CLO) ou les groupes de pilotage du projet peuvent faciliter ce processus.</w:t>
      </w:r>
    </w:p>
    <w:p w14:paraId="17D4A3F9" w14:textId="77777777" w:rsidR="0080688D" w:rsidRPr="00F2562D" w:rsidRDefault="007D29EF" w:rsidP="009834C5">
      <w:pPr>
        <w:pStyle w:val="Heading2"/>
        <w:spacing w:before="120"/>
        <w:ind w:left="851"/>
      </w:pPr>
      <w:bookmarkStart w:id="260" w:name="_Toc116509548"/>
      <w:bookmarkStart w:id="261" w:name="_Toc116511430"/>
      <w:bookmarkStart w:id="262" w:name="_Toc103073039"/>
      <w:r w:rsidRPr="00F2562D">
        <w:rPr>
          <w:lang w:val="fr-FR"/>
        </w:rPr>
        <w:lastRenderedPageBreak/>
        <w:t>Révision du PSGE</w:t>
      </w:r>
      <w:bookmarkEnd w:id="260"/>
      <w:bookmarkEnd w:id="261"/>
      <w:r w:rsidRPr="00F2562D">
        <w:rPr>
          <w:lang w:val="fr-FR"/>
        </w:rPr>
        <w:t xml:space="preserve"> </w:t>
      </w:r>
      <w:bookmarkEnd w:id="262"/>
      <w:r w:rsidRPr="00F2562D">
        <w:rPr>
          <w:lang w:val="fr-FR"/>
        </w:rPr>
        <w:t xml:space="preserve"> </w:t>
      </w:r>
    </w:p>
    <w:p w14:paraId="53A33E74" w14:textId="77777777" w:rsidR="0080688D" w:rsidRPr="00994B77" w:rsidRDefault="007D29EF" w:rsidP="00FA6322">
      <w:pPr>
        <w:spacing w:after="120"/>
        <w:rPr>
          <w:rFonts w:ascii="Helvetica" w:hAnsi="Helvetica"/>
          <w:szCs w:val="12"/>
          <w:lang w:val="fr-FR"/>
        </w:rPr>
      </w:pPr>
      <w:r w:rsidRPr="00F2562D">
        <w:rPr>
          <w:rFonts w:ascii="Helvetica" w:hAnsi="Helvetica"/>
          <w:szCs w:val="12"/>
          <w:lang w:val="fr-FR"/>
        </w:rPr>
        <w:t xml:space="preserve">En tant que document "vivant", un aspect important du processus d'élaboration du PSGE consiste à l'amender et à le modifier tout au long de la vie du projet afin d'en améliorer la gestion environnementale. Cette pratique présente l'avantage supplémentaire d'améliorer les futurs PSGE sur la base des enseignements tirés.  </w:t>
      </w:r>
    </w:p>
    <w:p w14:paraId="389FCE6B" w14:textId="77777777" w:rsidR="0080688D" w:rsidRPr="00994B77" w:rsidRDefault="007D29EF" w:rsidP="00FA6322">
      <w:pPr>
        <w:spacing w:after="120"/>
        <w:rPr>
          <w:rFonts w:ascii="Helvetica" w:hAnsi="Helvetica"/>
          <w:szCs w:val="12"/>
          <w:lang w:val="fr-FR"/>
        </w:rPr>
      </w:pPr>
      <w:r w:rsidRPr="00F2562D">
        <w:rPr>
          <w:rFonts w:ascii="Helvetica" w:hAnsi="Helvetica"/>
          <w:szCs w:val="12"/>
          <w:lang w:val="fr-FR"/>
        </w:rPr>
        <w:t>Le calendrier des révisions dépendra de chaque projet, mais coïncide généralement avec :</w:t>
      </w:r>
    </w:p>
    <w:p w14:paraId="65BEB663" w14:textId="2A48887A" w:rsidR="0080688D" w:rsidRPr="00F2562D" w:rsidRDefault="007D29EF" w:rsidP="00C51674">
      <w:pPr>
        <w:pStyle w:val="ListParagraph"/>
        <w:numPr>
          <w:ilvl w:val="0"/>
          <w:numId w:val="49"/>
        </w:numPr>
        <w:spacing w:after="160" w:line="259" w:lineRule="auto"/>
        <w:ind w:left="851" w:hanging="425"/>
        <w:rPr>
          <w:rFonts w:ascii="Helvetica" w:hAnsi="Helvetica"/>
          <w:szCs w:val="12"/>
        </w:rPr>
      </w:pPr>
      <w:r w:rsidRPr="00F2562D">
        <w:rPr>
          <w:rFonts w:ascii="Helvetica" w:hAnsi="Helvetica"/>
          <w:szCs w:val="12"/>
          <w:lang w:val="fr-FR"/>
        </w:rPr>
        <w:t>un incident environnemental important</w:t>
      </w:r>
      <w:r w:rsidR="00B651A3">
        <w:rPr>
          <w:rFonts w:ascii="Helvetica" w:hAnsi="Helvetica"/>
          <w:szCs w:val="12"/>
          <w:lang w:val="fr-FR"/>
        </w:rPr>
        <w:t> </w:t>
      </w:r>
      <w:r w:rsidRPr="00F2562D">
        <w:rPr>
          <w:rFonts w:ascii="Helvetica" w:hAnsi="Helvetica"/>
          <w:szCs w:val="12"/>
          <w:lang w:val="fr-FR"/>
        </w:rPr>
        <w:t>;</w:t>
      </w:r>
    </w:p>
    <w:p w14:paraId="6067D3CC" w14:textId="4A7E8770" w:rsidR="0080688D" w:rsidRPr="00994B77" w:rsidRDefault="007D29EF" w:rsidP="00C51674">
      <w:pPr>
        <w:pStyle w:val="ListParagraph"/>
        <w:numPr>
          <w:ilvl w:val="0"/>
          <w:numId w:val="49"/>
        </w:numPr>
        <w:spacing w:after="160" w:line="259" w:lineRule="auto"/>
        <w:ind w:left="851" w:hanging="425"/>
        <w:rPr>
          <w:rFonts w:ascii="Helvetica" w:hAnsi="Helvetica"/>
          <w:szCs w:val="12"/>
          <w:lang w:val="fr-FR"/>
        </w:rPr>
      </w:pPr>
      <w:r>
        <w:rPr>
          <w:rFonts w:ascii="Helvetica" w:hAnsi="Helvetica"/>
          <w:szCs w:val="12"/>
          <w:lang w:val="fr-FR"/>
        </w:rPr>
        <w:t>la disponibilité de processus de gestion environnementale plus efficaces</w:t>
      </w:r>
      <w:r w:rsidR="00B651A3">
        <w:rPr>
          <w:rFonts w:ascii="Helvetica" w:hAnsi="Helvetica"/>
          <w:szCs w:val="12"/>
          <w:lang w:val="fr-FR"/>
        </w:rPr>
        <w:t> </w:t>
      </w:r>
      <w:r>
        <w:rPr>
          <w:rFonts w:ascii="Helvetica" w:hAnsi="Helvetica"/>
          <w:szCs w:val="12"/>
          <w:lang w:val="fr-FR"/>
        </w:rPr>
        <w:t xml:space="preserve">; </w:t>
      </w:r>
    </w:p>
    <w:p w14:paraId="0A351F2A" w14:textId="7CEAEF14" w:rsidR="0080688D" w:rsidRPr="00994B77" w:rsidRDefault="007D29EF" w:rsidP="00C51674">
      <w:pPr>
        <w:pStyle w:val="ListParagraph"/>
        <w:numPr>
          <w:ilvl w:val="0"/>
          <w:numId w:val="49"/>
        </w:numPr>
        <w:spacing w:after="160" w:line="259" w:lineRule="auto"/>
        <w:ind w:left="851" w:hanging="425"/>
        <w:rPr>
          <w:rFonts w:ascii="Helvetica" w:hAnsi="Helvetica"/>
          <w:szCs w:val="12"/>
          <w:lang w:val="fr-FR"/>
        </w:rPr>
      </w:pPr>
      <w:r>
        <w:rPr>
          <w:rFonts w:ascii="Helvetica" w:hAnsi="Helvetica"/>
          <w:szCs w:val="12"/>
          <w:lang w:val="fr-FR"/>
        </w:rPr>
        <w:t>une modification de la portée du projet</w:t>
      </w:r>
      <w:r w:rsidR="00B651A3">
        <w:rPr>
          <w:rFonts w:ascii="Helvetica" w:hAnsi="Helvetica"/>
          <w:szCs w:val="12"/>
          <w:lang w:val="fr-FR"/>
        </w:rPr>
        <w:t> </w:t>
      </w:r>
      <w:r>
        <w:rPr>
          <w:rFonts w:ascii="Helvetica" w:hAnsi="Helvetica"/>
          <w:szCs w:val="12"/>
          <w:lang w:val="fr-FR"/>
        </w:rPr>
        <w:t xml:space="preserve">; </w:t>
      </w:r>
    </w:p>
    <w:p w14:paraId="32F950DF" w14:textId="28CACAAB" w:rsidR="0080688D" w:rsidRPr="00994B77" w:rsidRDefault="007D29EF" w:rsidP="00C51674">
      <w:pPr>
        <w:pStyle w:val="ListParagraph"/>
        <w:numPr>
          <w:ilvl w:val="0"/>
          <w:numId w:val="49"/>
        </w:numPr>
        <w:spacing w:after="160" w:line="259" w:lineRule="auto"/>
        <w:ind w:left="851" w:hanging="425"/>
        <w:rPr>
          <w:rFonts w:ascii="Helvetica" w:hAnsi="Helvetica"/>
          <w:szCs w:val="12"/>
          <w:lang w:val="fr-FR"/>
        </w:rPr>
      </w:pPr>
      <w:r>
        <w:rPr>
          <w:rFonts w:ascii="Helvetica" w:hAnsi="Helvetica"/>
          <w:szCs w:val="12"/>
          <w:lang w:val="fr-FR"/>
        </w:rPr>
        <w:t>un audit environnemental (qui requiert une vérification régulière de la mise en œuvre du PSGE)</w:t>
      </w:r>
      <w:r w:rsidR="00B651A3">
        <w:rPr>
          <w:rFonts w:ascii="Helvetica" w:hAnsi="Helvetica"/>
          <w:szCs w:val="12"/>
          <w:lang w:val="fr-FR"/>
        </w:rPr>
        <w:t> </w:t>
      </w:r>
      <w:r>
        <w:rPr>
          <w:rFonts w:ascii="Helvetica" w:hAnsi="Helvetica"/>
          <w:szCs w:val="12"/>
          <w:lang w:val="fr-FR"/>
        </w:rPr>
        <w:t>; et,</w:t>
      </w:r>
    </w:p>
    <w:p w14:paraId="21A040D9" w14:textId="77777777" w:rsidR="0080688D" w:rsidRPr="00F2562D" w:rsidRDefault="007D29EF" w:rsidP="00C51674">
      <w:pPr>
        <w:pStyle w:val="ListParagraph"/>
        <w:numPr>
          <w:ilvl w:val="0"/>
          <w:numId w:val="49"/>
        </w:numPr>
        <w:spacing w:after="160" w:line="259" w:lineRule="auto"/>
        <w:ind w:left="851" w:hanging="425"/>
        <w:rPr>
          <w:rFonts w:ascii="Helvetica" w:hAnsi="Helvetica"/>
          <w:szCs w:val="12"/>
        </w:rPr>
      </w:pPr>
      <w:r w:rsidRPr="00F2562D">
        <w:rPr>
          <w:rFonts w:ascii="Helvetica" w:hAnsi="Helvetica"/>
          <w:szCs w:val="12"/>
          <w:lang w:val="fr-FR"/>
        </w:rPr>
        <w:t>la fin du projet.</w:t>
      </w:r>
    </w:p>
    <w:p w14:paraId="1BE48366" w14:textId="6155E2A4" w:rsidR="0080688D" w:rsidRPr="00994B77" w:rsidRDefault="007D29EF" w:rsidP="00F337CD">
      <w:pPr>
        <w:rPr>
          <w:rFonts w:ascii="Helvetica" w:hAnsi="Helvetica"/>
          <w:szCs w:val="12"/>
          <w:lang w:val="fr-FR"/>
        </w:rPr>
      </w:pPr>
      <w:r w:rsidRPr="00F2562D">
        <w:rPr>
          <w:rFonts w:ascii="Helvetica" w:hAnsi="Helvetica"/>
          <w:szCs w:val="12"/>
          <w:lang w:val="fr-FR"/>
        </w:rPr>
        <w:t xml:space="preserve">Toute révision doit être centrée sur l'efficacité des procédures et des contrôles environnementaux et sur leur réévaluation/redéfinition selon les besoins. Il convient de conserver une copie de chaque version du PSGE, afin de documenter le processus d'amélioration. Il peut être nécessaire de soumettre un PSGE mis à jour aux autorités compétentes (ministères, institutions de financement, etc.) pour examen et enregistrement. </w:t>
      </w:r>
    </w:p>
    <w:p w14:paraId="2891AD3C" w14:textId="77777777" w:rsidR="0080688D" w:rsidRPr="00F2562D" w:rsidRDefault="007D29EF" w:rsidP="00984049">
      <w:pPr>
        <w:pStyle w:val="Heading1"/>
      </w:pPr>
      <w:bookmarkStart w:id="263" w:name="_Toc103073040"/>
      <w:bookmarkStart w:id="264" w:name="_Toc116509549"/>
      <w:bookmarkStart w:id="265" w:name="_Toc116511431"/>
      <w:r>
        <w:rPr>
          <w:lang w:val="fr-FR"/>
        </w:rPr>
        <w:t>Champ d'application et structure</w:t>
      </w:r>
      <w:bookmarkEnd w:id="263"/>
      <w:bookmarkEnd w:id="264"/>
      <w:bookmarkEnd w:id="265"/>
    </w:p>
    <w:p w14:paraId="77AF8DB7" w14:textId="443878F5" w:rsidR="0080688D" w:rsidRPr="00994B77" w:rsidRDefault="007D29EF" w:rsidP="00F725A3">
      <w:pPr>
        <w:pStyle w:val="Heading"/>
        <w:numPr>
          <w:ilvl w:val="0"/>
          <w:numId w:val="0"/>
        </w:numPr>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La portée et le contenu d'un PSGE doivent être à la fois le reflet de l'importance des impacts environnementaux prévus du projet et de l'échelle du projet (c'est-à-dire le risque). Ils doivent également être le reflet de la nature des travaux proposés. Ces éléments auront une incidence importante sur les questions abordées dans le PSGE (p.</w:t>
      </w:r>
      <w:r w:rsidR="00D5181F">
        <w:rPr>
          <w:rFonts w:eastAsiaTheme="minorEastAsia"/>
          <w:color w:val="00577E" w:themeColor="text1"/>
          <w:sz w:val="20"/>
          <w:szCs w:val="12"/>
          <w:lang w:val="fr-FR" w:eastAsia="en-GB"/>
        </w:rPr>
        <w:t xml:space="preserve"> </w:t>
      </w:r>
      <w:r w:rsidRPr="00F2562D">
        <w:rPr>
          <w:rFonts w:eastAsiaTheme="minorEastAsia"/>
          <w:color w:val="00577E" w:themeColor="text1"/>
          <w:sz w:val="20"/>
          <w:szCs w:val="12"/>
          <w:lang w:val="fr-FR" w:eastAsia="en-GB"/>
        </w:rPr>
        <w:t>ex., si les impacts attendus sur la circulation sont peu importants, les contrôles de gestion de la circulation et les exigences de surveillance ne seront peut-être pas nécessaires dans le PSGE). Ainsi, la présente boîte à outils n'est pas destinée à être un modèle rigide</w:t>
      </w:r>
      <w:r w:rsidR="00314B0D">
        <w:rPr>
          <w:rFonts w:eastAsiaTheme="minorEastAsia"/>
          <w:color w:val="00577E" w:themeColor="text1"/>
          <w:sz w:val="20"/>
          <w:szCs w:val="12"/>
          <w:lang w:val="fr-FR" w:eastAsia="en-GB"/>
        </w:rPr>
        <w:t>,</w:t>
      </w:r>
      <w:r w:rsidRPr="00F2562D">
        <w:rPr>
          <w:rFonts w:eastAsiaTheme="minorEastAsia"/>
          <w:color w:val="00577E" w:themeColor="text1"/>
          <w:sz w:val="20"/>
          <w:szCs w:val="12"/>
          <w:lang w:val="fr-FR" w:eastAsia="en-GB"/>
        </w:rPr>
        <w:t xml:space="preserve"> mais plutôt un cadre, dans la mesure où le contenu de chaque PSGE est propre à chaque projet (ou programme). </w:t>
      </w:r>
    </w:p>
    <w:p w14:paraId="24DCAB28" w14:textId="77777777" w:rsidR="0080688D" w:rsidRPr="00994B77" w:rsidRDefault="0080688D" w:rsidP="00F725A3">
      <w:pPr>
        <w:pStyle w:val="Heading"/>
        <w:numPr>
          <w:ilvl w:val="0"/>
          <w:numId w:val="0"/>
        </w:numPr>
        <w:rPr>
          <w:rFonts w:eastAsiaTheme="minorEastAsia"/>
          <w:color w:val="00577E" w:themeColor="text1"/>
          <w:sz w:val="12"/>
          <w:szCs w:val="12"/>
          <w:lang w:val="fr-FR" w:eastAsia="en-GB"/>
        </w:rPr>
      </w:pPr>
    </w:p>
    <w:p w14:paraId="409ED2CE" w14:textId="229F674E" w:rsidR="0080688D" w:rsidRPr="00994B77" w:rsidRDefault="007D29EF" w:rsidP="00F725A3">
      <w:pPr>
        <w:pStyle w:val="Heading"/>
        <w:numPr>
          <w:ilvl w:val="0"/>
          <w:numId w:val="0"/>
        </w:numPr>
        <w:rPr>
          <w:rFonts w:eastAsiaTheme="minorEastAsia"/>
          <w:color w:val="00577E" w:themeColor="text1"/>
          <w:sz w:val="20"/>
          <w:szCs w:val="12"/>
          <w:lang w:val="fr-FR" w:eastAsia="en-GB"/>
        </w:rPr>
      </w:pPr>
      <w:r>
        <w:rPr>
          <w:rFonts w:eastAsiaTheme="minorEastAsia"/>
          <w:color w:val="00577E" w:themeColor="text1"/>
          <w:sz w:val="20"/>
          <w:szCs w:val="12"/>
          <w:lang w:val="fr-FR" w:eastAsia="en-GB"/>
        </w:rPr>
        <w:t>Certains éléments communs doivent toutefois être inclus dans un PSGE, quel</w:t>
      </w:r>
      <w:r w:rsidR="00C00B29">
        <w:rPr>
          <w:rFonts w:eastAsiaTheme="minorEastAsia"/>
          <w:color w:val="00577E" w:themeColor="text1"/>
          <w:sz w:val="20"/>
          <w:szCs w:val="12"/>
          <w:lang w:val="fr-FR" w:eastAsia="en-GB"/>
        </w:rPr>
        <w:t>le</w:t>
      </w:r>
      <w:r>
        <w:rPr>
          <w:rFonts w:eastAsiaTheme="minorEastAsia"/>
          <w:color w:val="00577E" w:themeColor="text1"/>
          <w:sz w:val="20"/>
          <w:szCs w:val="12"/>
          <w:lang w:val="fr-FR" w:eastAsia="en-GB"/>
        </w:rPr>
        <w:t xml:space="preserve">s que soient les spécificités du projet. Les sections suivantes recensent et décrivent ces éléments communs. Il s'agit des éléments suivants: </w:t>
      </w:r>
    </w:p>
    <w:p w14:paraId="280A084C" w14:textId="77777777" w:rsidR="0080688D" w:rsidRPr="00994B77" w:rsidRDefault="0080688D" w:rsidP="00F725A3">
      <w:pPr>
        <w:pStyle w:val="Heading"/>
        <w:numPr>
          <w:ilvl w:val="0"/>
          <w:numId w:val="0"/>
        </w:numPr>
        <w:rPr>
          <w:rFonts w:eastAsiaTheme="minorEastAsia"/>
          <w:color w:val="00577E" w:themeColor="text1"/>
          <w:sz w:val="12"/>
          <w:szCs w:val="12"/>
          <w:lang w:val="fr-FR" w:eastAsia="en-GB"/>
        </w:rPr>
      </w:pPr>
    </w:p>
    <w:p w14:paraId="23ED0ED2" w14:textId="0F46C8E6" w:rsidR="0080688D" w:rsidRPr="00994B77" w:rsidRDefault="007D29EF" w:rsidP="00C51674">
      <w:pPr>
        <w:pStyle w:val="Heading"/>
        <w:numPr>
          <w:ilvl w:val="0"/>
          <w:numId w:val="67"/>
        </w:numPr>
        <w:ind w:left="851" w:hanging="425"/>
        <w:rPr>
          <w:rFonts w:eastAsiaTheme="minorEastAsia"/>
          <w:color w:val="00577E" w:themeColor="text1"/>
          <w:sz w:val="20"/>
          <w:szCs w:val="12"/>
          <w:lang w:val="fr-FR" w:eastAsia="en-GB"/>
        </w:rPr>
      </w:pPr>
      <w:r>
        <w:rPr>
          <w:rFonts w:eastAsiaTheme="minorEastAsia"/>
          <w:color w:val="00577E" w:themeColor="text1"/>
          <w:sz w:val="20"/>
          <w:szCs w:val="12"/>
          <w:lang w:val="fr-FR" w:eastAsia="en-GB"/>
        </w:rPr>
        <w:t xml:space="preserve">Introduction </w:t>
      </w:r>
      <w:r w:rsidR="00197506">
        <w:rPr>
          <w:rFonts w:eastAsiaTheme="minorEastAsia"/>
          <w:color w:val="00577E" w:themeColor="text1"/>
          <w:sz w:val="20"/>
          <w:szCs w:val="12"/>
          <w:lang w:val="fr-FR" w:eastAsia="en-GB"/>
        </w:rPr>
        <w:t>—</w:t>
      </w:r>
      <w:r>
        <w:rPr>
          <w:rFonts w:eastAsiaTheme="minorEastAsia"/>
          <w:color w:val="00577E" w:themeColor="text1"/>
          <w:sz w:val="20"/>
          <w:szCs w:val="12"/>
          <w:lang w:val="fr-FR" w:eastAsia="en-GB"/>
        </w:rPr>
        <w:t xml:space="preserve"> une description du projet.</w:t>
      </w:r>
    </w:p>
    <w:p w14:paraId="585E6581" w14:textId="77777777" w:rsidR="0080688D" w:rsidRPr="00994B77" w:rsidRDefault="007D29EF" w:rsidP="00C51674">
      <w:pPr>
        <w:pStyle w:val="Heading"/>
        <w:numPr>
          <w:ilvl w:val="0"/>
          <w:numId w:val="67"/>
        </w:numPr>
        <w:ind w:left="851" w:hanging="425"/>
        <w:rPr>
          <w:rFonts w:eastAsiaTheme="minorEastAsia"/>
          <w:color w:val="00577E" w:themeColor="text1"/>
          <w:sz w:val="20"/>
          <w:szCs w:val="12"/>
          <w:lang w:val="fr-FR" w:eastAsia="en-GB"/>
        </w:rPr>
      </w:pPr>
      <w:r>
        <w:rPr>
          <w:rFonts w:eastAsiaTheme="minorEastAsia"/>
          <w:color w:val="00577E" w:themeColor="text1"/>
          <w:sz w:val="20"/>
          <w:szCs w:val="12"/>
          <w:lang w:val="fr-FR" w:eastAsia="en-GB"/>
        </w:rPr>
        <w:t>Structure de gestion et responsabilités.</w:t>
      </w:r>
    </w:p>
    <w:p w14:paraId="3868F030" w14:textId="77777777" w:rsidR="0080688D" w:rsidRPr="00F2562D" w:rsidRDefault="007D29EF" w:rsidP="00C51674">
      <w:pPr>
        <w:pStyle w:val="Heading"/>
        <w:numPr>
          <w:ilvl w:val="0"/>
          <w:numId w:val="67"/>
        </w:numPr>
        <w:ind w:left="851" w:hanging="425"/>
        <w:rPr>
          <w:rFonts w:eastAsiaTheme="minorEastAsia"/>
          <w:color w:val="00577E" w:themeColor="text1"/>
          <w:sz w:val="20"/>
          <w:szCs w:val="12"/>
          <w:lang w:val="en-GB" w:eastAsia="en-GB"/>
        </w:rPr>
      </w:pPr>
      <w:r w:rsidRPr="00F2562D">
        <w:rPr>
          <w:rFonts w:eastAsiaTheme="minorEastAsia"/>
          <w:color w:val="00577E" w:themeColor="text1"/>
          <w:sz w:val="20"/>
          <w:szCs w:val="12"/>
          <w:lang w:val="fr-FR" w:eastAsia="en-GB"/>
        </w:rPr>
        <w:t>Mesures de gestion environnementale.</w:t>
      </w:r>
    </w:p>
    <w:p w14:paraId="2CD3319D" w14:textId="77777777" w:rsidR="0080688D" w:rsidRPr="00F2562D" w:rsidRDefault="007D29EF" w:rsidP="00C51674">
      <w:pPr>
        <w:pStyle w:val="Heading"/>
        <w:numPr>
          <w:ilvl w:val="0"/>
          <w:numId w:val="67"/>
        </w:numPr>
        <w:ind w:left="851" w:hanging="425"/>
        <w:rPr>
          <w:rFonts w:eastAsiaTheme="minorEastAsia"/>
          <w:color w:val="00577E" w:themeColor="text1"/>
          <w:sz w:val="20"/>
          <w:szCs w:val="12"/>
          <w:lang w:val="en-GB" w:eastAsia="en-GB"/>
        </w:rPr>
      </w:pPr>
      <w:r w:rsidRPr="00F2562D">
        <w:rPr>
          <w:rFonts w:eastAsiaTheme="minorEastAsia"/>
          <w:color w:val="00577E" w:themeColor="text1"/>
          <w:sz w:val="20"/>
          <w:szCs w:val="12"/>
          <w:lang w:val="fr-FR" w:eastAsia="en-GB"/>
        </w:rPr>
        <w:t>Suivi et révision.</w:t>
      </w:r>
    </w:p>
    <w:p w14:paraId="3D231526" w14:textId="77777777" w:rsidR="0080688D" w:rsidRPr="00984049" w:rsidRDefault="007D29EF" w:rsidP="009834C5">
      <w:pPr>
        <w:pStyle w:val="Heading2"/>
        <w:ind w:left="851"/>
      </w:pPr>
      <w:bookmarkStart w:id="266" w:name="_Toc103073041"/>
      <w:bookmarkStart w:id="267" w:name="_Toc116509550"/>
      <w:bookmarkStart w:id="268" w:name="_Toc116511432"/>
      <w:r w:rsidRPr="00984049">
        <w:rPr>
          <w:lang w:val="fr-FR"/>
        </w:rPr>
        <w:t>Introduction et objectifs</w:t>
      </w:r>
      <w:bookmarkEnd w:id="266"/>
      <w:bookmarkEnd w:id="267"/>
      <w:bookmarkEnd w:id="268"/>
    </w:p>
    <w:p w14:paraId="05EF26BA" w14:textId="77777777" w:rsidR="0080688D" w:rsidRPr="00994B77" w:rsidRDefault="007D29EF" w:rsidP="002E7286">
      <w:pPr>
        <w:pStyle w:val="Subheading"/>
        <w:numPr>
          <w:ilvl w:val="0"/>
          <w:numId w:val="0"/>
        </w:numPr>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L'introduction doit fournir une brève description du contexte du projet, notamment sa nature et ses objectifs, la législation pertinente ainsi que les objectifs du PGSE. Elle doit également identifier les principales parties prenantes. Le PSGE peut renvoyer à l'ÉIE applicable, MAIS ces informations ne doivent pas être reproduites dans le détail.</w:t>
      </w:r>
    </w:p>
    <w:p w14:paraId="42AD71D5" w14:textId="77777777" w:rsidR="0080688D" w:rsidRPr="00994B77" w:rsidRDefault="0080688D" w:rsidP="00F337CD">
      <w:pPr>
        <w:pStyle w:val="Subheading"/>
        <w:numPr>
          <w:ilvl w:val="0"/>
          <w:numId w:val="0"/>
        </w:numPr>
        <w:rPr>
          <w:rFonts w:eastAsiaTheme="minorEastAsia"/>
          <w:color w:val="00577E" w:themeColor="text1"/>
          <w:sz w:val="12"/>
          <w:szCs w:val="12"/>
          <w:lang w:val="fr-FR" w:eastAsia="en-GB"/>
        </w:rPr>
      </w:pPr>
    </w:p>
    <w:p w14:paraId="12F4BE11" w14:textId="29D1D8CF" w:rsidR="0080688D" w:rsidRPr="00994B77" w:rsidRDefault="007D29EF" w:rsidP="00F337CD">
      <w:pPr>
        <w:pStyle w:val="Subheading"/>
        <w:numPr>
          <w:ilvl w:val="0"/>
          <w:numId w:val="0"/>
        </w:numPr>
        <w:rPr>
          <w:rFonts w:eastAsiaTheme="minorEastAsia"/>
          <w:color w:val="00577E" w:themeColor="text1"/>
          <w:sz w:val="20"/>
          <w:szCs w:val="12"/>
          <w:lang w:val="fr-FR" w:eastAsia="en-GB"/>
        </w:rPr>
      </w:pPr>
      <w:r>
        <w:rPr>
          <w:rFonts w:eastAsiaTheme="minorEastAsia"/>
          <w:color w:val="00577E" w:themeColor="text1"/>
          <w:sz w:val="20"/>
          <w:szCs w:val="12"/>
          <w:lang w:val="fr-FR" w:eastAsia="en-GB"/>
        </w:rPr>
        <w:t>Avant tout, elle doit présenter ou énoncer les conditions d'approbation du projet, les licences ou permis à obtenir, ainsi que toute autre exigence applicable au projet, p.</w:t>
      </w:r>
      <w:r w:rsidR="00D5181F">
        <w:rPr>
          <w:rFonts w:eastAsiaTheme="minorEastAsia"/>
          <w:color w:val="00577E" w:themeColor="text1"/>
          <w:sz w:val="20"/>
          <w:szCs w:val="12"/>
          <w:lang w:val="fr-FR" w:eastAsia="en-GB"/>
        </w:rPr>
        <w:t xml:space="preserve"> </w:t>
      </w:r>
      <w:r>
        <w:rPr>
          <w:rFonts w:eastAsiaTheme="minorEastAsia"/>
          <w:color w:val="00577E" w:themeColor="text1"/>
          <w:sz w:val="20"/>
          <w:szCs w:val="12"/>
          <w:lang w:val="fr-FR" w:eastAsia="en-GB"/>
        </w:rPr>
        <w:t>ex., les accords volontaires, les accords avec les parties prenantes, etc.</w:t>
      </w:r>
    </w:p>
    <w:p w14:paraId="522C42CE" w14:textId="77777777" w:rsidR="0080688D" w:rsidRPr="00994B77" w:rsidRDefault="0080688D" w:rsidP="00F337CD">
      <w:pPr>
        <w:pStyle w:val="Subheading"/>
        <w:numPr>
          <w:ilvl w:val="0"/>
          <w:numId w:val="0"/>
        </w:numPr>
        <w:rPr>
          <w:rFonts w:eastAsiaTheme="minorEastAsia"/>
          <w:color w:val="00577E" w:themeColor="text1"/>
          <w:sz w:val="12"/>
          <w:szCs w:val="12"/>
          <w:lang w:val="fr-FR" w:eastAsia="en-GB"/>
        </w:rPr>
      </w:pPr>
    </w:p>
    <w:p w14:paraId="070BAE42" w14:textId="77777777" w:rsidR="0080688D" w:rsidRPr="00994B77" w:rsidRDefault="007D29EF" w:rsidP="00984049">
      <w:pPr>
        <w:pStyle w:val="Subheading"/>
        <w:numPr>
          <w:ilvl w:val="0"/>
          <w:numId w:val="0"/>
        </w:numPr>
        <w:spacing w:after="0"/>
        <w:rPr>
          <w:rFonts w:eastAsiaTheme="minorEastAsia"/>
          <w:color w:val="00577E" w:themeColor="text1"/>
          <w:sz w:val="20"/>
          <w:szCs w:val="12"/>
          <w:lang w:val="fr-FR" w:eastAsia="en-GB"/>
        </w:rPr>
      </w:pPr>
      <w:r>
        <w:rPr>
          <w:rFonts w:eastAsiaTheme="minorEastAsia"/>
          <w:color w:val="00577E" w:themeColor="text1"/>
          <w:sz w:val="20"/>
          <w:szCs w:val="12"/>
          <w:lang w:val="fr-FR" w:eastAsia="en-GB"/>
        </w:rPr>
        <w:t xml:space="preserve">Les objectifs du PSGE doivent être spécifiques au projet, et non des déclarations de politique générale. Ils doivent permettre de clarifier ce que le PSGE cherche à réaliser (les impacts à gérer et à </w:t>
      </w:r>
      <w:r>
        <w:rPr>
          <w:rFonts w:eastAsiaTheme="minorEastAsia"/>
          <w:color w:val="00577E" w:themeColor="text1"/>
          <w:sz w:val="20"/>
          <w:szCs w:val="12"/>
          <w:lang w:val="fr-FR" w:eastAsia="en-GB"/>
        </w:rPr>
        <w:lastRenderedPageBreak/>
        <w:t xml:space="preserve">surveiller). Ils peuvent inclure des objectifs relatifs à la gestion générale du site, aux caractéristiques particulières du site et aux meilleures pratiques de gestion environnementale. </w:t>
      </w:r>
    </w:p>
    <w:p w14:paraId="6628D026" w14:textId="77777777" w:rsidR="0080688D" w:rsidRPr="00984049" w:rsidRDefault="007D29EF" w:rsidP="009834C5">
      <w:pPr>
        <w:pStyle w:val="Heading2"/>
        <w:spacing w:before="160"/>
        <w:ind w:left="851"/>
      </w:pPr>
      <w:bookmarkStart w:id="269" w:name="_Toc103073042"/>
      <w:bookmarkStart w:id="270" w:name="_Toc116509551"/>
      <w:bookmarkStart w:id="271" w:name="_Toc116511433"/>
      <w:r w:rsidRPr="00984049">
        <w:rPr>
          <w:lang w:val="fr-FR"/>
        </w:rPr>
        <w:t>Description du projet</w:t>
      </w:r>
      <w:bookmarkEnd w:id="269"/>
      <w:bookmarkEnd w:id="270"/>
      <w:bookmarkEnd w:id="271"/>
      <w:r w:rsidRPr="00984049">
        <w:rPr>
          <w:lang w:val="fr-FR"/>
        </w:rPr>
        <w:t xml:space="preserve"> </w:t>
      </w:r>
    </w:p>
    <w:p w14:paraId="46C62828" w14:textId="77777777" w:rsidR="0080688D" w:rsidRPr="00994B77" w:rsidRDefault="007D29EF" w:rsidP="00225C20">
      <w:pPr>
        <w:pStyle w:val="Subheading"/>
        <w:numPr>
          <w:ilvl w:val="0"/>
          <w:numId w:val="0"/>
        </w:numPr>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 xml:space="preserve">La description du projet doit être suffisamment détaillée pour définir la nature et la portée du projet (et donc les sujets à traiter dans le PSGE). Une fois encore, le PSGE ne doit pas reprendre toutes les informations contenues dans l'ÉIE. </w:t>
      </w:r>
    </w:p>
    <w:p w14:paraId="3AFF6504" w14:textId="77777777" w:rsidR="0080688D" w:rsidRPr="00994B77" w:rsidRDefault="0080688D" w:rsidP="00225C20">
      <w:pPr>
        <w:pStyle w:val="Subheading"/>
        <w:numPr>
          <w:ilvl w:val="0"/>
          <w:numId w:val="0"/>
        </w:numPr>
        <w:rPr>
          <w:rFonts w:eastAsiaTheme="minorEastAsia"/>
          <w:color w:val="00577E" w:themeColor="text1"/>
          <w:sz w:val="12"/>
          <w:szCs w:val="12"/>
          <w:lang w:val="fr-FR" w:eastAsia="en-GB"/>
        </w:rPr>
      </w:pPr>
    </w:p>
    <w:p w14:paraId="72D3262A" w14:textId="77777777" w:rsidR="0080688D" w:rsidRPr="00994B77" w:rsidRDefault="007D29EF" w:rsidP="00F337CD">
      <w:pPr>
        <w:pStyle w:val="Subheading"/>
        <w:numPr>
          <w:ilvl w:val="0"/>
          <w:numId w:val="0"/>
        </w:numPr>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 xml:space="preserve">Elle doit inclure des informations sur : </w:t>
      </w:r>
    </w:p>
    <w:p w14:paraId="296BFFB0" w14:textId="774303BE" w:rsidR="0080688D" w:rsidRPr="00994B77" w:rsidRDefault="007D29EF" w:rsidP="00C51674">
      <w:pPr>
        <w:pStyle w:val="Subheading"/>
        <w:numPr>
          <w:ilvl w:val="0"/>
          <w:numId w:val="68"/>
        </w:numPr>
        <w:ind w:left="426"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 xml:space="preserve">Le lieu </w:t>
      </w:r>
      <w:r w:rsidR="00197506">
        <w:rPr>
          <w:rFonts w:eastAsiaTheme="minorEastAsia"/>
          <w:color w:val="00577E" w:themeColor="text1"/>
          <w:sz w:val="20"/>
          <w:szCs w:val="12"/>
          <w:lang w:val="fr-FR" w:eastAsia="en-GB"/>
        </w:rPr>
        <w:t>—</w:t>
      </w:r>
      <w:r w:rsidRPr="00F2562D">
        <w:rPr>
          <w:rFonts w:eastAsiaTheme="minorEastAsia"/>
          <w:color w:val="00577E" w:themeColor="text1"/>
          <w:sz w:val="20"/>
          <w:szCs w:val="12"/>
          <w:lang w:val="fr-FR" w:eastAsia="en-GB"/>
        </w:rPr>
        <w:t xml:space="preserve"> la localisation du site et ses caractéristiques environnementales doivent être décrites et un plan indiquant le lieu d'implantation des principales installations et activités doit être fourni. </w:t>
      </w:r>
    </w:p>
    <w:p w14:paraId="2F3CC21A" w14:textId="7A611948" w:rsidR="0080688D" w:rsidRPr="00F2562D" w:rsidRDefault="007D29EF" w:rsidP="00C51674">
      <w:pPr>
        <w:pStyle w:val="Subheading"/>
        <w:numPr>
          <w:ilvl w:val="0"/>
          <w:numId w:val="68"/>
        </w:numPr>
        <w:ind w:left="426" w:hanging="425"/>
        <w:rPr>
          <w:rFonts w:eastAsiaTheme="minorEastAsia"/>
          <w:color w:val="00577E" w:themeColor="text1"/>
          <w:sz w:val="20"/>
          <w:szCs w:val="12"/>
          <w:lang w:val="en-GB" w:eastAsia="en-GB"/>
        </w:rPr>
      </w:pPr>
      <w:r w:rsidRPr="00F2562D">
        <w:rPr>
          <w:rFonts w:eastAsiaTheme="minorEastAsia"/>
          <w:color w:val="00577E" w:themeColor="text1"/>
          <w:sz w:val="20"/>
          <w:szCs w:val="12"/>
          <w:lang w:val="fr-FR" w:eastAsia="en-GB"/>
        </w:rPr>
        <w:t xml:space="preserve">Les activités </w:t>
      </w:r>
      <w:r w:rsidR="00197506">
        <w:rPr>
          <w:rFonts w:eastAsiaTheme="minorEastAsia"/>
          <w:color w:val="00577E" w:themeColor="text1"/>
          <w:sz w:val="20"/>
          <w:szCs w:val="12"/>
          <w:lang w:val="fr-FR" w:eastAsia="en-GB"/>
        </w:rPr>
        <w:t>—</w:t>
      </w:r>
      <w:r w:rsidRPr="00F2562D">
        <w:rPr>
          <w:rFonts w:eastAsiaTheme="minorEastAsia"/>
          <w:color w:val="00577E" w:themeColor="text1"/>
          <w:sz w:val="20"/>
          <w:szCs w:val="12"/>
          <w:lang w:val="fr-FR" w:eastAsia="en-GB"/>
        </w:rPr>
        <w:t xml:space="preserve"> une description des activités du projet (construction et exploitation) doit être présentée. Cette description peut inclure : </w:t>
      </w:r>
    </w:p>
    <w:p w14:paraId="48EF3E01" w14:textId="77777777" w:rsidR="0080688D" w:rsidRPr="00994B77" w:rsidRDefault="007D29EF" w:rsidP="00C51674">
      <w:pPr>
        <w:pStyle w:val="Subheading"/>
        <w:numPr>
          <w:ilvl w:val="0"/>
          <w:numId w:val="69"/>
        </w:numPr>
        <w:ind w:left="851"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 xml:space="preserve">une brève description des processus de construction ou d'exploitation </w:t>
      </w:r>
    </w:p>
    <w:p w14:paraId="1D2A8F0C" w14:textId="77777777" w:rsidR="0080688D" w:rsidRPr="00994B77" w:rsidRDefault="007D29EF" w:rsidP="00C51674">
      <w:pPr>
        <w:pStyle w:val="Subheading"/>
        <w:numPr>
          <w:ilvl w:val="0"/>
          <w:numId w:val="69"/>
        </w:numPr>
        <w:ind w:left="851"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 xml:space="preserve">les heures d'activité ou d'exploitation, y compris les détails de toute activité pouvant être entreprise en dehors de ces heures </w:t>
      </w:r>
    </w:p>
    <w:p w14:paraId="04BE7B4E" w14:textId="77777777" w:rsidR="0080688D" w:rsidRPr="00994B77" w:rsidRDefault="007D29EF" w:rsidP="00C51674">
      <w:pPr>
        <w:pStyle w:val="Subheading"/>
        <w:numPr>
          <w:ilvl w:val="0"/>
          <w:numId w:val="69"/>
        </w:numPr>
        <w:ind w:left="851"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le nombre et le type de travailleurs à employer, et</w:t>
      </w:r>
    </w:p>
    <w:p w14:paraId="1A8D1ECE" w14:textId="77777777" w:rsidR="0080688D" w:rsidRPr="00994B77" w:rsidRDefault="007D29EF" w:rsidP="00C51674">
      <w:pPr>
        <w:pStyle w:val="Subheading"/>
        <w:numPr>
          <w:ilvl w:val="0"/>
          <w:numId w:val="69"/>
        </w:numPr>
        <w:ind w:left="851" w:hanging="425"/>
        <w:rPr>
          <w:rFonts w:eastAsiaTheme="minorEastAsia"/>
          <w:color w:val="00577E" w:themeColor="text1"/>
          <w:sz w:val="20"/>
          <w:szCs w:val="12"/>
          <w:lang w:val="fr-FR" w:eastAsia="en-GB"/>
        </w:rPr>
      </w:pPr>
      <w:r>
        <w:rPr>
          <w:rFonts w:eastAsiaTheme="minorEastAsia"/>
          <w:color w:val="00577E" w:themeColor="text1"/>
          <w:sz w:val="20"/>
          <w:szCs w:val="12"/>
          <w:lang w:val="fr-FR" w:eastAsia="en-GB"/>
        </w:rPr>
        <w:t>les machines et les équipements qui seront utilisés.</w:t>
      </w:r>
    </w:p>
    <w:p w14:paraId="32E3728B" w14:textId="64C91C7C" w:rsidR="0080688D" w:rsidRPr="00994B77" w:rsidRDefault="007D29EF" w:rsidP="00C51674">
      <w:pPr>
        <w:pStyle w:val="Subheading"/>
        <w:numPr>
          <w:ilvl w:val="0"/>
          <w:numId w:val="70"/>
        </w:numPr>
        <w:spacing w:after="240"/>
        <w:ind w:left="425"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 xml:space="preserve">Le calendrier et l'échéancier </w:t>
      </w:r>
      <w:r w:rsidR="00197506">
        <w:rPr>
          <w:rFonts w:eastAsiaTheme="minorEastAsia"/>
          <w:color w:val="00577E" w:themeColor="text1"/>
          <w:sz w:val="20"/>
          <w:szCs w:val="12"/>
          <w:lang w:val="fr-FR" w:eastAsia="en-GB"/>
        </w:rPr>
        <w:t>—</w:t>
      </w:r>
      <w:r w:rsidRPr="00F2562D">
        <w:rPr>
          <w:rFonts w:eastAsiaTheme="minorEastAsia"/>
          <w:color w:val="00577E" w:themeColor="text1"/>
          <w:sz w:val="20"/>
          <w:szCs w:val="12"/>
          <w:lang w:val="fr-FR" w:eastAsia="en-GB"/>
        </w:rPr>
        <w:t xml:space="preserve"> les dates prévues de début et de fin des travaux doivent être précisées. Si le projet doit être réalisé par étapes, les dates de chaque étape doivent être mentionnées.</w:t>
      </w:r>
    </w:p>
    <w:p w14:paraId="5AAE10B1" w14:textId="20D9B89F" w:rsidR="0080688D" w:rsidRPr="00994B77" w:rsidRDefault="007D29EF" w:rsidP="00C51674">
      <w:pPr>
        <w:pStyle w:val="Subheading"/>
        <w:numPr>
          <w:ilvl w:val="0"/>
          <w:numId w:val="70"/>
        </w:numPr>
        <w:spacing w:after="240"/>
        <w:ind w:left="425" w:hanging="425"/>
        <w:rPr>
          <w:rFonts w:eastAsiaTheme="minorEastAsia"/>
          <w:color w:val="00577E" w:themeColor="text1"/>
          <w:sz w:val="20"/>
          <w:szCs w:val="12"/>
          <w:lang w:val="fr-FR" w:eastAsia="en-GB"/>
        </w:rPr>
      </w:pPr>
      <w:r>
        <w:rPr>
          <w:rFonts w:eastAsiaTheme="minorEastAsia"/>
          <w:color w:val="00577E" w:themeColor="text1"/>
          <w:sz w:val="20"/>
          <w:szCs w:val="12"/>
          <w:lang w:val="fr-FR" w:eastAsia="en-GB"/>
        </w:rPr>
        <w:t xml:space="preserve">Les matériaux </w:t>
      </w:r>
      <w:r w:rsidR="00197506">
        <w:rPr>
          <w:rFonts w:eastAsiaTheme="minorEastAsia"/>
          <w:color w:val="00577E" w:themeColor="text1"/>
          <w:sz w:val="20"/>
          <w:szCs w:val="12"/>
          <w:lang w:val="fr-FR" w:eastAsia="en-GB"/>
        </w:rPr>
        <w:t>—</w:t>
      </w:r>
      <w:r>
        <w:rPr>
          <w:rFonts w:eastAsiaTheme="minorEastAsia"/>
          <w:color w:val="00577E" w:themeColor="text1"/>
          <w:sz w:val="20"/>
          <w:szCs w:val="12"/>
          <w:lang w:val="fr-FR" w:eastAsia="en-GB"/>
        </w:rPr>
        <w:t xml:space="preserve"> y compris les substances dangereuses [donner des exemples] ainsi que leurs fiches de données de sécurité (FDS) et toute source de matériaux de construction importés ou nouveaux susceptibles de nécessiter une manipulation particulière, p.</w:t>
      </w:r>
      <w:r w:rsidR="00D5181F">
        <w:rPr>
          <w:rFonts w:eastAsiaTheme="minorEastAsia"/>
          <w:color w:val="00577E" w:themeColor="text1"/>
          <w:sz w:val="20"/>
          <w:szCs w:val="12"/>
          <w:lang w:val="fr-FR" w:eastAsia="en-GB"/>
        </w:rPr>
        <w:t xml:space="preserve"> </w:t>
      </w:r>
      <w:r>
        <w:rPr>
          <w:rFonts w:eastAsiaTheme="minorEastAsia"/>
          <w:color w:val="00577E" w:themeColor="text1"/>
          <w:sz w:val="20"/>
          <w:szCs w:val="12"/>
          <w:lang w:val="fr-FR" w:eastAsia="en-GB"/>
        </w:rPr>
        <w:t>ex., des piles au lithium, des panneaux solaires.</w:t>
      </w:r>
    </w:p>
    <w:tbl>
      <w:tblPr>
        <w:tblStyle w:val="RHDHVTable"/>
        <w:tblW w:w="9072" w:type="dxa"/>
        <w:tblLook w:val="04A0" w:firstRow="1" w:lastRow="0" w:firstColumn="1" w:lastColumn="0" w:noHBand="0" w:noVBand="1"/>
      </w:tblPr>
      <w:tblGrid>
        <w:gridCol w:w="9072"/>
      </w:tblGrid>
      <w:tr w:rsidR="00C67B9D" w:rsidRPr="008B12A0" w14:paraId="13E8F1CC" w14:textId="77777777" w:rsidTr="00C67B9D">
        <w:trPr>
          <w:cnfStyle w:val="100000000000" w:firstRow="1" w:lastRow="0" w:firstColumn="0" w:lastColumn="0" w:oddVBand="0" w:evenVBand="0" w:oddHBand="0" w:evenHBand="0" w:firstRowFirstColumn="0" w:firstRowLastColumn="0" w:lastRowFirstColumn="0" w:lastRowLastColumn="0"/>
        </w:trPr>
        <w:tc>
          <w:tcPr>
            <w:tcW w:w="9072" w:type="dxa"/>
            <w:shd w:val="clear" w:color="auto" w:fill="B2E7FF" w:themeFill="accent1" w:themeFillTint="33"/>
          </w:tcPr>
          <w:p w14:paraId="62C33A1A" w14:textId="33BE325E" w:rsidR="0080688D" w:rsidRPr="00994B77" w:rsidRDefault="007D29EF" w:rsidP="00E50B06">
            <w:pPr>
              <w:pStyle w:val="NoSpacing"/>
              <w:spacing w:after="120"/>
              <w:rPr>
                <w:lang w:val="fr-FR"/>
              </w:rPr>
            </w:pPr>
            <w:r>
              <w:rPr>
                <w:rFonts w:eastAsiaTheme="majorEastAsia" w:cstheme="majorBidi"/>
                <w:bCs/>
                <w:color w:val="00577E" w:themeColor="accent1"/>
                <w:sz w:val="26"/>
                <w:szCs w:val="26"/>
                <w:lang w:val="fr-FR"/>
              </w:rPr>
              <w:t xml:space="preserve">Exemple </w:t>
            </w:r>
            <w:r w:rsidR="00197506">
              <w:rPr>
                <w:rFonts w:eastAsiaTheme="majorEastAsia" w:cstheme="majorBidi"/>
                <w:bCs/>
                <w:color w:val="00577E" w:themeColor="accent1"/>
                <w:sz w:val="26"/>
                <w:szCs w:val="26"/>
                <w:lang w:val="fr-FR"/>
              </w:rPr>
              <w:t>—</w:t>
            </w:r>
            <w:r>
              <w:rPr>
                <w:rFonts w:eastAsiaTheme="majorEastAsia" w:cstheme="majorBidi"/>
                <w:bCs/>
                <w:color w:val="00577E" w:themeColor="accent1"/>
                <w:sz w:val="26"/>
                <w:szCs w:val="26"/>
                <w:lang w:val="fr-FR"/>
              </w:rPr>
              <w:t xml:space="preserve"> Description de projet </w:t>
            </w:r>
          </w:p>
          <w:p w14:paraId="7698F58C" w14:textId="0937F37C" w:rsidR="0080688D" w:rsidRPr="00994B77" w:rsidRDefault="007D29EF" w:rsidP="00391A82">
            <w:pPr>
              <w:spacing w:after="120"/>
              <w:rPr>
                <w:bCs/>
                <w:i/>
                <w:iCs/>
                <w:color w:val="00577E" w:themeColor="accent1"/>
                <w:sz w:val="18"/>
                <w:szCs w:val="18"/>
                <w:lang w:val="fr-FR"/>
              </w:rPr>
            </w:pPr>
            <w:r w:rsidRPr="00E50B06">
              <w:rPr>
                <w:b w:val="0"/>
                <w:bCs/>
                <w:i/>
                <w:iCs/>
                <w:color w:val="00577E" w:themeColor="accent1"/>
                <w:sz w:val="18"/>
                <w:szCs w:val="18"/>
                <w:lang w:val="fr-FR"/>
              </w:rPr>
              <w:t>" Des travaux de dragage et l'élimination des matériaux de dragage doivent être effectués pour permettre à un plus grand bateau (tirant d'eau de -6,0</w:t>
            </w:r>
            <w:r w:rsidR="009E235A">
              <w:rPr>
                <w:b w:val="0"/>
                <w:bCs/>
                <w:i/>
                <w:iCs/>
                <w:color w:val="00577E" w:themeColor="accent1"/>
                <w:sz w:val="18"/>
                <w:szCs w:val="18"/>
                <w:lang w:val="fr-FR"/>
              </w:rPr>
              <w:t> </w:t>
            </w:r>
            <w:r w:rsidRPr="00E50B06">
              <w:rPr>
                <w:b w:val="0"/>
                <w:bCs/>
                <w:i/>
                <w:iCs/>
                <w:color w:val="00577E" w:themeColor="accent1"/>
                <w:sz w:val="18"/>
                <w:szCs w:val="18"/>
                <w:lang w:val="fr-FR"/>
              </w:rPr>
              <w:t xml:space="preserve">m) d'accéder à un nouveau quai et à un poste d'amarrage adjacent à une rampe de mise à l'eau existante. </w:t>
            </w:r>
          </w:p>
          <w:p w14:paraId="6510F099" w14:textId="2ADC6F50" w:rsidR="0080688D" w:rsidRPr="00994B77" w:rsidRDefault="007D29EF" w:rsidP="00391A82">
            <w:pPr>
              <w:spacing w:after="120"/>
              <w:rPr>
                <w:bCs/>
                <w:i/>
                <w:iCs/>
                <w:color w:val="00577E" w:themeColor="accent1"/>
                <w:sz w:val="18"/>
                <w:szCs w:val="18"/>
                <w:lang w:val="fr-FR"/>
              </w:rPr>
            </w:pPr>
            <w:r w:rsidRPr="00E50B06">
              <w:rPr>
                <w:b w:val="0"/>
                <w:bCs/>
                <w:i/>
                <w:iCs/>
                <w:color w:val="00577E" w:themeColor="accent1"/>
                <w:sz w:val="18"/>
                <w:szCs w:val="18"/>
                <w:lang w:val="fr-FR"/>
              </w:rPr>
              <w:t>L'empreinte de dragage est de 13 000</w:t>
            </w:r>
            <w:r w:rsidR="009E235A">
              <w:rPr>
                <w:b w:val="0"/>
                <w:bCs/>
                <w:i/>
                <w:iCs/>
                <w:color w:val="00577E" w:themeColor="accent1"/>
                <w:sz w:val="18"/>
                <w:szCs w:val="18"/>
                <w:lang w:val="fr-FR"/>
              </w:rPr>
              <w:t> </w:t>
            </w:r>
            <w:r w:rsidRPr="00E50B06">
              <w:rPr>
                <w:b w:val="0"/>
                <w:bCs/>
                <w:i/>
                <w:iCs/>
                <w:color w:val="00577E" w:themeColor="accent1"/>
                <w:sz w:val="18"/>
                <w:szCs w:val="18"/>
                <w:lang w:val="fr-FR"/>
              </w:rPr>
              <w:t>m2 avec un volume dragué de 22 500</w:t>
            </w:r>
            <w:r w:rsidR="009E235A">
              <w:rPr>
                <w:b w:val="0"/>
                <w:bCs/>
                <w:i/>
                <w:iCs/>
                <w:color w:val="00577E" w:themeColor="accent1"/>
                <w:sz w:val="18"/>
                <w:szCs w:val="18"/>
                <w:lang w:val="fr-FR"/>
              </w:rPr>
              <w:t> </w:t>
            </w:r>
            <w:r w:rsidRPr="00E50B06">
              <w:rPr>
                <w:b w:val="0"/>
                <w:bCs/>
                <w:i/>
                <w:iCs/>
                <w:color w:val="00577E" w:themeColor="accent1"/>
                <w:sz w:val="18"/>
                <w:szCs w:val="18"/>
                <w:lang w:val="fr-FR"/>
              </w:rPr>
              <w:t>m3. Le dragage devrait durer environ 8</w:t>
            </w:r>
            <w:r w:rsidR="00D01B61">
              <w:rPr>
                <w:b w:val="0"/>
                <w:bCs/>
                <w:i/>
                <w:iCs/>
                <w:color w:val="00577E" w:themeColor="accent1"/>
                <w:sz w:val="18"/>
                <w:szCs w:val="18"/>
                <w:lang w:val="fr-FR"/>
              </w:rPr>
              <w:t> </w:t>
            </w:r>
            <w:r w:rsidRPr="00E50B06">
              <w:rPr>
                <w:b w:val="0"/>
                <w:bCs/>
                <w:i/>
                <w:iCs/>
                <w:color w:val="00577E" w:themeColor="accent1"/>
                <w:sz w:val="18"/>
                <w:szCs w:val="18"/>
                <w:lang w:val="fr-FR"/>
              </w:rPr>
              <w:t>semaines en saison sèche. La méthode de dragage privilégiée prévoit l'utilisation d'une pelle surélevée travaillant depuis le platier récifal et chargeant les matériaux dragués sur des camions</w:t>
            </w:r>
            <w:r w:rsidR="00C00B29">
              <w:rPr>
                <w:b w:val="0"/>
                <w:bCs/>
                <w:i/>
                <w:iCs/>
                <w:color w:val="00577E" w:themeColor="accent1"/>
                <w:sz w:val="18"/>
                <w:szCs w:val="18"/>
                <w:lang w:val="fr-FR"/>
              </w:rPr>
              <w:t>-</w:t>
            </w:r>
            <w:r w:rsidRPr="00E50B06">
              <w:rPr>
                <w:b w:val="0"/>
                <w:bCs/>
                <w:i/>
                <w:iCs/>
                <w:color w:val="00577E" w:themeColor="accent1"/>
                <w:sz w:val="18"/>
                <w:szCs w:val="18"/>
                <w:lang w:val="fr-FR"/>
              </w:rPr>
              <w:t>bennes</w:t>
            </w:r>
            <w:r w:rsidR="00B651A3">
              <w:rPr>
                <w:b w:val="0"/>
                <w:bCs/>
                <w:i/>
                <w:iCs/>
                <w:color w:val="00577E" w:themeColor="accent1"/>
                <w:sz w:val="18"/>
                <w:szCs w:val="18"/>
                <w:lang w:val="fr-FR"/>
              </w:rPr>
              <w:t> </w:t>
            </w:r>
            <w:r w:rsidRPr="00E50B06">
              <w:rPr>
                <w:b w:val="0"/>
                <w:bCs/>
                <w:i/>
                <w:iCs/>
                <w:color w:val="00577E" w:themeColor="accent1"/>
                <w:sz w:val="18"/>
                <w:szCs w:val="18"/>
                <w:lang w:val="fr-FR"/>
              </w:rPr>
              <w:t>; qui seront ensuite déchargés à terre (sur le chantier).</w:t>
            </w:r>
          </w:p>
          <w:p w14:paraId="55EAF76C" w14:textId="61636204" w:rsidR="0080688D" w:rsidRPr="00994B77" w:rsidRDefault="007D29EF" w:rsidP="00391A82">
            <w:pPr>
              <w:spacing w:after="120"/>
              <w:rPr>
                <w:bCs/>
                <w:i/>
                <w:iCs/>
                <w:color w:val="00577E" w:themeColor="accent1"/>
                <w:sz w:val="18"/>
                <w:szCs w:val="18"/>
                <w:lang w:val="fr-FR"/>
              </w:rPr>
            </w:pPr>
            <w:r w:rsidRPr="00E50B06">
              <w:rPr>
                <w:b w:val="0"/>
                <w:bCs/>
                <w:i/>
                <w:iCs/>
                <w:color w:val="00577E" w:themeColor="accent1"/>
                <w:sz w:val="18"/>
                <w:szCs w:val="18"/>
                <w:lang w:val="fr-FR"/>
              </w:rPr>
              <w:t>Les matériaux de dragage seront stockés, et 13 500</w:t>
            </w:r>
            <w:r w:rsidR="009E235A">
              <w:rPr>
                <w:b w:val="0"/>
                <w:bCs/>
                <w:i/>
                <w:iCs/>
                <w:color w:val="00577E" w:themeColor="accent1"/>
                <w:sz w:val="18"/>
                <w:szCs w:val="18"/>
                <w:lang w:val="fr-FR"/>
              </w:rPr>
              <w:t> </w:t>
            </w:r>
            <w:r w:rsidRPr="00E50B06">
              <w:rPr>
                <w:b w:val="0"/>
                <w:bCs/>
                <w:i/>
                <w:iCs/>
                <w:color w:val="00577E" w:themeColor="accent1"/>
                <w:sz w:val="18"/>
                <w:szCs w:val="18"/>
                <w:lang w:val="fr-FR"/>
              </w:rPr>
              <w:t>m3 serviront de remblai pour le quai qui sera situé à côté d'un nouveau poste d'amarrage. Il est prévu d'utiliser le reste des matériaux de dragage pour le revêtement du quai, le nivellement de la plate-forme et l'entretien du site du projet, en fonction des volumes de remblai nécessaires et si les matériaux de dragage sont adéquats.</w:t>
            </w:r>
          </w:p>
          <w:p w14:paraId="3222BBE8" w14:textId="55E8D827" w:rsidR="0080688D" w:rsidRPr="00994B77" w:rsidRDefault="007D29EF" w:rsidP="00391A82">
            <w:pPr>
              <w:spacing w:after="120"/>
              <w:rPr>
                <w:bCs/>
                <w:i/>
                <w:iCs/>
                <w:color w:val="00577E" w:themeColor="accent1"/>
                <w:sz w:val="18"/>
                <w:szCs w:val="18"/>
                <w:lang w:val="fr-FR"/>
              </w:rPr>
            </w:pPr>
            <w:r w:rsidRPr="00E50B06">
              <w:rPr>
                <w:b w:val="0"/>
                <w:bCs/>
                <w:i/>
                <w:iCs/>
                <w:color w:val="00577E" w:themeColor="accent1"/>
                <w:sz w:val="18"/>
                <w:szCs w:val="18"/>
                <w:lang w:val="fr-FR"/>
              </w:rPr>
              <w:t xml:space="preserve">Le quai sera construit à l'aide de caissons en béton. Il s'agit de grands conteneurs étanches formant les fondations de la structure qui seront fixés à la plate-forme </w:t>
            </w:r>
            <w:r w:rsidR="0005059E" w:rsidRPr="00E50B06">
              <w:rPr>
                <w:b w:val="0"/>
                <w:bCs/>
                <w:i/>
                <w:iCs/>
                <w:color w:val="00577E" w:themeColor="accent1"/>
                <w:sz w:val="18"/>
                <w:szCs w:val="18"/>
                <w:lang w:val="fr-FR"/>
              </w:rPr>
              <w:t>du récif</w:t>
            </w:r>
            <w:r w:rsidRPr="00E50B06">
              <w:rPr>
                <w:b w:val="0"/>
                <w:bCs/>
                <w:i/>
                <w:iCs/>
                <w:color w:val="00577E" w:themeColor="accent1"/>
                <w:sz w:val="18"/>
                <w:szCs w:val="18"/>
                <w:lang w:val="fr-FR"/>
              </w:rPr>
              <w:t xml:space="preserve"> à l'aide de barres d'acier, puis remblayés. Les caissons seront préfabriqués et livrés sur le site. Le tablier sera coulé sur place à partir d'une centrale à béton située sur le site et avec des matériaux de dragage broyés. La construction du quai devrait durer 9</w:t>
            </w:r>
            <w:r w:rsidR="00D01B61">
              <w:rPr>
                <w:b w:val="0"/>
                <w:bCs/>
                <w:i/>
                <w:iCs/>
                <w:color w:val="00577E" w:themeColor="accent1"/>
                <w:sz w:val="18"/>
                <w:szCs w:val="18"/>
                <w:lang w:val="fr-FR"/>
              </w:rPr>
              <w:t> </w:t>
            </w:r>
            <w:r w:rsidRPr="00E50B06">
              <w:rPr>
                <w:b w:val="0"/>
                <w:bCs/>
                <w:i/>
                <w:iCs/>
                <w:color w:val="00577E" w:themeColor="accent1"/>
                <w:sz w:val="18"/>
                <w:szCs w:val="18"/>
                <w:lang w:val="fr-FR"/>
              </w:rPr>
              <w:t>mois, ce qui inclut les garde-corps, les défenses (barrières qui empêchent les navires de heurter la structure), l'éclairage, une nouvelle rampe pour les bateaux, une passerelle pour les passagers et le bâtiment du terminal, etc. "</w:t>
            </w:r>
          </w:p>
          <w:p w14:paraId="798F8CAB" w14:textId="77777777" w:rsidR="0080688D" w:rsidRPr="00994B77" w:rsidRDefault="007D29EF" w:rsidP="00E47136">
            <w:pPr>
              <w:rPr>
                <w:bCs/>
                <w:color w:val="00577E" w:themeColor="accent1"/>
                <w:sz w:val="18"/>
                <w:szCs w:val="18"/>
                <w:lang w:val="fr-FR"/>
              </w:rPr>
            </w:pPr>
            <w:r w:rsidRPr="00E50B06">
              <w:rPr>
                <w:b w:val="0"/>
                <w:bCs/>
                <w:color w:val="00577E" w:themeColor="accent1"/>
                <w:sz w:val="18"/>
                <w:szCs w:val="18"/>
                <w:lang w:val="fr-FR"/>
              </w:rPr>
              <w:t>Cette description du projet est succincte et reprend toutes les informations essentielles pour décrire les travaux.</w:t>
            </w:r>
          </w:p>
          <w:p w14:paraId="131470B6" w14:textId="77777777" w:rsidR="0080688D" w:rsidRPr="00994B77" w:rsidRDefault="0080688D" w:rsidP="00E47136">
            <w:pPr>
              <w:rPr>
                <w:color w:val="00577E" w:themeColor="accent1"/>
                <w:lang w:val="fr-FR"/>
              </w:rPr>
            </w:pPr>
          </w:p>
          <w:p w14:paraId="1234C1DF" w14:textId="77777777" w:rsidR="0080688D" w:rsidRPr="00391A82" w:rsidRDefault="007D29EF" w:rsidP="00AE42D1">
            <w:pPr>
              <w:keepNext/>
              <w:rPr>
                <w:color w:val="00577E" w:themeColor="accent1"/>
              </w:rPr>
            </w:pPr>
            <w:r w:rsidRPr="00391A82">
              <w:rPr>
                <w:rFonts w:cs="Arial"/>
                <w:noProof/>
                <w:color w:val="00577E" w:themeColor="accent1"/>
              </w:rPr>
              <w:lastRenderedPageBreak/>
              <w:drawing>
                <wp:inline distT="0" distB="0" distL="0" distR="0" wp14:anchorId="0A88DD90" wp14:editId="3FA88314">
                  <wp:extent cx="5305425" cy="2983542"/>
                  <wp:effectExtent l="0" t="0" r="0" b="7620"/>
                  <wp:docPr id="289" name="Picture 289" descr="A picture containing water, outdoor, ocean, shor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5" name="Picture 475" descr="A picture containing water, outdoor, ocean, shore&#10;&#10;Description automatically generated"/>
                          <pic:cNvPicPr/>
                        </pic:nvPicPr>
                        <pic:blipFill>
                          <a:blip r:embed="rId59" cstate="screen">
                            <a:extLst>
                              <a:ext uri="{28A0092B-C50C-407E-A947-70E740481C1C}">
                                <a14:useLocalDpi xmlns:a14="http://schemas.microsoft.com/office/drawing/2010/main" val="0"/>
                              </a:ext>
                            </a:extLst>
                          </a:blip>
                          <a:stretch>
                            <a:fillRect/>
                          </a:stretch>
                        </pic:blipFill>
                        <pic:spPr>
                          <a:xfrm>
                            <a:off x="0" y="0"/>
                            <a:ext cx="5322901" cy="2993370"/>
                          </a:xfrm>
                          <a:prstGeom prst="rect">
                            <a:avLst/>
                          </a:prstGeom>
                        </pic:spPr>
                      </pic:pic>
                    </a:graphicData>
                  </a:graphic>
                </wp:inline>
              </w:drawing>
            </w:r>
          </w:p>
          <w:p w14:paraId="0CFE53FE" w14:textId="77777777" w:rsidR="0080688D" w:rsidRPr="00994B77" w:rsidRDefault="007D29EF" w:rsidP="008502A6">
            <w:pPr>
              <w:pStyle w:val="Caption"/>
              <w:rPr>
                <w:lang w:val="fr-FR"/>
              </w:rPr>
            </w:pPr>
            <w:r w:rsidRPr="00E50B06">
              <w:rPr>
                <w:b w:val="0"/>
                <w:bCs w:val="0"/>
                <w:iCs/>
                <w:color w:val="00577E" w:themeColor="accent1"/>
                <w:lang w:val="fr-FR"/>
              </w:rPr>
              <w:t xml:space="preserve">Figure </w:t>
            </w:r>
            <w:r w:rsidRPr="00E50B06">
              <w:rPr>
                <w:bCs w:val="0"/>
                <w:color w:val="00577E" w:themeColor="accent1"/>
              </w:rPr>
              <w:fldChar w:fldCharType="begin"/>
            </w:r>
            <w:r w:rsidRPr="00994B77">
              <w:rPr>
                <w:b w:val="0"/>
                <w:bCs w:val="0"/>
                <w:color w:val="00577E" w:themeColor="accent1"/>
                <w:lang w:val="fr-FR"/>
              </w:rPr>
              <w:instrText xml:space="preserve"> SEQ Figure \* ARABIC </w:instrText>
            </w:r>
            <w:r w:rsidRPr="00E50B06">
              <w:rPr>
                <w:bCs w:val="0"/>
                <w:color w:val="00577E" w:themeColor="accent1"/>
              </w:rPr>
              <w:fldChar w:fldCharType="separate"/>
            </w:r>
            <w:r w:rsidRPr="00994B77">
              <w:rPr>
                <w:b w:val="0"/>
                <w:bCs w:val="0"/>
                <w:iCs/>
                <w:noProof/>
                <w:color w:val="00577E" w:themeColor="accent1"/>
                <w:lang w:val="fr-FR"/>
              </w:rPr>
              <w:t>1</w:t>
            </w:r>
            <w:r w:rsidRPr="00E50B06">
              <w:rPr>
                <w:bCs w:val="0"/>
                <w:color w:val="00577E" w:themeColor="accent1"/>
              </w:rPr>
              <w:fldChar w:fldCharType="end"/>
            </w:r>
            <w:r w:rsidRPr="00E50B06">
              <w:rPr>
                <w:b w:val="0"/>
                <w:bCs w:val="0"/>
                <w:i w:val="0"/>
                <w:color w:val="00577E" w:themeColor="accent1"/>
                <w:lang w:val="fr-FR"/>
              </w:rPr>
              <w:t xml:space="preserve">: </w:t>
            </w:r>
            <w:r w:rsidRPr="00E50B06">
              <w:rPr>
                <w:b w:val="0"/>
                <w:bCs w:val="0"/>
                <w:iCs/>
                <w:color w:val="00577E" w:themeColor="accent1"/>
                <w:lang w:val="fr-FR"/>
              </w:rPr>
              <w:t>Exemple de quai et nouveau poste d'amarrage dragué, adjacent à la rampe de mise à l'eau existante</w:t>
            </w:r>
          </w:p>
        </w:tc>
      </w:tr>
    </w:tbl>
    <w:p w14:paraId="6A90CD43" w14:textId="77777777" w:rsidR="0080688D" w:rsidRPr="00984049" w:rsidRDefault="007D29EF" w:rsidP="009834C5">
      <w:pPr>
        <w:pStyle w:val="Heading2"/>
        <w:spacing w:before="120"/>
        <w:ind w:left="851"/>
      </w:pPr>
      <w:bookmarkStart w:id="272" w:name="_Toc103073043"/>
      <w:bookmarkStart w:id="273" w:name="_Toc116509552"/>
      <w:bookmarkStart w:id="274" w:name="_Toc116511434"/>
      <w:r w:rsidRPr="00984049">
        <w:rPr>
          <w:lang w:val="fr-FR"/>
        </w:rPr>
        <w:lastRenderedPageBreak/>
        <w:t>Structure de gestion et responsabilités</w:t>
      </w:r>
      <w:bookmarkEnd w:id="272"/>
      <w:bookmarkEnd w:id="273"/>
      <w:bookmarkEnd w:id="274"/>
      <w:r w:rsidRPr="00984049">
        <w:rPr>
          <w:lang w:val="fr-FR"/>
        </w:rPr>
        <w:t xml:space="preserve"> </w:t>
      </w:r>
    </w:p>
    <w:p w14:paraId="501F7F58" w14:textId="77777777" w:rsidR="0080688D" w:rsidRPr="00984049" w:rsidRDefault="007D29EF" w:rsidP="00984049">
      <w:pPr>
        <w:pStyle w:val="Heading3"/>
        <w:spacing w:before="120"/>
        <w:rPr>
          <w:rFonts w:eastAsiaTheme="minorEastAsia"/>
        </w:rPr>
      </w:pPr>
      <w:bookmarkStart w:id="275" w:name="_Toc103073044"/>
      <w:bookmarkStart w:id="276" w:name="_Toc116509553"/>
      <w:bookmarkStart w:id="277" w:name="_Toc116511435"/>
      <w:r w:rsidRPr="00984049">
        <w:rPr>
          <w:rFonts w:eastAsiaTheme="minorEastAsia"/>
          <w:lang w:val="fr-FR"/>
        </w:rPr>
        <w:t>Organisation</w:t>
      </w:r>
      <w:bookmarkEnd w:id="275"/>
      <w:bookmarkEnd w:id="276"/>
      <w:bookmarkEnd w:id="277"/>
    </w:p>
    <w:p w14:paraId="63654469" w14:textId="77777777" w:rsidR="0080688D" w:rsidRPr="00994B77" w:rsidRDefault="007D29EF" w:rsidP="00F337CD">
      <w:pPr>
        <w:pStyle w:val="Subheading"/>
        <w:numPr>
          <w:ilvl w:val="0"/>
          <w:numId w:val="0"/>
        </w:numPr>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 xml:space="preserve">Le PGES doit fournir un organigramme du projet, indiquant précisément les noms et les fonctions du personnel responsable de la gestion de l'environnement. Une description des rôles et responsabilités de chaque fonction doit être fournie, y compris les rôles et responsabilités des éventuels sous-traitants. Un exemple de tableau des rôles et responsabilités pour un projet de dragage est repris dans le </w:t>
      </w:r>
      <w:r w:rsidRPr="00F2562D">
        <w:rPr>
          <w:rFonts w:eastAsiaTheme="minorEastAsia"/>
          <w:b/>
          <w:bCs/>
          <w:color w:val="00577E" w:themeColor="text1"/>
          <w:sz w:val="20"/>
          <w:szCs w:val="12"/>
          <w:lang w:val="fr-FR" w:eastAsia="en-GB"/>
        </w:rPr>
        <w:t>Tableau 2</w:t>
      </w:r>
      <w:r w:rsidRPr="00F2562D">
        <w:rPr>
          <w:rFonts w:eastAsiaTheme="minorEastAsia"/>
          <w:color w:val="00577E" w:themeColor="text1"/>
          <w:sz w:val="20"/>
          <w:szCs w:val="12"/>
          <w:lang w:val="fr-FR" w:eastAsia="en-GB"/>
        </w:rPr>
        <w:t xml:space="preserve">. </w:t>
      </w:r>
    </w:p>
    <w:p w14:paraId="3EFE4A22" w14:textId="28529432" w:rsidR="0080688D" w:rsidRPr="00994B77" w:rsidRDefault="007D29EF" w:rsidP="00F659D8">
      <w:pPr>
        <w:pStyle w:val="Caption"/>
        <w:keepNext/>
        <w:rPr>
          <w:sz w:val="18"/>
          <w:lang w:val="fr-FR"/>
        </w:rPr>
      </w:pPr>
      <w:bookmarkStart w:id="278" w:name="_Toc95742622"/>
      <w:bookmarkStart w:id="279" w:name="_Toc116509569"/>
      <w:r w:rsidRPr="00E50B06">
        <w:rPr>
          <w:i w:val="0"/>
          <w:sz w:val="18"/>
          <w:lang w:val="fr-FR"/>
        </w:rPr>
        <w:t xml:space="preserve">Tableau </w:t>
      </w:r>
      <w:r w:rsidR="00B83CF4" w:rsidRPr="00E50B06">
        <w:rPr>
          <w:sz w:val="18"/>
        </w:rPr>
        <w:fldChar w:fldCharType="begin"/>
      </w:r>
      <w:r w:rsidR="00B83CF4" w:rsidRPr="00994B77">
        <w:rPr>
          <w:sz w:val="18"/>
          <w:lang w:val="fr-FR"/>
        </w:rPr>
        <w:instrText xml:space="preserve"> SEQ Table \* ARABIC </w:instrText>
      </w:r>
      <w:r w:rsidR="00B83CF4" w:rsidRPr="00E50B06">
        <w:rPr>
          <w:sz w:val="18"/>
        </w:rPr>
        <w:fldChar w:fldCharType="separate"/>
      </w:r>
      <w:r w:rsidRPr="00994B77">
        <w:rPr>
          <w:iCs/>
          <w:noProof/>
          <w:sz w:val="18"/>
          <w:lang w:val="fr-FR"/>
        </w:rPr>
        <w:t>2</w:t>
      </w:r>
      <w:r w:rsidR="00B83CF4" w:rsidRPr="00E50B06">
        <w:rPr>
          <w:noProof/>
          <w:sz w:val="18"/>
        </w:rPr>
        <w:fldChar w:fldCharType="end"/>
      </w:r>
      <w:r w:rsidRPr="00E50B06">
        <w:rPr>
          <w:i w:val="0"/>
          <w:sz w:val="18"/>
          <w:lang w:val="fr-FR"/>
        </w:rPr>
        <w:t xml:space="preserve">: </w:t>
      </w:r>
      <w:r w:rsidRPr="00E50B06">
        <w:rPr>
          <w:iCs/>
          <w:sz w:val="18"/>
          <w:lang w:val="fr-FR"/>
        </w:rPr>
        <w:t>Exemple de rôles et responsabilités (projet de dragage)</w:t>
      </w:r>
      <w:bookmarkEnd w:id="278"/>
      <w:bookmarkEnd w:id="279"/>
    </w:p>
    <w:tbl>
      <w:tblPr>
        <w:tblStyle w:val="RHDHVTable"/>
        <w:tblW w:w="0" w:type="auto"/>
        <w:tblLook w:val="04A0" w:firstRow="1" w:lastRow="0" w:firstColumn="1" w:lastColumn="0" w:noHBand="0" w:noVBand="1"/>
      </w:tblPr>
      <w:tblGrid>
        <w:gridCol w:w="1701"/>
        <w:gridCol w:w="1560"/>
        <w:gridCol w:w="5670"/>
      </w:tblGrid>
      <w:tr w:rsidR="00C67B9D" w14:paraId="4874C82C" w14:textId="77777777" w:rsidTr="00C67B9D">
        <w:trPr>
          <w:cnfStyle w:val="100000000000" w:firstRow="1" w:lastRow="0" w:firstColumn="0" w:lastColumn="0" w:oddVBand="0" w:evenVBand="0" w:oddHBand="0" w:evenHBand="0" w:firstRowFirstColumn="0" w:firstRowLastColumn="0" w:lastRowFirstColumn="0" w:lastRowLastColumn="0"/>
          <w:trHeight w:val="283"/>
          <w:tblHeader/>
        </w:trPr>
        <w:tc>
          <w:tcPr>
            <w:tcW w:w="1701" w:type="dxa"/>
          </w:tcPr>
          <w:p w14:paraId="3C6ED9F6" w14:textId="77777777" w:rsidR="0080688D" w:rsidRPr="00233436" w:rsidRDefault="007D29EF" w:rsidP="000C79D6">
            <w:pPr>
              <w:pStyle w:val="Subheading"/>
              <w:numPr>
                <w:ilvl w:val="0"/>
                <w:numId w:val="0"/>
              </w:numPr>
              <w:spacing w:after="0"/>
              <w:rPr>
                <w:rFonts w:eastAsiaTheme="minorEastAsia"/>
                <w:color w:val="00577E" w:themeColor="text1"/>
                <w:sz w:val="16"/>
                <w:lang w:val="en-GB" w:eastAsia="en-GB"/>
              </w:rPr>
            </w:pPr>
            <w:r w:rsidRPr="00233436">
              <w:rPr>
                <w:rFonts w:eastAsiaTheme="minorEastAsia"/>
                <w:bCs/>
                <w:color w:val="FFFFFF" w:themeColor="background2"/>
                <w:sz w:val="16"/>
                <w:lang w:val="fr-FR" w:eastAsia="en-GB"/>
              </w:rPr>
              <w:t xml:space="preserve">Fonction </w:t>
            </w:r>
          </w:p>
        </w:tc>
        <w:tc>
          <w:tcPr>
            <w:tcW w:w="1560" w:type="dxa"/>
          </w:tcPr>
          <w:p w14:paraId="03AC8385" w14:textId="77777777" w:rsidR="0080688D" w:rsidRPr="00233436" w:rsidRDefault="007D29EF" w:rsidP="000C79D6">
            <w:pPr>
              <w:pStyle w:val="Subheading"/>
              <w:numPr>
                <w:ilvl w:val="0"/>
                <w:numId w:val="0"/>
              </w:numPr>
              <w:spacing w:after="0"/>
              <w:rPr>
                <w:rFonts w:eastAsiaTheme="minorEastAsia"/>
                <w:color w:val="FFFFFF" w:themeColor="background2"/>
                <w:sz w:val="16"/>
                <w:lang w:val="en-GB" w:eastAsia="en-GB"/>
              </w:rPr>
            </w:pPr>
            <w:r w:rsidRPr="00233436">
              <w:rPr>
                <w:rFonts w:eastAsiaTheme="minorEastAsia"/>
                <w:bCs/>
                <w:color w:val="FFFFFF" w:themeColor="background2"/>
                <w:sz w:val="16"/>
                <w:lang w:val="fr-FR" w:eastAsia="en-GB"/>
              </w:rPr>
              <w:t xml:space="preserve">Coordonnées de contact </w:t>
            </w:r>
          </w:p>
        </w:tc>
        <w:tc>
          <w:tcPr>
            <w:tcW w:w="5670" w:type="dxa"/>
          </w:tcPr>
          <w:p w14:paraId="0C3E2DEE" w14:textId="77777777" w:rsidR="0080688D" w:rsidRPr="00233436" w:rsidRDefault="007D29EF" w:rsidP="000C79D6">
            <w:pPr>
              <w:pStyle w:val="Subheading"/>
              <w:numPr>
                <w:ilvl w:val="0"/>
                <w:numId w:val="0"/>
              </w:numPr>
              <w:spacing w:after="0"/>
              <w:rPr>
                <w:rFonts w:eastAsiaTheme="minorEastAsia"/>
                <w:color w:val="FFFFFF" w:themeColor="background2"/>
                <w:sz w:val="16"/>
                <w:lang w:val="en-GB" w:eastAsia="en-GB"/>
              </w:rPr>
            </w:pPr>
            <w:r w:rsidRPr="00233436">
              <w:rPr>
                <w:rFonts w:eastAsiaTheme="minorEastAsia"/>
                <w:bCs/>
                <w:color w:val="FFFFFF" w:themeColor="background2"/>
                <w:sz w:val="16"/>
                <w:lang w:val="fr-FR" w:eastAsia="en-GB"/>
              </w:rPr>
              <w:t>Responsabilités</w:t>
            </w:r>
            <w:r w:rsidRPr="00233436">
              <w:rPr>
                <w:rFonts w:eastAsiaTheme="minorEastAsia"/>
                <w:b w:val="0"/>
                <w:color w:val="FFFFFF" w:themeColor="background2"/>
                <w:sz w:val="16"/>
                <w:lang w:val="fr-FR" w:eastAsia="en-GB"/>
              </w:rPr>
              <w:t xml:space="preserve"> </w:t>
            </w:r>
          </w:p>
        </w:tc>
      </w:tr>
      <w:tr w:rsidR="00C67B9D" w:rsidRPr="008B12A0" w14:paraId="09FF1725" w14:textId="77777777" w:rsidTr="00C67B9D">
        <w:tc>
          <w:tcPr>
            <w:tcW w:w="1701" w:type="dxa"/>
          </w:tcPr>
          <w:p w14:paraId="4330091D" w14:textId="77777777" w:rsidR="0080688D" w:rsidRPr="00233436" w:rsidRDefault="007D29EF" w:rsidP="00F337CD">
            <w:pPr>
              <w:pStyle w:val="Subheading"/>
              <w:numPr>
                <w:ilvl w:val="0"/>
                <w:numId w:val="0"/>
              </w:numPr>
              <w:rPr>
                <w:rFonts w:eastAsiaTheme="minorEastAsia"/>
                <w:color w:val="00577E" w:themeColor="text1"/>
                <w:sz w:val="16"/>
                <w:lang w:val="en-GB" w:eastAsia="en-GB"/>
              </w:rPr>
            </w:pPr>
            <w:r w:rsidRPr="00233436">
              <w:rPr>
                <w:rFonts w:eastAsiaTheme="minorEastAsia"/>
                <w:color w:val="00577E" w:themeColor="text1"/>
                <w:sz w:val="16"/>
                <w:lang w:val="fr-FR" w:eastAsia="en-GB"/>
              </w:rPr>
              <w:t>Directeur de projet</w:t>
            </w:r>
          </w:p>
        </w:tc>
        <w:tc>
          <w:tcPr>
            <w:tcW w:w="1560" w:type="dxa"/>
          </w:tcPr>
          <w:p w14:paraId="24DA822A" w14:textId="77777777" w:rsidR="0080688D" w:rsidRPr="00994B77" w:rsidRDefault="007D29EF" w:rsidP="00F337CD">
            <w:pPr>
              <w:pStyle w:val="Subheading"/>
              <w:numPr>
                <w:ilvl w:val="0"/>
                <w:numId w:val="0"/>
              </w:numPr>
              <w:rPr>
                <w:rFonts w:eastAsiaTheme="minorEastAsia"/>
                <w:i/>
                <w:iCs/>
                <w:color w:val="00577E" w:themeColor="text1"/>
                <w:sz w:val="16"/>
                <w:lang w:val="fr-FR" w:eastAsia="en-GB"/>
              </w:rPr>
            </w:pPr>
            <w:r w:rsidRPr="00233436">
              <w:rPr>
                <w:rFonts w:eastAsiaTheme="minorEastAsia"/>
                <w:i/>
                <w:iCs/>
                <w:color w:val="00577E" w:themeColor="text1"/>
                <w:sz w:val="16"/>
                <w:lang w:val="fr-FR" w:eastAsia="en-GB"/>
              </w:rPr>
              <w:t>Entrepreneur</w:t>
            </w:r>
          </w:p>
          <w:p w14:paraId="6DC05CEC" w14:textId="77777777" w:rsidR="0080688D" w:rsidRPr="00994B77" w:rsidRDefault="007D29EF" w:rsidP="00F337CD">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Téléphone</w:t>
            </w:r>
          </w:p>
          <w:p w14:paraId="07B9B782" w14:textId="77777777" w:rsidR="0080688D" w:rsidRPr="00994B77" w:rsidRDefault="007D29EF" w:rsidP="00F337CD">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Autre téléphone</w:t>
            </w:r>
          </w:p>
          <w:p w14:paraId="7AC1ADBF" w14:textId="77777777" w:rsidR="0080688D" w:rsidRPr="00994B77" w:rsidRDefault="007D29EF" w:rsidP="00F337CD">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Adresse email</w:t>
            </w:r>
          </w:p>
        </w:tc>
        <w:tc>
          <w:tcPr>
            <w:tcW w:w="5670" w:type="dxa"/>
          </w:tcPr>
          <w:p w14:paraId="73336913" w14:textId="3F0F2D08" w:rsidR="0080688D" w:rsidRPr="00994B77" w:rsidRDefault="007D29EF" w:rsidP="00C51674">
            <w:pPr>
              <w:pStyle w:val="Subheading"/>
              <w:numPr>
                <w:ilvl w:val="0"/>
                <w:numId w:val="70"/>
              </w:numPr>
              <w:ind w:left="343" w:hanging="284"/>
              <w:rPr>
                <w:rFonts w:eastAsiaTheme="minorEastAsia"/>
                <w:color w:val="00577E" w:themeColor="text1"/>
                <w:sz w:val="16"/>
                <w:lang w:val="fr-FR" w:eastAsia="en-GB"/>
              </w:rPr>
            </w:pPr>
            <w:r w:rsidRPr="00233436">
              <w:rPr>
                <w:rFonts w:eastAsiaTheme="minorEastAsia"/>
                <w:color w:val="00577E" w:themeColor="text1"/>
                <w:sz w:val="16"/>
                <w:lang w:val="fr-FR" w:eastAsia="en-GB"/>
              </w:rPr>
              <w:t>Responsabilité générale de la mise en conformité avec tous les permis et toutes les exigences du PSGE/SGE</w:t>
            </w:r>
            <w:r w:rsidR="00B651A3">
              <w:rPr>
                <w:rFonts w:eastAsiaTheme="minorEastAsia"/>
                <w:color w:val="00577E" w:themeColor="text1"/>
                <w:sz w:val="16"/>
                <w:lang w:val="fr-FR" w:eastAsia="en-GB"/>
              </w:rPr>
              <w:t> </w:t>
            </w:r>
            <w:r w:rsidRPr="00233436">
              <w:rPr>
                <w:rFonts w:eastAsiaTheme="minorEastAsia"/>
                <w:color w:val="00577E" w:themeColor="text1"/>
                <w:sz w:val="16"/>
                <w:lang w:val="fr-FR" w:eastAsia="en-GB"/>
              </w:rPr>
              <w:t>; élaboration du PSGE.</w:t>
            </w:r>
          </w:p>
          <w:p w14:paraId="1653054D" w14:textId="77777777" w:rsidR="0080688D" w:rsidRPr="00994B77" w:rsidRDefault="007D29EF" w:rsidP="00C51674">
            <w:pPr>
              <w:pStyle w:val="Subheading"/>
              <w:numPr>
                <w:ilvl w:val="0"/>
                <w:numId w:val="70"/>
              </w:numPr>
              <w:spacing w:after="0"/>
              <w:ind w:left="341" w:hanging="284"/>
              <w:rPr>
                <w:rFonts w:eastAsiaTheme="minorEastAsia"/>
                <w:color w:val="00577E" w:themeColor="text1"/>
                <w:sz w:val="16"/>
                <w:lang w:val="fr-FR" w:eastAsia="en-GB"/>
              </w:rPr>
            </w:pPr>
            <w:r w:rsidRPr="00233436">
              <w:rPr>
                <w:rFonts w:eastAsiaTheme="minorEastAsia"/>
                <w:color w:val="00577E" w:themeColor="text1"/>
                <w:sz w:val="16"/>
                <w:lang w:val="fr-FR" w:eastAsia="en-GB"/>
              </w:rPr>
              <w:t>Prise de décisions d'adaptation de la gestion</w:t>
            </w:r>
          </w:p>
        </w:tc>
      </w:tr>
      <w:tr w:rsidR="00C67B9D" w:rsidRPr="008B12A0" w14:paraId="08EC34EC" w14:textId="77777777" w:rsidTr="00C67B9D">
        <w:tc>
          <w:tcPr>
            <w:tcW w:w="1701" w:type="dxa"/>
          </w:tcPr>
          <w:p w14:paraId="1A279473" w14:textId="77777777" w:rsidR="0080688D" w:rsidRPr="00994B77" w:rsidRDefault="007D29EF" w:rsidP="0044696E">
            <w:pPr>
              <w:pStyle w:val="Subheading"/>
              <w:numPr>
                <w:ilvl w:val="0"/>
                <w:numId w:val="0"/>
              </w:numPr>
              <w:rPr>
                <w:rFonts w:eastAsiaTheme="minorEastAsia"/>
                <w:color w:val="00577E" w:themeColor="text1"/>
                <w:sz w:val="16"/>
                <w:lang w:val="fr-FR" w:eastAsia="en-GB"/>
              </w:rPr>
            </w:pPr>
            <w:r w:rsidRPr="00233436">
              <w:rPr>
                <w:rFonts w:eastAsiaTheme="minorEastAsia"/>
                <w:color w:val="00577E" w:themeColor="text1"/>
                <w:sz w:val="16"/>
                <w:lang w:val="fr-FR" w:eastAsia="en-GB"/>
              </w:rPr>
              <w:t>Directeur du contrat de dragage</w:t>
            </w:r>
          </w:p>
        </w:tc>
        <w:tc>
          <w:tcPr>
            <w:tcW w:w="1560" w:type="dxa"/>
          </w:tcPr>
          <w:p w14:paraId="7B76C77B" w14:textId="77777777" w:rsidR="0080688D" w:rsidRPr="00994B77" w:rsidRDefault="007D29EF" w:rsidP="00BB5172">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Téléphone</w:t>
            </w:r>
          </w:p>
          <w:p w14:paraId="16CFB35F" w14:textId="77777777" w:rsidR="0080688D" w:rsidRPr="00994B77" w:rsidRDefault="007D29EF" w:rsidP="00BB5172">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Autre téléphone</w:t>
            </w:r>
          </w:p>
          <w:p w14:paraId="3920F664" w14:textId="77777777" w:rsidR="0080688D" w:rsidRPr="00994B77" w:rsidRDefault="007D29EF" w:rsidP="00BB5172">
            <w:pPr>
              <w:pStyle w:val="Subheading"/>
              <w:numPr>
                <w:ilvl w:val="0"/>
                <w:numId w:val="0"/>
              </w:numPr>
              <w:rPr>
                <w:rFonts w:eastAsiaTheme="minorEastAsia"/>
                <w:color w:val="00577E" w:themeColor="text1"/>
                <w:sz w:val="16"/>
                <w:lang w:val="fr-FR" w:eastAsia="en-GB"/>
              </w:rPr>
            </w:pPr>
            <w:r>
              <w:rPr>
                <w:rFonts w:eastAsiaTheme="minorEastAsia"/>
                <w:i/>
                <w:iCs/>
                <w:color w:val="00577E" w:themeColor="text1"/>
                <w:sz w:val="16"/>
                <w:lang w:val="fr-FR" w:eastAsia="en-GB"/>
              </w:rPr>
              <w:t>Adresse email</w:t>
            </w:r>
          </w:p>
        </w:tc>
        <w:tc>
          <w:tcPr>
            <w:tcW w:w="5670" w:type="dxa"/>
          </w:tcPr>
          <w:p w14:paraId="40991A9E" w14:textId="77777777" w:rsidR="0080688D" w:rsidRPr="00994B77" w:rsidRDefault="007D29EF" w:rsidP="00C51674">
            <w:pPr>
              <w:pStyle w:val="Subheading"/>
              <w:numPr>
                <w:ilvl w:val="0"/>
                <w:numId w:val="70"/>
              </w:numPr>
              <w:spacing w:after="0"/>
              <w:ind w:left="341" w:hanging="284"/>
              <w:rPr>
                <w:rFonts w:eastAsiaTheme="minorEastAsia"/>
                <w:color w:val="00577E" w:themeColor="text1"/>
                <w:sz w:val="16"/>
                <w:lang w:val="fr-FR" w:eastAsia="en-GB"/>
              </w:rPr>
            </w:pPr>
            <w:r w:rsidRPr="00233436">
              <w:rPr>
                <w:rFonts w:eastAsiaTheme="minorEastAsia"/>
                <w:color w:val="00577E" w:themeColor="text1"/>
                <w:sz w:val="16"/>
                <w:lang w:val="fr-FR" w:eastAsia="en-GB"/>
              </w:rPr>
              <w:t xml:space="preserve">Questions opérationnelles et contractuelles relatives aux opérations de dragage </w:t>
            </w:r>
          </w:p>
          <w:p w14:paraId="4C9EF365" w14:textId="77777777" w:rsidR="0080688D" w:rsidRPr="00994B77" w:rsidRDefault="007D29EF" w:rsidP="00C51674">
            <w:pPr>
              <w:pStyle w:val="Subheading"/>
              <w:numPr>
                <w:ilvl w:val="0"/>
                <w:numId w:val="70"/>
              </w:numPr>
              <w:spacing w:after="0"/>
              <w:ind w:left="341" w:hanging="284"/>
              <w:rPr>
                <w:rFonts w:eastAsiaTheme="minorEastAsia"/>
                <w:color w:val="00577E" w:themeColor="text1"/>
                <w:sz w:val="16"/>
                <w:lang w:val="fr-FR" w:eastAsia="en-GB"/>
              </w:rPr>
            </w:pPr>
            <w:r w:rsidRPr="00233436">
              <w:rPr>
                <w:rFonts w:eastAsiaTheme="minorEastAsia"/>
                <w:color w:val="00577E" w:themeColor="text1"/>
                <w:sz w:val="16"/>
                <w:lang w:val="fr-FR" w:eastAsia="en-GB"/>
              </w:rPr>
              <w:t>Mise en œuvre des mesures de gestion détaillées dans le présent PSGE</w:t>
            </w:r>
          </w:p>
        </w:tc>
      </w:tr>
      <w:tr w:rsidR="00C67B9D" w:rsidRPr="008B12A0" w14:paraId="4720F261" w14:textId="77777777" w:rsidTr="00C67B9D">
        <w:tc>
          <w:tcPr>
            <w:tcW w:w="1701" w:type="dxa"/>
          </w:tcPr>
          <w:p w14:paraId="68B7034B" w14:textId="77777777" w:rsidR="0080688D" w:rsidRPr="00233436" w:rsidRDefault="007D29EF" w:rsidP="0044696E">
            <w:pPr>
              <w:pStyle w:val="Subheading"/>
              <w:numPr>
                <w:ilvl w:val="0"/>
                <w:numId w:val="0"/>
              </w:numPr>
              <w:rPr>
                <w:rFonts w:eastAsiaTheme="minorEastAsia"/>
                <w:color w:val="00577E" w:themeColor="text1"/>
                <w:sz w:val="16"/>
                <w:lang w:val="en-GB" w:eastAsia="en-GB"/>
              </w:rPr>
            </w:pPr>
            <w:r w:rsidRPr="00233436">
              <w:rPr>
                <w:rFonts w:eastAsiaTheme="minorEastAsia"/>
                <w:color w:val="00577E" w:themeColor="text1"/>
                <w:sz w:val="16"/>
                <w:lang w:val="fr-FR" w:eastAsia="en-GB"/>
              </w:rPr>
              <w:t>Capitaine de navire</w:t>
            </w:r>
          </w:p>
        </w:tc>
        <w:tc>
          <w:tcPr>
            <w:tcW w:w="1560" w:type="dxa"/>
          </w:tcPr>
          <w:p w14:paraId="500651FA" w14:textId="77777777" w:rsidR="0080688D" w:rsidRPr="00994B77" w:rsidRDefault="007D29EF" w:rsidP="00BB5172">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Téléphone</w:t>
            </w:r>
          </w:p>
          <w:p w14:paraId="1D83B5B8" w14:textId="77777777" w:rsidR="0080688D" w:rsidRPr="00994B77" w:rsidRDefault="007D29EF" w:rsidP="00BB5172">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Autre téléphone</w:t>
            </w:r>
          </w:p>
          <w:p w14:paraId="60DF1BC6" w14:textId="77777777" w:rsidR="0080688D" w:rsidRPr="00994B77" w:rsidRDefault="007D29EF" w:rsidP="00BB5172">
            <w:pPr>
              <w:pStyle w:val="Subheading"/>
              <w:numPr>
                <w:ilvl w:val="0"/>
                <w:numId w:val="0"/>
              </w:numPr>
              <w:rPr>
                <w:rFonts w:eastAsiaTheme="minorEastAsia"/>
                <w:color w:val="00577E" w:themeColor="text1"/>
                <w:sz w:val="16"/>
                <w:lang w:val="fr-FR" w:eastAsia="en-GB"/>
              </w:rPr>
            </w:pPr>
            <w:r>
              <w:rPr>
                <w:rFonts w:eastAsiaTheme="minorEastAsia"/>
                <w:i/>
                <w:iCs/>
                <w:color w:val="00577E" w:themeColor="text1"/>
                <w:sz w:val="16"/>
                <w:lang w:val="fr-FR" w:eastAsia="en-GB"/>
              </w:rPr>
              <w:t>Adresse email</w:t>
            </w:r>
          </w:p>
        </w:tc>
        <w:tc>
          <w:tcPr>
            <w:tcW w:w="5670" w:type="dxa"/>
          </w:tcPr>
          <w:p w14:paraId="6A396327" w14:textId="77777777" w:rsidR="0080688D" w:rsidRPr="00994B77" w:rsidRDefault="007D29EF" w:rsidP="00C51674">
            <w:pPr>
              <w:pStyle w:val="Subheading"/>
              <w:numPr>
                <w:ilvl w:val="0"/>
                <w:numId w:val="70"/>
              </w:numPr>
              <w:spacing w:after="0"/>
              <w:ind w:left="341" w:hanging="284"/>
              <w:rPr>
                <w:rFonts w:eastAsiaTheme="minorEastAsia"/>
                <w:color w:val="00577E" w:themeColor="text1"/>
                <w:sz w:val="16"/>
                <w:lang w:val="fr-FR" w:eastAsia="en-GB"/>
              </w:rPr>
            </w:pPr>
            <w:r w:rsidRPr="00233436">
              <w:rPr>
                <w:rFonts w:eastAsiaTheme="minorEastAsia"/>
                <w:color w:val="00577E" w:themeColor="text1"/>
                <w:sz w:val="16"/>
                <w:lang w:val="fr-FR" w:eastAsia="en-GB"/>
              </w:rPr>
              <w:t xml:space="preserve">Toutes questions relatives à la sécurité du navire et de l'équipage </w:t>
            </w:r>
          </w:p>
          <w:p w14:paraId="369DC269" w14:textId="77777777" w:rsidR="0080688D" w:rsidRPr="00233436" w:rsidRDefault="007D29EF" w:rsidP="00C51674">
            <w:pPr>
              <w:pStyle w:val="Subheading"/>
              <w:numPr>
                <w:ilvl w:val="0"/>
                <w:numId w:val="70"/>
              </w:numPr>
              <w:spacing w:after="0"/>
              <w:ind w:left="341" w:hanging="284"/>
              <w:rPr>
                <w:rFonts w:eastAsiaTheme="minorEastAsia"/>
                <w:color w:val="00577E" w:themeColor="text1"/>
                <w:sz w:val="16"/>
                <w:lang w:val="en-GB" w:eastAsia="en-GB"/>
              </w:rPr>
            </w:pPr>
            <w:r w:rsidRPr="00233436">
              <w:rPr>
                <w:rFonts w:eastAsiaTheme="minorEastAsia"/>
                <w:color w:val="00577E" w:themeColor="text1"/>
                <w:sz w:val="16"/>
                <w:lang w:val="fr-FR" w:eastAsia="en-GB"/>
              </w:rPr>
              <w:t xml:space="preserve">Respect des lois maritimes </w:t>
            </w:r>
          </w:p>
          <w:p w14:paraId="5D37F78E" w14:textId="77777777" w:rsidR="0080688D" w:rsidRPr="00994B77" w:rsidRDefault="007D29EF" w:rsidP="00C51674">
            <w:pPr>
              <w:pStyle w:val="Subheading"/>
              <w:numPr>
                <w:ilvl w:val="0"/>
                <w:numId w:val="70"/>
              </w:numPr>
              <w:spacing w:after="0"/>
              <w:ind w:left="341" w:hanging="284"/>
              <w:rPr>
                <w:rFonts w:eastAsiaTheme="minorEastAsia"/>
                <w:color w:val="00577E" w:themeColor="text1"/>
                <w:sz w:val="16"/>
                <w:lang w:val="fr-FR" w:eastAsia="en-GB"/>
              </w:rPr>
            </w:pPr>
            <w:r w:rsidRPr="00233436">
              <w:rPr>
                <w:rFonts w:eastAsiaTheme="minorEastAsia"/>
                <w:color w:val="00577E" w:themeColor="text1"/>
                <w:sz w:val="16"/>
                <w:lang w:val="fr-FR" w:eastAsia="en-GB"/>
              </w:rPr>
              <w:t>Mise en œuvre des mesures de gestion détaillées dans le présent PSGE</w:t>
            </w:r>
          </w:p>
        </w:tc>
      </w:tr>
      <w:tr w:rsidR="00C67B9D" w:rsidRPr="008B12A0" w14:paraId="4E79B33D" w14:textId="77777777" w:rsidTr="00C67B9D">
        <w:tc>
          <w:tcPr>
            <w:tcW w:w="1701" w:type="dxa"/>
          </w:tcPr>
          <w:p w14:paraId="55FF4D60" w14:textId="77777777" w:rsidR="0080688D" w:rsidRPr="00994B77" w:rsidRDefault="007D29EF" w:rsidP="00F337CD">
            <w:pPr>
              <w:pStyle w:val="Subheading"/>
              <w:numPr>
                <w:ilvl w:val="0"/>
                <w:numId w:val="0"/>
              </w:numPr>
              <w:rPr>
                <w:rFonts w:eastAsiaTheme="minorEastAsia"/>
                <w:color w:val="00577E" w:themeColor="text1"/>
                <w:sz w:val="16"/>
                <w:lang w:val="fr-FR" w:eastAsia="en-GB"/>
              </w:rPr>
            </w:pPr>
            <w:r w:rsidRPr="00233436">
              <w:rPr>
                <w:rFonts w:eastAsiaTheme="minorEastAsia"/>
                <w:color w:val="00577E" w:themeColor="text1"/>
                <w:sz w:val="16"/>
                <w:lang w:val="fr-FR" w:eastAsia="en-GB"/>
              </w:rPr>
              <w:t>Responsable de l'environnement du site</w:t>
            </w:r>
          </w:p>
        </w:tc>
        <w:tc>
          <w:tcPr>
            <w:tcW w:w="1560" w:type="dxa"/>
          </w:tcPr>
          <w:p w14:paraId="3E48496C" w14:textId="77777777" w:rsidR="0080688D" w:rsidRPr="00994B77" w:rsidRDefault="007D29EF" w:rsidP="00F337CD">
            <w:pPr>
              <w:pStyle w:val="Subheading"/>
              <w:numPr>
                <w:ilvl w:val="0"/>
                <w:numId w:val="0"/>
              </w:numPr>
              <w:rPr>
                <w:rFonts w:eastAsiaTheme="minorEastAsia"/>
                <w:i/>
                <w:iCs/>
                <w:color w:val="00577E" w:themeColor="text1"/>
                <w:sz w:val="16"/>
                <w:lang w:val="fr-FR" w:eastAsia="en-GB"/>
              </w:rPr>
            </w:pPr>
            <w:r w:rsidRPr="00233436">
              <w:rPr>
                <w:rFonts w:eastAsiaTheme="minorEastAsia"/>
                <w:iCs/>
                <w:color w:val="00577E" w:themeColor="text1"/>
                <w:sz w:val="16"/>
                <w:lang w:val="fr-FR" w:eastAsia="en-GB"/>
              </w:rPr>
              <w:t>Faisant rapport au directeur de projet</w:t>
            </w:r>
          </w:p>
          <w:p w14:paraId="76357D23" w14:textId="77777777" w:rsidR="0080688D" w:rsidRPr="00994B77" w:rsidRDefault="0080688D" w:rsidP="00F61A95">
            <w:pPr>
              <w:pStyle w:val="Subheading"/>
              <w:numPr>
                <w:ilvl w:val="0"/>
                <w:numId w:val="0"/>
              </w:numPr>
              <w:rPr>
                <w:rFonts w:eastAsiaTheme="minorEastAsia"/>
                <w:i/>
                <w:iCs/>
                <w:color w:val="00577E" w:themeColor="text1"/>
                <w:sz w:val="16"/>
                <w:lang w:val="fr-FR" w:eastAsia="en-GB"/>
              </w:rPr>
            </w:pPr>
          </w:p>
          <w:p w14:paraId="7D0E9DCC" w14:textId="77777777" w:rsidR="0080688D" w:rsidRPr="00994B77" w:rsidRDefault="007D29EF" w:rsidP="00F61A95">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Téléphone</w:t>
            </w:r>
          </w:p>
          <w:p w14:paraId="34C8A581" w14:textId="77777777" w:rsidR="0080688D" w:rsidRPr="00994B77" w:rsidRDefault="007D29EF" w:rsidP="00F61A95">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Autre téléphone</w:t>
            </w:r>
          </w:p>
          <w:p w14:paraId="10820C39" w14:textId="77777777" w:rsidR="0080688D" w:rsidRPr="00994B77" w:rsidRDefault="007D29EF" w:rsidP="00F61A95">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Adresse email</w:t>
            </w:r>
          </w:p>
        </w:tc>
        <w:tc>
          <w:tcPr>
            <w:tcW w:w="5670" w:type="dxa"/>
          </w:tcPr>
          <w:p w14:paraId="681BAFAF" w14:textId="77777777" w:rsidR="0080688D" w:rsidRPr="00994B77" w:rsidRDefault="007D29EF" w:rsidP="00C51674">
            <w:pPr>
              <w:pStyle w:val="Subheading"/>
              <w:numPr>
                <w:ilvl w:val="0"/>
                <w:numId w:val="70"/>
              </w:numPr>
              <w:ind w:left="343" w:hanging="284"/>
              <w:rPr>
                <w:rFonts w:eastAsiaTheme="minorEastAsia"/>
                <w:color w:val="00577E" w:themeColor="text1"/>
                <w:sz w:val="16"/>
                <w:lang w:val="fr-FR" w:eastAsia="en-GB"/>
              </w:rPr>
            </w:pPr>
            <w:r w:rsidRPr="00233436">
              <w:rPr>
                <w:rFonts w:eastAsiaTheme="minorEastAsia"/>
                <w:color w:val="00577E" w:themeColor="text1"/>
                <w:sz w:val="16"/>
                <w:lang w:val="fr-FR" w:eastAsia="en-GB"/>
              </w:rPr>
              <w:t>Mise en œuvre du programme d'atténuation et de surveillance</w:t>
            </w:r>
          </w:p>
          <w:p w14:paraId="092FC9A2" w14:textId="77777777" w:rsidR="0080688D" w:rsidRPr="00994B77" w:rsidRDefault="007D29EF" w:rsidP="00C51674">
            <w:pPr>
              <w:pStyle w:val="Subheading"/>
              <w:numPr>
                <w:ilvl w:val="0"/>
                <w:numId w:val="70"/>
              </w:numPr>
              <w:ind w:left="343" w:hanging="284"/>
              <w:rPr>
                <w:rFonts w:eastAsiaTheme="minorEastAsia"/>
                <w:color w:val="00577E" w:themeColor="text1"/>
                <w:sz w:val="16"/>
                <w:lang w:val="fr-FR" w:eastAsia="en-GB"/>
              </w:rPr>
            </w:pPr>
            <w:r w:rsidRPr="00233436">
              <w:rPr>
                <w:rFonts w:eastAsiaTheme="minorEastAsia"/>
                <w:color w:val="00577E" w:themeColor="text1"/>
                <w:sz w:val="16"/>
                <w:lang w:val="fr-FR" w:eastAsia="en-GB"/>
              </w:rPr>
              <w:t>Initiation du personnel, exposés sur la "boîte à outils" et formation préalable au démarrage</w:t>
            </w:r>
          </w:p>
          <w:p w14:paraId="09570566" w14:textId="77777777" w:rsidR="0080688D" w:rsidRPr="00994B77" w:rsidRDefault="007D29EF" w:rsidP="00C51674">
            <w:pPr>
              <w:pStyle w:val="Subheading"/>
              <w:numPr>
                <w:ilvl w:val="0"/>
                <w:numId w:val="70"/>
              </w:numPr>
              <w:ind w:left="343" w:hanging="284"/>
              <w:rPr>
                <w:rFonts w:eastAsiaTheme="minorEastAsia"/>
                <w:color w:val="00577E" w:themeColor="text1"/>
                <w:sz w:val="16"/>
                <w:lang w:val="fr-FR" w:eastAsia="en-GB"/>
              </w:rPr>
            </w:pPr>
            <w:r w:rsidRPr="00233436">
              <w:rPr>
                <w:rFonts w:eastAsiaTheme="minorEastAsia"/>
                <w:color w:val="00577E" w:themeColor="text1"/>
                <w:sz w:val="16"/>
                <w:lang w:val="fr-FR" w:eastAsia="en-GB"/>
              </w:rPr>
              <w:t>Passage en revue des données de l'adaptation du suivi et de la gestion</w:t>
            </w:r>
          </w:p>
          <w:p w14:paraId="6A76E0B6" w14:textId="77777777" w:rsidR="0080688D" w:rsidRPr="00994B77" w:rsidRDefault="007D29EF" w:rsidP="00C51674">
            <w:pPr>
              <w:pStyle w:val="Subheading"/>
              <w:numPr>
                <w:ilvl w:val="0"/>
                <w:numId w:val="70"/>
              </w:numPr>
              <w:spacing w:after="0"/>
              <w:ind w:left="341" w:hanging="284"/>
              <w:rPr>
                <w:rFonts w:eastAsiaTheme="minorEastAsia"/>
                <w:color w:val="00577E" w:themeColor="text1"/>
                <w:sz w:val="16"/>
                <w:lang w:val="fr-FR" w:eastAsia="en-GB"/>
              </w:rPr>
            </w:pPr>
            <w:r w:rsidRPr="00233436">
              <w:rPr>
                <w:rFonts w:eastAsiaTheme="minorEastAsia"/>
                <w:color w:val="00577E" w:themeColor="text1"/>
                <w:sz w:val="16"/>
                <w:lang w:val="fr-FR" w:eastAsia="en-GB"/>
              </w:rPr>
              <w:t>Notification de tout dépassement des seuils de tolérance au chef de projet et au directeur du contrat de dragage</w:t>
            </w:r>
          </w:p>
          <w:p w14:paraId="6D978AF8" w14:textId="77777777" w:rsidR="0080688D" w:rsidRPr="00233436" w:rsidRDefault="007D29EF" w:rsidP="00C51674">
            <w:pPr>
              <w:pStyle w:val="Subheading"/>
              <w:numPr>
                <w:ilvl w:val="0"/>
                <w:numId w:val="70"/>
              </w:numPr>
              <w:spacing w:after="0"/>
              <w:ind w:left="341" w:hanging="284"/>
              <w:rPr>
                <w:rFonts w:eastAsiaTheme="minorEastAsia"/>
                <w:color w:val="00577E" w:themeColor="text1"/>
                <w:sz w:val="16"/>
                <w:lang w:val="en-GB" w:eastAsia="en-GB"/>
              </w:rPr>
            </w:pPr>
            <w:r w:rsidRPr="00233436">
              <w:rPr>
                <w:rFonts w:eastAsiaTheme="minorEastAsia"/>
                <w:color w:val="00577E" w:themeColor="text1"/>
                <w:sz w:val="16"/>
                <w:lang w:val="fr-FR" w:eastAsia="en-GB"/>
              </w:rPr>
              <w:t>Mise en œuvre d'actions correctives</w:t>
            </w:r>
          </w:p>
          <w:p w14:paraId="69BB38AA" w14:textId="77777777" w:rsidR="0080688D" w:rsidRPr="00994B77" w:rsidRDefault="007D29EF" w:rsidP="00C51674">
            <w:pPr>
              <w:pStyle w:val="Subheading"/>
              <w:numPr>
                <w:ilvl w:val="0"/>
                <w:numId w:val="70"/>
              </w:numPr>
              <w:spacing w:after="0"/>
              <w:ind w:left="341" w:hanging="284"/>
              <w:rPr>
                <w:rFonts w:eastAsiaTheme="minorEastAsia"/>
                <w:color w:val="00577E" w:themeColor="text1"/>
                <w:sz w:val="16"/>
                <w:lang w:val="fr-FR" w:eastAsia="en-GB"/>
              </w:rPr>
            </w:pPr>
            <w:r w:rsidRPr="00233436">
              <w:rPr>
                <w:rFonts w:eastAsiaTheme="minorEastAsia"/>
                <w:color w:val="00577E" w:themeColor="text1"/>
                <w:sz w:val="16"/>
                <w:lang w:val="fr-FR" w:eastAsia="en-GB"/>
              </w:rPr>
              <w:lastRenderedPageBreak/>
              <w:t>Rapports environnementaux selon les échéances convenues (quotidiennes, hebdomadaires, mensuelles)</w:t>
            </w:r>
          </w:p>
        </w:tc>
      </w:tr>
      <w:tr w:rsidR="00C67B9D" w:rsidRPr="008B12A0" w14:paraId="0B9E5E1E" w14:textId="77777777" w:rsidTr="00C67B9D">
        <w:tc>
          <w:tcPr>
            <w:tcW w:w="1701" w:type="dxa"/>
          </w:tcPr>
          <w:p w14:paraId="2DDE1110" w14:textId="77777777" w:rsidR="0080688D" w:rsidRPr="00233436" w:rsidRDefault="007D29EF" w:rsidP="00F337CD">
            <w:pPr>
              <w:pStyle w:val="Subheading"/>
              <w:numPr>
                <w:ilvl w:val="0"/>
                <w:numId w:val="0"/>
              </w:numPr>
              <w:rPr>
                <w:rFonts w:eastAsiaTheme="minorEastAsia"/>
                <w:color w:val="00577E" w:themeColor="text1"/>
                <w:sz w:val="16"/>
                <w:lang w:val="en-GB" w:eastAsia="en-GB"/>
              </w:rPr>
            </w:pPr>
            <w:r w:rsidRPr="00233436">
              <w:rPr>
                <w:rFonts w:eastAsiaTheme="minorEastAsia"/>
                <w:color w:val="00577E" w:themeColor="text1"/>
                <w:sz w:val="16"/>
                <w:lang w:val="fr-FR" w:eastAsia="en-GB"/>
              </w:rPr>
              <w:lastRenderedPageBreak/>
              <w:t xml:space="preserve">Agent de site </w:t>
            </w:r>
          </w:p>
        </w:tc>
        <w:tc>
          <w:tcPr>
            <w:tcW w:w="1560" w:type="dxa"/>
          </w:tcPr>
          <w:p w14:paraId="3B416DDA" w14:textId="77777777" w:rsidR="0080688D" w:rsidRPr="00994B77" w:rsidRDefault="007D29EF" w:rsidP="00F61A95">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Téléphone</w:t>
            </w:r>
          </w:p>
          <w:p w14:paraId="58201245" w14:textId="77777777" w:rsidR="0080688D" w:rsidRPr="00994B77" w:rsidRDefault="007D29EF" w:rsidP="00F61A95">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Autre téléphone</w:t>
            </w:r>
          </w:p>
          <w:p w14:paraId="6169C53E" w14:textId="77777777" w:rsidR="0080688D" w:rsidRPr="00994B77" w:rsidRDefault="007D29EF" w:rsidP="00F61A95">
            <w:pPr>
              <w:pStyle w:val="Subheading"/>
              <w:numPr>
                <w:ilvl w:val="0"/>
                <w:numId w:val="0"/>
              </w:numPr>
              <w:rPr>
                <w:rFonts w:eastAsiaTheme="minorEastAsia"/>
                <w:color w:val="00577E" w:themeColor="text1"/>
                <w:sz w:val="16"/>
                <w:lang w:val="fr-FR" w:eastAsia="en-GB"/>
              </w:rPr>
            </w:pPr>
            <w:r>
              <w:rPr>
                <w:rFonts w:eastAsiaTheme="minorEastAsia"/>
                <w:i/>
                <w:iCs/>
                <w:color w:val="00577E" w:themeColor="text1"/>
                <w:sz w:val="16"/>
                <w:lang w:val="fr-FR" w:eastAsia="en-GB"/>
              </w:rPr>
              <w:t>Adresse email</w:t>
            </w:r>
          </w:p>
        </w:tc>
        <w:tc>
          <w:tcPr>
            <w:tcW w:w="5670" w:type="dxa"/>
          </w:tcPr>
          <w:p w14:paraId="31C0D61B" w14:textId="77777777" w:rsidR="0080688D" w:rsidRPr="00233436" w:rsidRDefault="007D29EF" w:rsidP="00C51674">
            <w:pPr>
              <w:pStyle w:val="Subheading"/>
              <w:numPr>
                <w:ilvl w:val="0"/>
                <w:numId w:val="70"/>
              </w:numPr>
              <w:spacing w:after="0"/>
              <w:ind w:left="341" w:hanging="284"/>
              <w:rPr>
                <w:rFonts w:eastAsiaTheme="minorEastAsia"/>
                <w:color w:val="00577E" w:themeColor="text1"/>
                <w:sz w:val="16"/>
                <w:lang w:val="en-GB" w:eastAsia="en-GB"/>
              </w:rPr>
            </w:pPr>
            <w:r w:rsidRPr="00233436">
              <w:rPr>
                <w:rFonts w:eastAsiaTheme="minorEastAsia"/>
                <w:color w:val="00577E" w:themeColor="text1"/>
                <w:sz w:val="16"/>
                <w:lang w:val="fr-FR" w:eastAsia="en-GB"/>
              </w:rPr>
              <w:t xml:space="preserve">Respect de la législation applicable </w:t>
            </w:r>
          </w:p>
          <w:p w14:paraId="4DE2A9F1" w14:textId="77777777" w:rsidR="0080688D" w:rsidRPr="00994B77" w:rsidRDefault="007D29EF" w:rsidP="00C51674">
            <w:pPr>
              <w:pStyle w:val="Subheading"/>
              <w:numPr>
                <w:ilvl w:val="0"/>
                <w:numId w:val="70"/>
              </w:numPr>
              <w:spacing w:after="0"/>
              <w:ind w:left="341" w:hanging="284"/>
              <w:rPr>
                <w:rFonts w:eastAsiaTheme="minorEastAsia"/>
                <w:color w:val="00577E" w:themeColor="text1"/>
                <w:sz w:val="16"/>
                <w:lang w:val="fr-FR" w:eastAsia="en-GB"/>
              </w:rPr>
            </w:pPr>
            <w:r w:rsidRPr="00233436">
              <w:rPr>
                <w:rFonts w:eastAsiaTheme="minorEastAsia"/>
                <w:color w:val="00577E" w:themeColor="text1"/>
                <w:sz w:val="16"/>
                <w:lang w:val="fr-FR" w:eastAsia="en-GB"/>
              </w:rPr>
              <w:t>Mise en œuvre des mesures de gestion détaillées dans le présent PSGE</w:t>
            </w:r>
          </w:p>
        </w:tc>
      </w:tr>
      <w:tr w:rsidR="00C67B9D" w:rsidRPr="008B12A0" w14:paraId="21583071" w14:textId="77777777" w:rsidTr="00C67B9D">
        <w:tc>
          <w:tcPr>
            <w:tcW w:w="1701" w:type="dxa"/>
          </w:tcPr>
          <w:p w14:paraId="558D5706" w14:textId="77777777" w:rsidR="0080688D" w:rsidRPr="00233436" w:rsidRDefault="007D29EF" w:rsidP="00F337CD">
            <w:pPr>
              <w:pStyle w:val="Subheading"/>
              <w:numPr>
                <w:ilvl w:val="0"/>
                <w:numId w:val="0"/>
              </w:numPr>
              <w:rPr>
                <w:rFonts w:eastAsiaTheme="minorEastAsia"/>
                <w:color w:val="00577E" w:themeColor="text1"/>
                <w:sz w:val="16"/>
                <w:lang w:val="en-GB" w:eastAsia="en-GB"/>
              </w:rPr>
            </w:pPr>
            <w:r w:rsidRPr="00233436">
              <w:rPr>
                <w:rFonts w:eastAsiaTheme="minorEastAsia"/>
                <w:color w:val="00577E" w:themeColor="text1"/>
                <w:sz w:val="16"/>
                <w:lang w:val="fr-FR" w:eastAsia="en-GB"/>
              </w:rPr>
              <w:t>Autorité chargée de l'environnement</w:t>
            </w:r>
          </w:p>
        </w:tc>
        <w:tc>
          <w:tcPr>
            <w:tcW w:w="1560" w:type="dxa"/>
          </w:tcPr>
          <w:p w14:paraId="2A506EE0" w14:textId="77777777" w:rsidR="0080688D" w:rsidRPr="00994B77" w:rsidRDefault="007D29EF" w:rsidP="00F337CD">
            <w:pPr>
              <w:pStyle w:val="Subheading"/>
              <w:numPr>
                <w:ilvl w:val="0"/>
                <w:numId w:val="0"/>
              </w:numPr>
              <w:rPr>
                <w:rFonts w:eastAsiaTheme="minorEastAsia"/>
                <w:i/>
                <w:iCs/>
                <w:color w:val="00577E" w:themeColor="text1"/>
                <w:sz w:val="16"/>
                <w:lang w:val="fr-FR" w:eastAsia="en-GB"/>
              </w:rPr>
            </w:pPr>
            <w:r w:rsidRPr="00233436">
              <w:rPr>
                <w:rFonts w:eastAsiaTheme="minorEastAsia"/>
                <w:i/>
                <w:iCs/>
                <w:color w:val="00577E" w:themeColor="text1"/>
                <w:sz w:val="16"/>
                <w:lang w:val="fr-FR" w:eastAsia="en-GB"/>
              </w:rPr>
              <w:t>Gouvernement</w:t>
            </w:r>
          </w:p>
          <w:p w14:paraId="6ABA5E37" w14:textId="77777777" w:rsidR="0080688D" w:rsidRPr="00994B77" w:rsidRDefault="007D29EF" w:rsidP="00F61A95">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Téléphone</w:t>
            </w:r>
          </w:p>
          <w:p w14:paraId="0ABD51D4" w14:textId="77777777" w:rsidR="0080688D" w:rsidRPr="00994B77" w:rsidRDefault="007D29EF" w:rsidP="00F61A95">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Autre téléphone</w:t>
            </w:r>
          </w:p>
          <w:p w14:paraId="1BF8F06F" w14:textId="77777777" w:rsidR="0080688D" w:rsidRPr="00994B77" w:rsidRDefault="007D29EF" w:rsidP="00F61A95">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Adresse email</w:t>
            </w:r>
          </w:p>
        </w:tc>
        <w:tc>
          <w:tcPr>
            <w:tcW w:w="5670" w:type="dxa"/>
          </w:tcPr>
          <w:p w14:paraId="382C9191" w14:textId="77777777" w:rsidR="0080688D" w:rsidRPr="00994B77" w:rsidRDefault="007D29EF" w:rsidP="00C51674">
            <w:pPr>
              <w:pStyle w:val="Subheading"/>
              <w:numPr>
                <w:ilvl w:val="0"/>
                <w:numId w:val="70"/>
              </w:numPr>
              <w:spacing w:after="0"/>
              <w:ind w:left="341" w:hanging="284"/>
              <w:rPr>
                <w:rFonts w:eastAsiaTheme="minorEastAsia"/>
                <w:color w:val="00577E" w:themeColor="text1"/>
                <w:sz w:val="16"/>
                <w:lang w:val="fr-FR" w:eastAsia="en-GB"/>
              </w:rPr>
            </w:pPr>
            <w:r w:rsidRPr="00233436">
              <w:rPr>
                <w:rFonts w:eastAsiaTheme="minorEastAsia"/>
                <w:color w:val="00577E" w:themeColor="text1"/>
                <w:sz w:val="16"/>
                <w:lang w:val="fr-FR" w:eastAsia="en-GB"/>
              </w:rPr>
              <w:t xml:space="preserve">Personne de contact pour les déversements, les non-conformités et les rapports </w:t>
            </w:r>
          </w:p>
          <w:p w14:paraId="20D926D8" w14:textId="77777777" w:rsidR="0080688D" w:rsidRPr="00994B77" w:rsidRDefault="007D29EF" w:rsidP="00C51674">
            <w:pPr>
              <w:pStyle w:val="Subheading"/>
              <w:numPr>
                <w:ilvl w:val="0"/>
                <w:numId w:val="70"/>
              </w:numPr>
              <w:spacing w:after="0"/>
              <w:ind w:left="341" w:hanging="284"/>
              <w:rPr>
                <w:rFonts w:eastAsiaTheme="minorEastAsia"/>
                <w:color w:val="00577E" w:themeColor="text1"/>
                <w:sz w:val="16"/>
                <w:lang w:val="fr-FR" w:eastAsia="en-GB"/>
              </w:rPr>
            </w:pPr>
            <w:r w:rsidRPr="00233436">
              <w:rPr>
                <w:rFonts w:eastAsiaTheme="minorEastAsia"/>
                <w:color w:val="00577E" w:themeColor="text1"/>
                <w:sz w:val="16"/>
                <w:lang w:val="fr-FR" w:eastAsia="en-GB"/>
              </w:rPr>
              <w:t>Examen régulier de la performance et des résultats de la surveillance</w:t>
            </w:r>
          </w:p>
          <w:p w14:paraId="45B3E4AA" w14:textId="77777777" w:rsidR="0080688D" w:rsidRPr="00994B77" w:rsidRDefault="007D29EF" w:rsidP="00C51674">
            <w:pPr>
              <w:pStyle w:val="Subheading"/>
              <w:numPr>
                <w:ilvl w:val="0"/>
                <w:numId w:val="70"/>
              </w:numPr>
              <w:spacing w:after="0"/>
              <w:ind w:left="341" w:hanging="284"/>
              <w:rPr>
                <w:rFonts w:eastAsiaTheme="minorEastAsia"/>
                <w:color w:val="00577E" w:themeColor="text1"/>
                <w:sz w:val="16"/>
                <w:lang w:val="fr-FR" w:eastAsia="en-GB"/>
              </w:rPr>
            </w:pPr>
            <w:r w:rsidRPr="00233436">
              <w:rPr>
                <w:rFonts w:eastAsiaTheme="minorEastAsia"/>
                <w:color w:val="00577E" w:themeColor="text1"/>
                <w:sz w:val="16"/>
                <w:lang w:val="fr-FR" w:eastAsia="en-GB"/>
              </w:rPr>
              <w:t>Vérification du respect des exigences gouvernementales</w:t>
            </w:r>
          </w:p>
        </w:tc>
      </w:tr>
      <w:tr w:rsidR="00C67B9D" w:rsidRPr="008B12A0" w14:paraId="37B63250" w14:textId="77777777" w:rsidTr="00C67B9D">
        <w:tc>
          <w:tcPr>
            <w:tcW w:w="1701" w:type="dxa"/>
          </w:tcPr>
          <w:p w14:paraId="4F471AFE" w14:textId="77777777" w:rsidR="0080688D" w:rsidRPr="00233436" w:rsidRDefault="007D29EF" w:rsidP="00F337CD">
            <w:pPr>
              <w:pStyle w:val="Subheading"/>
              <w:numPr>
                <w:ilvl w:val="0"/>
                <w:numId w:val="0"/>
              </w:numPr>
              <w:rPr>
                <w:rFonts w:eastAsiaTheme="minorEastAsia"/>
                <w:color w:val="00577E" w:themeColor="text1"/>
                <w:sz w:val="16"/>
                <w:lang w:val="en-GB" w:eastAsia="en-GB"/>
              </w:rPr>
            </w:pPr>
            <w:r w:rsidRPr="00233436">
              <w:rPr>
                <w:rFonts w:eastAsiaTheme="minorEastAsia"/>
                <w:color w:val="00577E" w:themeColor="text1"/>
                <w:sz w:val="16"/>
                <w:lang w:val="fr-FR" w:eastAsia="en-GB"/>
              </w:rPr>
              <w:t>Ingénieur contractuel</w:t>
            </w:r>
          </w:p>
        </w:tc>
        <w:tc>
          <w:tcPr>
            <w:tcW w:w="1560" w:type="dxa"/>
          </w:tcPr>
          <w:p w14:paraId="75E36819" w14:textId="77777777" w:rsidR="0080688D" w:rsidRPr="00994B77" w:rsidRDefault="007D29EF" w:rsidP="00F337CD">
            <w:pPr>
              <w:pStyle w:val="Subheading"/>
              <w:numPr>
                <w:ilvl w:val="0"/>
                <w:numId w:val="0"/>
              </w:numPr>
              <w:rPr>
                <w:rFonts w:eastAsiaTheme="minorEastAsia"/>
                <w:i/>
                <w:iCs/>
                <w:color w:val="00577E" w:themeColor="text1"/>
                <w:sz w:val="16"/>
                <w:lang w:val="fr-FR" w:eastAsia="en-GB"/>
              </w:rPr>
            </w:pPr>
            <w:r w:rsidRPr="00233436">
              <w:rPr>
                <w:rFonts w:eastAsiaTheme="minorEastAsia"/>
                <w:i/>
                <w:iCs/>
                <w:color w:val="00577E" w:themeColor="text1"/>
                <w:sz w:val="16"/>
                <w:lang w:val="fr-FR" w:eastAsia="en-GB"/>
              </w:rPr>
              <w:t>Pour l'employeur</w:t>
            </w:r>
          </w:p>
          <w:p w14:paraId="301D8184" w14:textId="77777777" w:rsidR="0080688D" w:rsidRPr="00994B77" w:rsidRDefault="007D29EF" w:rsidP="00F61A95">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Téléphone</w:t>
            </w:r>
          </w:p>
          <w:p w14:paraId="76FE774C" w14:textId="77777777" w:rsidR="0080688D" w:rsidRPr="00994B77" w:rsidRDefault="007D29EF" w:rsidP="00F61A95">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Autre téléphone</w:t>
            </w:r>
          </w:p>
          <w:p w14:paraId="1B33905A" w14:textId="77777777" w:rsidR="0080688D" w:rsidRPr="00994B77" w:rsidRDefault="007D29EF" w:rsidP="00F61A95">
            <w:pPr>
              <w:pStyle w:val="Subheading"/>
              <w:numPr>
                <w:ilvl w:val="0"/>
                <w:numId w:val="0"/>
              </w:numPr>
              <w:rPr>
                <w:rFonts w:eastAsiaTheme="minorEastAsia"/>
                <w:i/>
                <w:iCs/>
                <w:color w:val="00577E" w:themeColor="text1"/>
                <w:sz w:val="16"/>
                <w:lang w:val="fr-FR" w:eastAsia="en-GB"/>
              </w:rPr>
            </w:pPr>
            <w:r>
              <w:rPr>
                <w:rFonts w:eastAsiaTheme="minorEastAsia"/>
                <w:i/>
                <w:iCs/>
                <w:color w:val="00577E" w:themeColor="text1"/>
                <w:sz w:val="16"/>
                <w:lang w:val="fr-FR" w:eastAsia="en-GB"/>
              </w:rPr>
              <w:t>Adresse email</w:t>
            </w:r>
          </w:p>
        </w:tc>
        <w:tc>
          <w:tcPr>
            <w:tcW w:w="5670" w:type="dxa"/>
          </w:tcPr>
          <w:p w14:paraId="24359C59" w14:textId="77777777" w:rsidR="0080688D" w:rsidRPr="00994B77" w:rsidRDefault="007D29EF" w:rsidP="00C51674">
            <w:pPr>
              <w:pStyle w:val="Subheading"/>
              <w:numPr>
                <w:ilvl w:val="0"/>
                <w:numId w:val="70"/>
              </w:numPr>
              <w:spacing w:after="0"/>
              <w:ind w:left="341" w:hanging="284"/>
              <w:rPr>
                <w:rFonts w:eastAsiaTheme="minorEastAsia"/>
                <w:color w:val="00577E" w:themeColor="text1"/>
                <w:sz w:val="16"/>
                <w:lang w:val="fr-FR" w:eastAsia="en-GB"/>
              </w:rPr>
            </w:pPr>
            <w:r w:rsidRPr="00233436">
              <w:rPr>
                <w:rFonts w:eastAsiaTheme="minorEastAsia"/>
                <w:color w:val="00577E" w:themeColor="text1"/>
                <w:sz w:val="16"/>
                <w:lang w:val="fr-FR" w:eastAsia="en-GB"/>
              </w:rPr>
              <w:t>Superviser, suivre et faire respecter la mise en œuvre du PSGE par l'entrepreneur (ainsi que toutes les autres obligations contractuelles)</w:t>
            </w:r>
          </w:p>
          <w:p w14:paraId="37BBB908" w14:textId="77777777" w:rsidR="0080688D" w:rsidRPr="00994B77" w:rsidRDefault="007D29EF" w:rsidP="00C51674">
            <w:pPr>
              <w:pStyle w:val="Subheading"/>
              <w:numPr>
                <w:ilvl w:val="0"/>
                <w:numId w:val="70"/>
              </w:numPr>
              <w:spacing w:after="0"/>
              <w:ind w:left="341" w:hanging="284"/>
              <w:rPr>
                <w:rFonts w:eastAsiaTheme="minorEastAsia"/>
                <w:color w:val="00577E" w:themeColor="text1"/>
                <w:sz w:val="16"/>
                <w:lang w:val="fr-FR" w:eastAsia="en-GB"/>
              </w:rPr>
            </w:pPr>
            <w:r w:rsidRPr="00233436">
              <w:rPr>
                <w:rFonts w:eastAsiaTheme="minorEastAsia"/>
                <w:color w:val="00577E" w:themeColor="text1"/>
                <w:sz w:val="16"/>
                <w:lang w:val="fr-FR" w:eastAsia="en-GB"/>
              </w:rPr>
              <w:t>Audits environnementaux par le biais d'inspections et le passage en revue de rapports</w:t>
            </w:r>
          </w:p>
        </w:tc>
      </w:tr>
    </w:tbl>
    <w:p w14:paraId="63B4E8B3" w14:textId="77777777" w:rsidR="0080688D" w:rsidRPr="00984049" w:rsidRDefault="007D29EF" w:rsidP="00984049">
      <w:pPr>
        <w:pStyle w:val="Heading3"/>
        <w:spacing w:before="180"/>
        <w:rPr>
          <w:rFonts w:eastAsiaTheme="minorEastAsia"/>
        </w:rPr>
      </w:pPr>
      <w:bookmarkStart w:id="280" w:name="_Toc103073045"/>
      <w:bookmarkStart w:id="281" w:name="_Toc116509554"/>
      <w:bookmarkStart w:id="282" w:name="_Toc116511436"/>
      <w:r w:rsidRPr="00984049">
        <w:rPr>
          <w:rFonts w:eastAsiaTheme="minorEastAsia"/>
          <w:lang w:val="fr-FR"/>
        </w:rPr>
        <w:t>Rapports</w:t>
      </w:r>
      <w:bookmarkEnd w:id="280"/>
      <w:bookmarkEnd w:id="281"/>
      <w:bookmarkEnd w:id="282"/>
    </w:p>
    <w:p w14:paraId="2E4FF95D" w14:textId="77777777" w:rsidR="0080688D" w:rsidRPr="00994B77" w:rsidRDefault="007D29EF" w:rsidP="001E1871">
      <w:pPr>
        <w:pStyle w:val="Subheading"/>
        <w:numPr>
          <w:ilvl w:val="0"/>
          <w:numId w:val="0"/>
        </w:numPr>
        <w:spacing w:before="120" w:after="120"/>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La description des obligations de reporting sur le projet doit être présentée et inclure:</w:t>
      </w:r>
    </w:p>
    <w:p w14:paraId="4D1E328F" w14:textId="4EAAE802" w:rsidR="0080688D" w:rsidRPr="00994B77" w:rsidRDefault="007D29EF" w:rsidP="00C51674">
      <w:pPr>
        <w:pStyle w:val="Subheading"/>
        <w:numPr>
          <w:ilvl w:val="0"/>
          <w:numId w:val="70"/>
        </w:numPr>
        <w:ind w:left="426"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La conformité avant la construction et avant l'exploitation</w:t>
      </w:r>
      <w:r w:rsidR="00B651A3">
        <w:rPr>
          <w:rFonts w:eastAsiaTheme="minorEastAsia"/>
          <w:color w:val="00577E" w:themeColor="text1"/>
          <w:sz w:val="20"/>
          <w:szCs w:val="12"/>
          <w:lang w:val="fr-FR" w:eastAsia="en-GB"/>
        </w:rPr>
        <w:t> </w:t>
      </w:r>
      <w:r w:rsidRPr="00F2562D">
        <w:rPr>
          <w:rFonts w:eastAsiaTheme="minorEastAsia"/>
          <w:color w:val="00577E" w:themeColor="text1"/>
          <w:sz w:val="20"/>
          <w:szCs w:val="12"/>
          <w:lang w:val="fr-FR" w:eastAsia="en-GB"/>
        </w:rPr>
        <w:t>;</w:t>
      </w:r>
    </w:p>
    <w:p w14:paraId="1A86869F" w14:textId="0D936BDF" w:rsidR="0080688D" w:rsidRPr="00994B77" w:rsidRDefault="007D29EF" w:rsidP="00C51674">
      <w:pPr>
        <w:pStyle w:val="Subheading"/>
        <w:numPr>
          <w:ilvl w:val="0"/>
          <w:numId w:val="70"/>
        </w:numPr>
        <w:spacing w:before="120"/>
        <w:ind w:left="426" w:hanging="425"/>
        <w:rPr>
          <w:rFonts w:eastAsiaTheme="minorEastAsia"/>
          <w:color w:val="00577E" w:themeColor="text1"/>
          <w:sz w:val="20"/>
          <w:szCs w:val="12"/>
          <w:lang w:val="fr-FR" w:eastAsia="en-GB"/>
        </w:rPr>
      </w:pPr>
      <w:r>
        <w:rPr>
          <w:rFonts w:eastAsiaTheme="minorEastAsia"/>
          <w:color w:val="00577E" w:themeColor="text1"/>
          <w:sz w:val="20"/>
          <w:szCs w:val="12"/>
          <w:lang w:val="fr-FR" w:eastAsia="en-GB"/>
        </w:rPr>
        <w:t>Le suivi quotidien, hebdomadaire et mensuel de la construction</w:t>
      </w:r>
      <w:r w:rsidR="00B651A3">
        <w:rPr>
          <w:rFonts w:eastAsiaTheme="minorEastAsia"/>
          <w:color w:val="00577E" w:themeColor="text1"/>
          <w:sz w:val="20"/>
          <w:szCs w:val="12"/>
          <w:lang w:val="fr-FR" w:eastAsia="en-GB"/>
        </w:rPr>
        <w:t> </w:t>
      </w:r>
      <w:r>
        <w:rPr>
          <w:rFonts w:eastAsiaTheme="minorEastAsia"/>
          <w:color w:val="00577E" w:themeColor="text1"/>
          <w:sz w:val="20"/>
          <w:szCs w:val="12"/>
          <w:lang w:val="fr-FR" w:eastAsia="en-GB"/>
        </w:rPr>
        <w:t>;</w:t>
      </w:r>
    </w:p>
    <w:p w14:paraId="35E7401A" w14:textId="6B9E0700" w:rsidR="0080688D" w:rsidRPr="00994B77" w:rsidRDefault="007D29EF" w:rsidP="00C51674">
      <w:pPr>
        <w:pStyle w:val="Subheading"/>
        <w:numPr>
          <w:ilvl w:val="0"/>
          <w:numId w:val="70"/>
        </w:numPr>
        <w:ind w:left="426" w:hanging="425"/>
        <w:rPr>
          <w:rFonts w:eastAsiaTheme="minorEastAsia"/>
          <w:color w:val="00577E" w:themeColor="text1"/>
          <w:sz w:val="20"/>
          <w:szCs w:val="12"/>
          <w:lang w:val="fr-FR" w:eastAsia="en-GB"/>
        </w:rPr>
      </w:pPr>
      <w:r>
        <w:rPr>
          <w:rFonts w:eastAsiaTheme="minorEastAsia"/>
          <w:color w:val="00577E" w:themeColor="text1"/>
          <w:sz w:val="20"/>
          <w:szCs w:val="12"/>
          <w:lang w:val="fr-FR" w:eastAsia="en-GB"/>
        </w:rPr>
        <w:t>Le signalement des cas de non-conformité et des mesures correctives</w:t>
      </w:r>
      <w:r w:rsidR="00B651A3">
        <w:rPr>
          <w:rFonts w:eastAsiaTheme="minorEastAsia"/>
          <w:color w:val="00577E" w:themeColor="text1"/>
          <w:sz w:val="20"/>
          <w:szCs w:val="12"/>
          <w:lang w:val="fr-FR" w:eastAsia="en-GB"/>
        </w:rPr>
        <w:t> </w:t>
      </w:r>
      <w:r>
        <w:rPr>
          <w:rFonts w:eastAsiaTheme="minorEastAsia"/>
          <w:color w:val="00577E" w:themeColor="text1"/>
          <w:sz w:val="20"/>
          <w:szCs w:val="12"/>
          <w:lang w:val="fr-FR" w:eastAsia="en-GB"/>
        </w:rPr>
        <w:t xml:space="preserve">; </w:t>
      </w:r>
    </w:p>
    <w:p w14:paraId="03930415" w14:textId="287F85A9" w:rsidR="0080688D" w:rsidRPr="00F2562D" w:rsidRDefault="007D29EF" w:rsidP="00C51674">
      <w:pPr>
        <w:pStyle w:val="Subheading"/>
        <w:numPr>
          <w:ilvl w:val="0"/>
          <w:numId w:val="70"/>
        </w:numPr>
        <w:ind w:left="426" w:hanging="425"/>
        <w:rPr>
          <w:rFonts w:eastAsiaTheme="minorEastAsia"/>
          <w:color w:val="00577E" w:themeColor="text1"/>
          <w:sz w:val="20"/>
          <w:szCs w:val="12"/>
          <w:lang w:val="en-GB" w:eastAsia="en-GB"/>
        </w:rPr>
      </w:pPr>
      <w:r w:rsidRPr="00F2562D">
        <w:rPr>
          <w:rFonts w:eastAsiaTheme="minorEastAsia"/>
          <w:color w:val="00577E" w:themeColor="text1"/>
          <w:sz w:val="20"/>
          <w:szCs w:val="12"/>
          <w:lang w:val="fr-FR" w:eastAsia="en-GB"/>
        </w:rPr>
        <w:t>La gestion des plaintes</w:t>
      </w:r>
      <w:r w:rsidR="00B651A3">
        <w:rPr>
          <w:rFonts w:eastAsiaTheme="minorEastAsia"/>
          <w:color w:val="00577E" w:themeColor="text1"/>
          <w:sz w:val="20"/>
          <w:szCs w:val="12"/>
          <w:lang w:val="fr-FR" w:eastAsia="en-GB"/>
        </w:rPr>
        <w:t> </w:t>
      </w:r>
      <w:r w:rsidRPr="00F2562D">
        <w:rPr>
          <w:rFonts w:eastAsiaTheme="minorEastAsia"/>
          <w:color w:val="00577E" w:themeColor="text1"/>
          <w:sz w:val="20"/>
          <w:szCs w:val="12"/>
          <w:lang w:val="fr-FR" w:eastAsia="en-GB"/>
        </w:rPr>
        <w:t xml:space="preserve">; </w:t>
      </w:r>
    </w:p>
    <w:p w14:paraId="3A105CEA" w14:textId="030BFC8A" w:rsidR="0080688D" w:rsidRPr="00994B77" w:rsidRDefault="007D29EF" w:rsidP="00C51674">
      <w:pPr>
        <w:pStyle w:val="Subheading"/>
        <w:numPr>
          <w:ilvl w:val="0"/>
          <w:numId w:val="70"/>
        </w:numPr>
        <w:ind w:left="426" w:hanging="425"/>
        <w:rPr>
          <w:rFonts w:eastAsiaTheme="minorEastAsia"/>
          <w:color w:val="00577E" w:themeColor="text1"/>
          <w:sz w:val="20"/>
          <w:szCs w:val="12"/>
          <w:lang w:val="fr-FR" w:eastAsia="en-GB"/>
        </w:rPr>
      </w:pPr>
      <w:r>
        <w:rPr>
          <w:rFonts w:eastAsiaTheme="minorEastAsia"/>
          <w:color w:val="00577E" w:themeColor="text1"/>
          <w:sz w:val="20"/>
          <w:szCs w:val="12"/>
          <w:lang w:val="fr-FR" w:eastAsia="en-GB"/>
        </w:rPr>
        <w:t>Les audits par des parties tierces (p. ex., autorité environnementale ou ingénieur contractuel)</w:t>
      </w:r>
      <w:r w:rsidR="00B651A3">
        <w:rPr>
          <w:rFonts w:eastAsiaTheme="minorEastAsia"/>
          <w:color w:val="00577E" w:themeColor="text1"/>
          <w:sz w:val="20"/>
          <w:szCs w:val="12"/>
          <w:lang w:val="fr-FR" w:eastAsia="en-GB"/>
        </w:rPr>
        <w:t> </w:t>
      </w:r>
      <w:r>
        <w:rPr>
          <w:rFonts w:eastAsiaTheme="minorEastAsia"/>
          <w:color w:val="00577E" w:themeColor="text1"/>
          <w:sz w:val="20"/>
          <w:szCs w:val="12"/>
          <w:lang w:val="fr-FR" w:eastAsia="en-GB"/>
        </w:rPr>
        <w:t>; et,</w:t>
      </w:r>
    </w:p>
    <w:p w14:paraId="20C95B32" w14:textId="77777777" w:rsidR="0080688D" w:rsidRPr="00994B77" w:rsidRDefault="007D29EF" w:rsidP="00C51674">
      <w:pPr>
        <w:pStyle w:val="Subheading"/>
        <w:numPr>
          <w:ilvl w:val="0"/>
          <w:numId w:val="70"/>
        </w:numPr>
        <w:ind w:left="426"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Tous les rapports exigés par les organismes gouvernementaux.</w:t>
      </w:r>
    </w:p>
    <w:p w14:paraId="67BC4D00" w14:textId="77777777" w:rsidR="0080688D" w:rsidRPr="00994B77" w:rsidRDefault="0080688D" w:rsidP="00F337CD">
      <w:pPr>
        <w:pStyle w:val="Subheading"/>
        <w:numPr>
          <w:ilvl w:val="0"/>
          <w:numId w:val="0"/>
        </w:numPr>
        <w:rPr>
          <w:rFonts w:eastAsiaTheme="minorEastAsia"/>
          <w:color w:val="00577E" w:themeColor="text1"/>
          <w:sz w:val="12"/>
          <w:szCs w:val="12"/>
          <w:lang w:val="fr-FR" w:eastAsia="en-GB"/>
        </w:rPr>
      </w:pPr>
    </w:p>
    <w:p w14:paraId="3DE2EFE9" w14:textId="77777777" w:rsidR="0080688D" w:rsidRPr="00994B77" w:rsidRDefault="007D29EF" w:rsidP="00211E77">
      <w:pPr>
        <w:pStyle w:val="Subheading"/>
        <w:numPr>
          <w:ilvl w:val="0"/>
          <w:numId w:val="0"/>
        </w:numPr>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 xml:space="preserve">Le PSGE doit inclure des modèles ou des exemples de rapports types et identifier le titulaire du poste responsable de la préparation des rapports et des procédures de contrôle des documents. </w:t>
      </w:r>
    </w:p>
    <w:p w14:paraId="461AA199" w14:textId="77777777" w:rsidR="0080688D" w:rsidRPr="00984049" w:rsidRDefault="007D29EF" w:rsidP="00984049">
      <w:pPr>
        <w:pStyle w:val="Heading3"/>
        <w:spacing w:before="120"/>
        <w:rPr>
          <w:rFonts w:eastAsiaTheme="minorEastAsia"/>
        </w:rPr>
      </w:pPr>
      <w:bookmarkStart w:id="283" w:name="_Toc103073046"/>
      <w:bookmarkStart w:id="284" w:name="_Toc116509555"/>
      <w:bookmarkStart w:id="285" w:name="_Toc116511437"/>
      <w:r w:rsidRPr="00984049">
        <w:rPr>
          <w:rFonts w:eastAsiaTheme="minorEastAsia"/>
          <w:lang w:val="fr-FR"/>
        </w:rPr>
        <w:t>Formation</w:t>
      </w:r>
      <w:bookmarkEnd w:id="283"/>
      <w:bookmarkEnd w:id="284"/>
      <w:bookmarkEnd w:id="285"/>
    </w:p>
    <w:p w14:paraId="06B65043" w14:textId="77777777" w:rsidR="0080688D" w:rsidRPr="00994B77" w:rsidRDefault="007D29EF" w:rsidP="00F337CD">
      <w:pPr>
        <w:pStyle w:val="Subheading"/>
        <w:numPr>
          <w:ilvl w:val="0"/>
          <w:numId w:val="0"/>
        </w:numPr>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Tous les employés travaillant sur un projet doivent suivre une formation générale de sensibilisation à l'environnement, spécifique au site des travaux (identifiant par exemple les espèces protégées ou les sites d'importance culturelle à éviter), ainsi qu'une formation portant sur leurs responsabilités dans le cadre du PSGE. On entend ici par "employés" toutes les personnes travaillant sur le site, y compris les entrepreneurs, les sous-traitants et les membres de la communauté. La formation doit faire en sorte que tous les employés comprennent leur obligation de diligence en matière d'environnement.</w:t>
      </w:r>
    </w:p>
    <w:tbl>
      <w:tblPr>
        <w:tblStyle w:val="RHDHVTable"/>
        <w:tblW w:w="0" w:type="auto"/>
        <w:tblLook w:val="04A0" w:firstRow="1" w:lastRow="0" w:firstColumn="1" w:lastColumn="0" w:noHBand="0" w:noVBand="1"/>
      </w:tblPr>
      <w:tblGrid>
        <w:gridCol w:w="9026"/>
      </w:tblGrid>
      <w:tr w:rsidR="00C67B9D" w:rsidRPr="008B12A0" w14:paraId="48795C80" w14:textId="77777777" w:rsidTr="00C67B9D">
        <w:trPr>
          <w:cnfStyle w:val="100000000000" w:firstRow="1" w:lastRow="0" w:firstColumn="0" w:lastColumn="0" w:oddVBand="0" w:evenVBand="0" w:oddHBand="0" w:evenHBand="0" w:firstRowFirstColumn="0" w:firstRowLastColumn="0" w:lastRowFirstColumn="0" w:lastRowLastColumn="0"/>
        </w:trPr>
        <w:tc>
          <w:tcPr>
            <w:tcW w:w="9026" w:type="dxa"/>
            <w:shd w:val="clear" w:color="auto" w:fill="B2E7FF" w:themeFill="accent1" w:themeFillTint="33"/>
          </w:tcPr>
          <w:p w14:paraId="1B31E07A" w14:textId="7372B631" w:rsidR="0080688D" w:rsidRPr="00994B77" w:rsidRDefault="007D29EF" w:rsidP="008351CC">
            <w:pPr>
              <w:spacing w:after="120"/>
              <w:rPr>
                <w:color w:val="FFFFFF" w:themeColor="background2"/>
                <w:sz w:val="16"/>
                <w:szCs w:val="16"/>
                <w:lang w:val="fr-FR"/>
              </w:rPr>
            </w:pPr>
            <w:r>
              <w:rPr>
                <w:rFonts w:eastAsiaTheme="majorEastAsia" w:cstheme="majorBidi"/>
                <w:bCs/>
                <w:color w:val="00577E" w:themeColor="accent1"/>
                <w:sz w:val="26"/>
                <w:szCs w:val="26"/>
                <w:lang w:val="fr-FR"/>
              </w:rPr>
              <w:t xml:space="preserve">Conseil </w:t>
            </w:r>
            <w:r w:rsidR="00197506">
              <w:rPr>
                <w:rFonts w:eastAsiaTheme="majorEastAsia" w:cstheme="majorBidi"/>
                <w:bCs/>
                <w:color w:val="00577E" w:themeColor="accent1"/>
                <w:sz w:val="26"/>
                <w:szCs w:val="26"/>
                <w:lang w:val="fr-FR"/>
              </w:rPr>
              <w:t>—</w:t>
            </w:r>
            <w:r>
              <w:rPr>
                <w:rFonts w:eastAsiaTheme="majorEastAsia" w:cstheme="majorBidi"/>
                <w:bCs/>
                <w:color w:val="00577E" w:themeColor="accent1"/>
                <w:sz w:val="26"/>
                <w:szCs w:val="26"/>
                <w:lang w:val="fr-FR"/>
              </w:rPr>
              <w:t xml:space="preserve"> Qu'est-ce qu'une formation environnementale</w:t>
            </w:r>
            <w:r w:rsidR="00197506">
              <w:rPr>
                <w:rFonts w:eastAsiaTheme="majorEastAsia" w:cstheme="majorBidi"/>
                <w:bCs/>
                <w:color w:val="00577E" w:themeColor="accent1"/>
                <w:sz w:val="26"/>
                <w:szCs w:val="26"/>
                <w:lang w:val="fr-FR"/>
              </w:rPr>
              <w:t> </w:t>
            </w:r>
            <w:r>
              <w:rPr>
                <w:rFonts w:eastAsiaTheme="majorEastAsia" w:cstheme="majorBidi"/>
                <w:bCs/>
                <w:color w:val="00577E" w:themeColor="accent1"/>
                <w:sz w:val="26"/>
                <w:szCs w:val="26"/>
                <w:lang w:val="fr-FR"/>
              </w:rPr>
              <w:t>?</w:t>
            </w:r>
          </w:p>
          <w:p w14:paraId="637D5C65" w14:textId="77777777" w:rsidR="0080688D" w:rsidRPr="00994B77" w:rsidRDefault="007D29EF" w:rsidP="009142C6">
            <w:pPr>
              <w:rPr>
                <w:bCs/>
                <w:color w:val="00577E" w:themeColor="text2"/>
                <w:sz w:val="18"/>
                <w:szCs w:val="18"/>
                <w:lang w:val="fr-FR"/>
              </w:rPr>
            </w:pPr>
            <w:r w:rsidRPr="008502A6">
              <w:rPr>
                <w:b w:val="0"/>
                <w:bCs/>
                <w:color w:val="00577E" w:themeColor="text2"/>
                <w:sz w:val="18"/>
                <w:szCs w:val="18"/>
                <w:lang w:val="fr-FR"/>
              </w:rPr>
              <w:t xml:space="preserve">Une formation environnementale spécifique au site doit viser à :  </w:t>
            </w:r>
          </w:p>
          <w:p w14:paraId="5B4E71BF" w14:textId="6B7ECE80" w:rsidR="0080688D" w:rsidRPr="00994B77" w:rsidRDefault="007D29EF" w:rsidP="00C51674">
            <w:pPr>
              <w:pStyle w:val="ListParagraph"/>
              <w:numPr>
                <w:ilvl w:val="0"/>
                <w:numId w:val="72"/>
              </w:numPr>
              <w:ind w:left="426" w:hanging="426"/>
              <w:rPr>
                <w:bCs/>
                <w:color w:val="00577E" w:themeColor="text2"/>
                <w:sz w:val="18"/>
                <w:szCs w:val="18"/>
                <w:lang w:val="fr-FR"/>
              </w:rPr>
            </w:pPr>
            <w:r w:rsidRPr="008502A6">
              <w:rPr>
                <w:b w:val="0"/>
                <w:bCs/>
                <w:color w:val="00577E" w:themeColor="text2"/>
                <w:sz w:val="18"/>
                <w:szCs w:val="18"/>
                <w:lang w:val="fr-FR"/>
              </w:rPr>
              <w:t>apporter aux travailleurs les connaissances nécessaires pour identifier les enjeux environnementaux associés à leurs activités (pertinents pour le site) ainsi que les méthodes de bonnes pratiques permettant de minimiser les impacts</w:t>
            </w:r>
            <w:r w:rsidR="00B651A3">
              <w:rPr>
                <w:b w:val="0"/>
                <w:bCs/>
                <w:color w:val="00577E" w:themeColor="text2"/>
                <w:sz w:val="18"/>
                <w:szCs w:val="18"/>
                <w:lang w:val="fr-FR"/>
              </w:rPr>
              <w:t> </w:t>
            </w:r>
            <w:r w:rsidRPr="008502A6">
              <w:rPr>
                <w:b w:val="0"/>
                <w:bCs/>
                <w:color w:val="00577E" w:themeColor="text2"/>
                <w:sz w:val="18"/>
                <w:szCs w:val="18"/>
                <w:lang w:val="fr-FR"/>
              </w:rPr>
              <w:t xml:space="preserve">; et, </w:t>
            </w:r>
          </w:p>
          <w:p w14:paraId="6B6E8B2B" w14:textId="77777777" w:rsidR="0080688D" w:rsidRPr="00994B77" w:rsidRDefault="007D29EF" w:rsidP="00C51674">
            <w:pPr>
              <w:pStyle w:val="ListParagraph"/>
              <w:numPr>
                <w:ilvl w:val="0"/>
                <w:numId w:val="72"/>
              </w:numPr>
              <w:spacing w:after="120"/>
              <w:ind w:left="425" w:hanging="425"/>
              <w:rPr>
                <w:bCs/>
                <w:color w:val="00577E" w:themeColor="text2"/>
                <w:sz w:val="18"/>
                <w:szCs w:val="18"/>
                <w:lang w:val="fr-FR"/>
              </w:rPr>
            </w:pPr>
            <w:r w:rsidRPr="008502A6">
              <w:rPr>
                <w:b w:val="0"/>
                <w:bCs/>
                <w:color w:val="00577E" w:themeColor="text2"/>
                <w:sz w:val="18"/>
                <w:szCs w:val="18"/>
                <w:lang w:val="fr-FR"/>
              </w:rPr>
              <w:t>décrire les obligations environnementales liées aux activités de construction.</w:t>
            </w:r>
          </w:p>
          <w:p w14:paraId="0ADDE836" w14:textId="77777777" w:rsidR="0080688D" w:rsidRPr="00994B77" w:rsidRDefault="007D29EF" w:rsidP="009142C6">
            <w:pPr>
              <w:rPr>
                <w:bCs/>
                <w:color w:val="00577E" w:themeColor="text2"/>
                <w:sz w:val="18"/>
                <w:szCs w:val="18"/>
                <w:lang w:val="fr-FR"/>
              </w:rPr>
            </w:pPr>
            <w:r w:rsidRPr="008502A6">
              <w:rPr>
                <w:b w:val="0"/>
                <w:bCs/>
                <w:color w:val="00577E" w:themeColor="text2"/>
                <w:sz w:val="18"/>
                <w:szCs w:val="18"/>
                <w:lang w:val="fr-FR"/>
              </w:rPr>
              <w:t xml:space="preserve">Une fois la formation terminée, les travailleurs du site devraient être en mesure de : </w:t>
            </w:r>
          </w:p>
          <w:p w14:paraId="7E220F31" w14:textId="70138496" w:rsidR="0080688D" w:rsidRPr="00994B77" w:rsidRDefault="007D29EF" w:rsidP="00C51674">
            <w:pPr>
              <w:pStyle w:val="ListParagraph"/>
              <w:numPr>
                <w:ilvl w:val="0"/>
                <w:numId w:val="72"/>
              </w:numPr>
              <w:ind w:left="426" w:hanging="426"/>
              <w:rPr>
                <w:bCs/>
                <w:color w:val="00577E" w:themeColor="text2"/>
                <w:sz w:val="18"/>
                <w:szCs w:val="18"/>
                <w:lang w:val="fr-FR"/>
              </w:rPr>
            </w:pPr>
            <w:r w:rsidRPr="008502A6">
              <w:rPr>
                <w:b w:val="0"/>
                <w:bCs/>
                <w:color w:val="00577E" w:themeColor="text2"/>
                <w:sz w:val="18"/>
                <w:szCs w:val="18"/>
                <w:lang w:val="fr-FR"/>
              </w:rPr>
              <w:t>comprendre les termes environnementaux courants</w:t>
            </w:r>
            <w:r w:rsidR="00B651A3">
              <w:rPr>
                <w:b w:val="0"/>
                <w:bCs/>
                <w:color w:val="00577E" w:themeColor="text2"/>
                <w:sz w:val="18"/>
                <w:szCs w:val="18"/>
                <w:lang w:val="fr-FR"/>
              </w:rPr>
              <w:t> </w:t>
            </w:r>
            <w:r w:rsidRPr="008502A6">
              <w:rPr>
                <w:b w:val="0"/>
                <w:bCs/>
                <w:color w:val="00577E" w:themeColor="text2"/>
                <w:sz w:val="18"/>
                <w:szCs w:val="18"/>
                <w:lang w:val="fr-FR"/>
              </w:rPr>
              <w:t>;</w:t>
            </w:r>
          </w:p>
          <w:p w14:paraId="7BADD81D" w14:textId="1B781C3F" w:rsidR="0080688D" w:rsidRPr="00994B77" w:rsidRDefault="007D29EF" w:rsidP="00C51674">
            <w:pPr>
              <w:pStyle w:val="ListParagraph"/>
              <w:numPr>
                <w:ilvl w:val="0"/>
                <w:numId w:val="72"/>
              </w:numPr>
              <w:ind w:left="426" w:hanging="426"/>
              <w:rPr>
                <w:bCs/>
                <w:color w:val="00577E" w:themeColor="text2"/>
                <w:sz w:val="18"/>
                <w:szCs w:val="18"/>
                <w:lang w:val="fr-FR"/>
              </w:rPr>
            </w:pPr>
            <w:r w:rsidRPr="008502A6">
              <w:rPr>
                <w:b w:val="0"/>
                <w:bCs/>
                <w:color w:val="00577E" w:themeColor="text2"/>
                <w:sz w:val="18"/>
                <w:szCs w:val="18"/>
                <w:lang w:val="fr-FR"/>
              </w:rPr>
              <w:t>déclarer leurs obligations et responsabilités légales en matière de gestion de l'environnement</w:t>
            </w:r>
            <w:r w:rsidR="00B651A3">
              <w:rPr>
                <w:b w:val="0"/>
                <w:bCs/>
                <w:color w:val="00577E" w:themeColor="text2"/>
                <w:sz w:val="18"/>
                <w:szCs w:val="18"/>
                <w:lang w:val="fr-FR"/>
              </w:rPr>
              <w:t> </w:t>
            </w:r>
            <w:r w:rsidRPr="008502A6">
              <w:rPr>
                <w:b w:val="0"/>
                <w:bCs/>
                <w:color w:val="00577E" w:themeColor="text2"/>
                <w:sz w:val="18"/>
                <w:szCs w:val="18"/>
                <w:lang w:val="fr-FR"/>
              </w:rPr>
              <w:t>;</w:t>
            </w:r>
          </w:p>
          <w:p w14:paraId="5748C08D" w14:textId="5EF06084" w:rsidR="0080688D" w:rsidRPr="00994B77" w:rsidRDefault="007D29EF" w:rsidP="00C51674">
            <w:pPr>
              <w:pStyle w:val="ListParagraph"/>
              <w:numPr>
                <w:ilvl w:val="0"/>
                <w:numId w:val="72"/>
              </w:numPr>
              <w:ind w:left="426" w:hanging="426"/>
              <w:rPr>
                <w:bCs/>
                <w:color w:val="00577E" w:themeColor="text2"/>
                <w:sz w:val="18"/>
                <w:szCs w:val="18"/>
                <w:lang w:val="fr-FR"/>
              </w:rPr>
            </w:pPr>
            <w:r w:rsidRPr="008502A6">
              <w:rPr>
                <w:b w:val="0"/>
                <w:bCs/>
                <w:color w:val="00577E" w:themeColor="text2"/>
                <w:sz w:val="18"/>
                <w:szCs w:val="18"/>
                <w:lang w:val="fr-FR"/>
              </w:rPr>
              <w:t>reconnaître les impacts environnementaux courants sur le site et les impacts potentiels liés à leurs activités professionnelles</w:t>
            </w:r>
            <w:r w:rsidR="00B651A3">
              <w:rPr>
                <w:b w:val="0"/>
                <w:bCs/>
                <w:color w:val="00577E" w:themeColor="text2"/>
                <w:sz w:val="18"/>
                <w:szCs w:val="18"/>
                <w:lang w:val="fr-FR"/>
              </w:rPr>
              <w:t> </w:t>
            </w:r>
            <w:r w:rsidRPr="008502A6">
              <w:rPr>
                <w:b w:val="0"/>
                <w:bCs/>
                <w:color w:val="00577E" w:themeColor="text2"/>
                <w:sz w:val="18"/>
                <w:szCs w:val="18"/>
                <w:lang w:val="fr-FR"/>
              </w:rPr>
              <w:t xml:space="preserve">; </w:t>
            </w:r>
          </w:p>
          <w:p w14:paraId="1D0FD058" w14:textId="6F0B7FFA" w:rsidR="0080688D" w:rsidRPr="00994B77" w:rsidRDefault="007D29EF" w:rsidP="00C51674">
            <w:pPr>
              <w:pStyle w:val="ListParagraph"/>
              <w:numPr>
                <w:ilvl w:val="0"/>
                <w:numId w:val="72"/>
              </w:numPr>
              <w:ind w:left="426" w:hanging="426"/>
              <w:rPr>
                <w:bCs/>
                <w:color w:val="00577E" w:themeColor="text2"/>
                <w:sz w:val="18"/>
                <w:szCs w:val="18"/>
                <w:lang w:val="fr-FR"/>
              </w:rPr>
            </w:pPr>
            <w:r w:rsidRPr="008502A6">
              <w:rPr>
                <w:b w:val="0"/>
                <w:bCs/>
                <w:color w:val="00577E" w:themeColor="text2"/>
                <w:sz w:val="18"/>
                <w:szCs w:val="18"/>
                <w:lang w:val="fr-FR"/>
              </w:rPr>
              <w:t>recenser les bonnes pratiques de gestion environnementale couramment adoptées pour les activités pertinentes sur le site</w:t>
            </w:r>
            <w:r w:rsidR="00B651A3">
              <w:rPr>
                <w:b w:val="0"/>
                <w:bCs/>
                <w:color w:val="00577E" w:themeColor="text2"/>
                <w:sz w:val="18"/>
                <w:szCs w:val="18"/>
                <w:lang w:val="fr-FR"/>
              </w:rPr>
              <w:t> </w:t>
            </w:r>
            <w:r w:rsidRPr="008502A6">
              <w:rPr>
                <w:b w:val="0"/>
                <w:bCs/>
                <w:color w:val="00577E" w:themeColor="text2"/>
                <w:sz w:val="18"/>
                <w:szCs w:val="18"/>
                <w:lang w:val="fr-FR"/>
              </w:rPr>
              <w:t>; et,</w:t>
            </w:r>
          </w:p>
          <w:p w14:paraId="02B881C3" w14:textId="77777777" w:rsidR="0080688D" w:rsidRPr="00994B77" w:rsidRDefault="007D29EF" w:rsidP="00C51674">
            <w:pPr>
              <w:pStyle w:val="ListParagraph"/>
              <w:numPr>
                <w:ilvl w:val="0"/>
                <w:numId w:val="72"/>
              </w:numPr>
              <w:spacing w:after="120"/>
              <w:ind w:left="425" w:right="-13" w:hanging="425"/>
              <w:rPr>
                <w:bCs/>
                <w:color w:val="00577E" w:themeColor="text2"/>
                <w:sz w:val="18"/>
                <w:szCs w:val="18"/>
                <w:lang w:val="fr-FR"/>
              </w:rPr>
            </w:pPr>
            <w:r w:rsidRPr="008502A6">
              <w:rPr>
                <w:b w:val="0"/>
                <w:bCs/>
                <w:color w:val="00577E" w:themeColor="text2"/>
                <w:sz w:val="18"/>
                <w:szCs w:val="18"/>
                <w:lang w:val="fr-FR"/>
              </w:rPr>
              <w:lastRenderedPageBreak/>
              <w:t>identifier les situations dans lesquelles ils doivent demander des conseils supplémentaires quant aux pratiques de travail les mieux adaptées pour minimiser les dommages environnementaux.</w:t>
            </w:r>
          </w:p>
          <w:p w14:paraId="7B56B562" w14:textId="77777777" w:rsidR="0080688D" w:rsidRPr="00994B77" w:rsidRDefault="007D29EF" w:rsidP="008502A6">
            <w:pPr>
              <w:rPr>
                <w:lang w:val="fr-FR"/>
              </w:rPr>
            </w:pPr>
            <w:r w:rsidRPr="008502A6">
              <w:rPr>
                <w:b w:val="0"/>
                <w:bCs/>
                <w:color w:val="00577E" w:themeColor="text2"/>
                <w:sz w:val="18"/>
                <w:szCs w:val="18"/>
                <w:lang w:val="fr-FR"/>
              </w:rPr>
              <w:t xml:space="preserve">Une formation environnementale efficace réduit considérablement les risques liés aux projets.  </w:t>
            </w:r>
            <w:r w:rsidRPr="004F49E4">
              <w:rPr>
                <w:b w:val="0"/>
                <w:color w:val="00577E" w:themeColor="text2"/>
                <w:lang w:val="fr-FR"/>
              </w:rPr>
              <w:t xml:space="preserve">  </w:t>
            </w:r>
          </w:p>
        </w:tc>
      </w:tr>
    </w:tbl>
    <w:p w14:paraId="72DE7AA1" w14:textId="77777777" w:rsidR="0080688D" w:rsidRPr="00994B77" w:rsidRDefault="0080688D" w:rsidP="008502A6">
      <w:pPr>
        <w:pStyle w:val="Subheading"/>
        <w:numPr>
          <w:ilvl w:val="0"/>
          <w:numId w:val="0"/>
        </w:numPr>
        <w:spacing w:after="0"/>
        <w:rPr>
          <w:rFonts w:eastAsiaTheme="minorEastAsia"/>
          <w:color w:val="00577E" w:themeColor="text1"/>
          <w:sz w:val="20"/>
          <w:szCs w:val="12"/>
          <w:lang w:val="fr-FR" w:eastAsia="en-GB"/>
        </w:rPr>
      </w:pPr>
    </w:p>
    <w:p w14:paraId="5C13746A" w14:textId="77777777" w:rsidR="0080688D" w:rsidRPr="00984049" w:rsidRDefault="007D29EF" w:rsidP="008502A6">
      <w:pPr>
        <w:pStyle w:val="Heading3"/>
        <w:spacing w:before="0"/>
        <w:rPr>
          <w:rFonts w:eastAsiaTheme="minorEastAsia"/>
        </w:rPr>
      </w:pPr>
      <w:bookmarkStart w:id="286" w:name="_Toc103073047"/>
      <w:bookmarkStart w:id="287" w:name="_Toc116509556"/>
      <w:bookmarkStart w:id="288" w:name="_Toc116511438"/>
      <w:r w:rsidRPr="00984049">
        <w:rPr>
          <w:rFonts w:eastAsiaTheme="minorEastAsia"/>
          <w:lang w:val="fr-FR"/>
        </w:rPr>
        <w:t>Intervention d'urgence</w:t>
      </w:r>
      <w:bookmarkEnd w:id="286"/>
      <w:bookmarkEnd w:id="287"/>
      <w:bookmarkEnd w:id="288"/>
    </w:p>
    <w:p w14:paraId="7165DF25" w14:textId="77777777" w:rsidR="0080688D" w:rsidRPr="00994B77" w:rsidRDefault="007D29EF" w:rsidP="00233436">
      <w:pPr>
        <w:pStyle w:val="Subheading"/>
        <w:numPr>
          <w:ilvl w:val="0"/>
          <w:numId w:val="0"/>
        </w:numPr>
        <w:spacing w:before="120"/>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 xml:space="preserve">Le PSGE doit nommer une ou plusieurs personnes à contacter en cas d'urgence (allant des petits déversements à des cyclones). Cette (ces) personne(s) doit (doivent) toujours être disponible(s) et avoir le pouvoir d'arrêter ou de diriger les travaux. Le PSGE doit également documenter les procédures à suivre en cas de situation d'urgence environnementale. </w:t>
      </w:r>
    </w:p>
    <w:p w14:paraId="6C2E8A12" w14:textId="77777777" w:rsidR="0080688D" w:rsidRPr="00994B77" w:rsidRDefault="0080688D" w:rsidP="00233436">
      <w:pPr>
        <w:pStyle w:val="Subheading"/>
        <w:numPr>
          <w:ilvl w:val="0"/>
          <w:numId w:val="0"/>
        </w:numPr>
        <w:spacing w:before="120"/>
        <w:rPr>
          <w:rFonts w:eastAsiaTheme="minorEastAsia"/>
          <w:color w:val="00577E" w:themeColor="text1"/>
          <w:sz w:val="12"/>
          <w:szCs w:val="12"/>
          <w:lang w:val="fr-FR" w:eastAsia="en-GB"/>
        </w:rPr>
      </w:pPr>
    </w:p>
    <w:p w14:paraId="5073C9A7" w14:textId="77777777" w:rsidR="0080688D" w:rsidRDefault="007D29EF" w:rsidP="00233436">
      <w:pPr>
        <w:pStyle w:val="Subheading"/>
        <w:numPr>
          <w:ilvl w:val="0"/>
          <w:numId w:val="0"/>
        </w:numPr>
        <w:spacing w:before="120"/>
        <w:rPr>
          <w:rFonts w:eastAsiaTheme="minorEastAsia"/>
          <w:color w:val="00577E" w:themeColor="text1"/>
          <w:sz w:val="20"/>
          <w:szCs w:val="12"/>
          <w:lang w:val="en-GB" w:eastAsia="en-GB"/>
        </w:rPr>
      </w:pPr>
      <w:r w:rsidRPr="00F2562D">
        <w:rPr>
          <w:rFonts w:eastAsiaTheme="minorEastAsia"/>
          <w:color w:val="00577E" w:themeColor="text1"/>
          <w:sz w:val="20"/>
          <w:szCs w:val="12"/>
          <w:lang w:val="fr-FR" w:eastAsia="en-GB"/>
        </w:rPr>
        <w:t xml:space="preserve">Le PSGE doit inclure :  </w:t>
      </w:r>
    </w:p>
    <w:p w14:paraId="050BE1EA" w14:textId="77777777" w:rsidR="008351CC" w:rsidRPr="008351CC" w:rsidRDefault="008351CC" w:rsidP="00233436">
      <w:pPr>
        <w:pStyle w:val="Subheading"/>
        <w:numPr>
          <w:ilvl w:val="0"/>
          <w:numId w:val="0"/>
        </w:numPr>
        <w:spacing w:before="120"/>
        <w:rPr>
          <w:rFonts w:eastAsiaTheme="minorEastAsia"/>
          <w:color w:val="00577E" w:themeColor="text1"/>
          <w:sz w:val="12"/>
          <w:szCs w:val="12"/>
          <w:lang w:val="en-GB" w:eastAsia="en-GB"/>
        </w:rPr>
      </w:pPr>
    </w:p>
    <w:p w14:paraId="33E6841B" w14:textId="27398AF7" w:rsidR="0080688D" w:rsidRPr="00994B77" w:rsidRDefault="007D29EF" w:rsidP="00C51674">
      <w:pPr>
        <w:pStyle w:val="Subheading"/>
        <w:numPr>
          <w:ilvl w:val="0"/>
          <w:numId w:val="71"/>
        </w:numPr>
        <w:ind w:left="851"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les noms et les coordonnées du personnel d'intervention d'urgence désigné</w:t>
      </w:r>
      <w:r w:rsidR="00B651A3">
        <w:rPr>
          <w:rFonts w:eastAsiaTheme="minorEastAsia"/>
          <w:color w:val="00577E" w:themeColor="text1"/>
          <w:sz w:val="20"/>
          <w:szCs w:val="12"/>
          <w:lang w:val="fr-FR" w:eastAsia="en-GB"/>
        </w:rPr>
        <w:t> </w:t>
      </w:r>
      <w:r w:rsidRPr="00F2562D">
        <w:rPr>
          <w:rFonts w:eastAsiaTheme="minorEastAsia"/>
          <w:color w:val="00577E" w:themeColor="text1"/>
          <w:sz w:val="20"/>
          <w:szCs w:val="12"/>
          <w:lang w:val="fr-FR" w:eastAsia="en-GB"/>
        </w:rPr>
        <w:t>;</w:t>
      </w:r>
    </w:p>
    <w:p w14:paraId="2D66DF32" w14:textId="6594E3FE" w:rsidR="0080688D" w:rsidRPr="00994B77" w:rsidRDefault="007D29EF" w:rsidP="00C51674">
      <w:pPr>
        <w:pStyle w:val="Subheading"/>
        <w:numPr>
          <w:ilvl w:val="0"/>
          <w:numId w:val="71"/>
        </w:numPr>
        <w:ind w:left="851" w:hanging="425"/>
        <w:rPr>
          <w:rFonts w:eastAsiaTheme="minorEastAsia"/>
          <w:color w:val="00577E" w:themeColor="text1"/>
          <w:sz w:val="20"/>
          <w:szCs w:val="12"/>
          <w:lang w:val="fr-FR" w:eastAsia="en-GB"/>
        </w:rPr>
      </w:pPr>
      <w:r>
        <w:rPr>
          <w:rFonts w:eastAsiaTheme="minorEastAsia"/>
          <w:color w:val="00577E" w:themeColor="text1"/>
          <w:sz w:val="20"/>
          <w:szCs w:val="12"/>
          <w:lang w:val="fr-FR" w:eastAsia="en-GB"/>
        </w:rPr>
        <w:t>les responsabilités précises du personnel d'intervention d'urgence</w:t>
      </w:r>
      <w:r w:rsidR="00B651A3">
        <w:rPr>
          <w:rFonts w:eastAsiaTheme="minorEastAsia"/>
          <w:color w:val="00577E" w:themeColor="text1"/>
          <w:sz w:val="20"/>
          <w:szCs w:val="12"/>
          <w:lang w:val="fr-FR" w:eastAsia="en-GB"/>
        </w:rPr>
        <w:t> </w:t>
      </w:r>
      <w:r>
        <w:rPr>
          <w:rFonts w:eastAsiaTheme="minorEastAsia"/>
          <w:color w:val="00577E" w:themeColor="text1"/>
          <w:sz w:val="20"/>
          <w:szCs w:val="12"/>
          <w:lang w:val="fr-FR" w:eastAsia="en-GB"/>
        </w:rPr>
        <w:t>;</w:t>
      </w:r>
    </w:p>
    <w:p w14:paraId="5E8D3D68" w14:textId="1BFB854E" w:rsidR="0080688D" w:rsidRPr="00994B77" w:rsidRDefault="007D29EF" w:rsidP="00C51674">
      <w:pPr>
        <w:pStyle w:val="Subheading"/>
        <w:numPr>
          <w:ilvl w:val="0"/>
          <w:numId w:val="71"/>
        </w:numPr>
        <w:ind w:left="851"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les coordonnées des services d'intervention d'urgence locaux (police, ambulance, pompiers)</w:t>
      </w:r>
      <w:r w:rsidR="00B651A3">
        <w:rPr>
          <w:rFonts w:eastAsiaTheme="minorEastAsia"/>
          <w:color w:val="00577E" w:themeColor="text1"/>
          <w:sz w:val="20"/>
          <w:szCs w:val="12"/>
          <w:lang w:val="fr-FR" w:eastAsia="en-GB"/>
        </w:rPr>
        <w:t> </w:t>
      </w:r>
      <w:r w:rsidRPr="00F2562D">
        <w:rPr>
          <w:rFonts w:eastAsiaTheme="minorEastAsia"/>
          <w:color w:val="00577E" w:themeColor="text1"/>
          <w:sz w:val="20"/>
          <w:szCs w:val="12"/>
          <w:lang w:val="fr-FR" w:eastAsia="en-GB"/>
        </w:rPr>
        <w:t xml:space="preserve">; </w:t>
      </w:r>
    </w:p>
    <w:p w14:paraId="6B799A1E" w14:textId="7962FED5" w:rsidR="0080688D" w:rsidRPr="00994B77" w:rsidRDefault="007D29EF" w:rsidP="00C51674">
      <w:pPr>
        <w:pStyle w:val="Subheading"/>
        <w:numPr>
          <w:ilvl w:val="0"/>
          <w:numId w:val="71"/>
        </w:numPr>
        <w:ind w:left="851"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les procédures à suivre en cas d'urgence pour minimiser les dommages environnementaux</w:t>
      </w:r>
      <w:r w:rsidR="00B651A3">
        <w:rPr>
          <w:rFonts w:eastAsiaTheme="minorEastAsia"/>
          <w:color w:val="00577E" w:themeColor="text1"/>
          <w:sz w:val="20"/>
          <w:szCs w:val="12"/>
          <w:lang w:val="fr-FR" w:eastAsia="en-GB"/>
        </w:rPr>
        <w:t> </w:t>
      </w:r>
      <w:r w:rsidRPr="00F2562D">
        <w:rPr>
          <w:rFonts w:eastAsiaTheme="minorEastAsia"/>
          <w:color w:val="00577E" w:themeColor="text1"/>
          <w:sz w:val="20"/>
          <w:szCs w:val="12"/>
          <w:lang w:val="fr-FR" w:eastAsia="en-GB"/>
        </w:rPr>
        <w:t>; et,</w:t>
      </w:r>
    </w:p>
    <w:p w14:paraId="331A5AD9" w14:textId="77777777" w:rsidR="0080688D" w:rsidRPr="00994B77" w:rsidRDefault="007D29EF" w:rsidP="00C51674">
      <w:pPr>
        <w:pStyle w:val="Subheading"/>
        <w:numPr>
          <w:ilvl w:val="0"/>
          <w:numId w:val="71"/>
        </w:numPr>
        <w:ind w:left="851"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 xml:space="preserve">les coordonnées des personnes à contacter pour informer les agences gouvernementales concernées. </w:t>
      </w:r>
    </w:p>
    <w:p w14:paraId="151C0AAE" w14:textId="77777777" w:rsidR="0080688D" w:rsidRPr="00984049" w:rsidRDefault="007D29EF" w:rsidP="009834C5">
      <w:pPr>
        <w:pStyle w:val="Heading2"/>
        <w:spacing w:before="120" w:after="0"/>
        <w:ind w:left="851"/>
      </w:pPr>
      <w:bookmarkStart w:id="289" w:name="_Toc103073048"/>
      <w:bookmarkStart w:id="290" w:name="_Toc116509557"/>
      <w:bookmarkStart w:id="291" w:name="_Toc116511439"/>
      <w:r w:rsidRPr="00984049">
        <w:rPr>
          <w:lang w:val="fr-FR"/>
        </w:rPr>
        <w:t>Mesures de gestion environnementale</w:t>
      </w:r>
      <w:bookmarkEnd w:id="289"/>
      <w:bookmarkEnd w:id="290"/>
      <w:bookmarkEnd w:id="291"/>
      <w:r w:rsidRPr="00984049">
        <w:rPr>
          <w:lang w:val="fr-FR"/>
        </w:rPr>
        <w:t xml:space="preserve"> </w:t>
      </w:r>
    </w:p>
    <w:p w14:paraId="6FD27280" w14:textId="10AFFDCD" w:rsidR="0080688D" w:rsidRPr="00F2562D" w:rsidRDefault="007D29EF" w:rsidP="00C0203A">
      <w:pPr>
        <w:pStyle w:val="Heading3"/>
        <w:spacing w:before="120"/>
        <w:rPr>
          <w:rFonts w:eastAsiaTheme="minorEastAsia"/>
        </w:rPr>
      </w:pPr>
      <w:bookmarkStart w:id="292" w:name="_Toc103073049"/>
      <w:bookmarkStart w:id="293" w:name="_Toc116509558"/>
      <w:bookmarkStart w:id="294" w:name="_Toc116511440"/>
      <w:r>
        <w:rPr>
          <w:rFonts w:eastAsiaTheme="minorEastAsia"/>
          <w:lang w:val="fr-FR"/>
        </w:rPr>
        <w:t xml:space="preserve">Globale </w:t>
      </w:r>
      <w:r w:rsidR="00197506">
        <w:rPr>
          <w:rFonts w:eastAsiaTheme="minorEastAsia"/>
          <w:lang w:val="fr-FR"/>
        </w:rPr>
        <w:t>—</w:t>
      </w:r>
      <w:r>
        <w:rPr>
          <w:rFonts w:eastAsiaTheme="minorEastAsia"/>
          <w:lang w:val="fr-FR"/>
        </w:rPr>
        <w:t xml:space="preserve"> basée sur les risques</w:t>
      </w:r>
      <w:bookmarkEnd w:id="292"/>
      <w:bookmarkEnd w:id="293"/>
      <w:bookmarkEnd w:id="294"/>
    </w:p>
    <w:p w14:paraId="777F88AA" w14:textId="77777777" w:rsidR="0080688D" w:rsidRPr="00994B77" w:rsidRDefault="007D29EF" w:rsidP="0015233D">
      <w:pPr>
        <w:pStyle w:val="Subheading"/>
        <w:numPr>
          <w:ilvl w:val="0"/>
          <w:numId w:val="0"/>
        </w:numPr>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 xml:space="preserve">Un PSGE doit préciser toutes les activités de gestion de l'environnement, les mesures d'atténuation et de contrôle à utiliser pour prévenir ou minimiser les impacts environnementaux sur le site, pour ceux qui sont identifiés lors du processus d'ÉIE (ou aux fins du PSGE) comme étant suffisamment significatifs pour nécessiter une atténuation. </w:t>
      </w:r>
    </w:p>
    <w:p w14:paraId="72AADECF" w14:textId="77777777" w:rsidR="0080688D" w:rsidRPr="00994B77" w:rsidRDefault="0080688D" w:rsidP="0015233D">
      <w:pPr>
        <w:pStyle w:val="Subheading"/>
        <w:numPr>
          <w:ilvl w:val="0"/>
          <w:numId w:val="0"/>
        </w:numPr>
        <w:rPr>
          <w:rFonts w:eastAsiaTheme="minorEastAsia"/>
          <w:color w:val="00577E" w:themeColor="text1"/>
          <w:sz w:val="12"/>
          <w:szCs w:val="12"/>
          <w:lang w:val="fr-FR" w:eastAsia="en-GB"/>
        </w:rPr>
      </w:pPr>
    </w:p>
    <w:p w14:paraId="2032B18C" w14:textId="7DE3DA59" w:rsidR="0080688D" w:rsidRPr="00994B77" w:rsidRDefault="007D29EF" w:rsidP="0015233D">
      <w:pPr>
        <w:pStyle w:val="Subheading"/>
        <w:numPr>
          <w:ilvl w:val="0"/>
          <w:numId w:val="0"/>
        </w:numPr>
        <w:rPr>
          <w:rFonts w:eastAsiaTheme="minorEastAsia"/>
          <w:color w:val="00577E" w:themeColor="text1"/>
          <w:sz w:val="20"/>
          <w:szCs w:val="12"/>
          <w:lang w:val="fr-FR" w:eastAsia="en-GB"/>
        </w:rPr>
      </w:pPr>
      <w:r>
        <w:rPr>
          <w:rFonts w:eastAsiaTheme="minorEastAsia"/>
          <w:color w:val="00577E" w:themeColor="text1"/>
          <w:sz w:val="20"/>
          <w:szCs w:val="12"/>
          <w:lang w:val="fr-FR" w:eastAsia="en-GB"/>
        </w:rPr>
        <w:t>Il s'agit là de l'aspect d'évaluation des risques du PSGE, pour lequel les mesures de gestion identifiées doivent être à l'échelle du risque. Cet aspect affecte le PSGE de deux manières, premièrement en écartant les sujets qui n'ont pas besoin d'être pris en compte (par exemple, le champ d'application du projet décrit ci-dessus pourrait être limité à l'environnement côtier et marin</w:t>
      </w:r>
      <w:r>
        <w:rPr>
          <w:rStyle w:val="FootnoteReference"/>
          <w:rFonts w:eastAsiaTheme="minorEastAsia"/>
          <w:color w:val="00577E" w:themeColor="text1"/>
          <w:sz w:val="20"/>
          <w:szCs w:val="12"/>
          <w:lang w:eastAsia="en-GB"/>
        </w:rPr>
        <w:footnoteReference w:id="8"/>
      </w:r>
      <w:r>
        <w:rPr>
          <w:rFonts w:eastAsiaTheme="minorEastAsia"/>
          <w:color w:val="00577E" w:themeColor="text1"/>
          <w:sz w:val="20"/>
          <w:szCs w:val="12"/>
          <w:lang w:val="fr-FR" w:eastAsia="en-GB"/>
        </w:rPr>
        <w:t xml:space="preserve"> et, par conséquent, les effets sur la flore et la faune terrestres n'auraient pas à être gérés)</w:t>
      </w:r>
      <w:r w:rsidR="00B651A3">
        <w:rPr>
          <w:rFonts w:eastAsiaTheme="minorEastAsia"/>
          <w:color w:val="00577E" w:themeColor="text1"/>
          <w:sz w:val="20"/>
          <w:szCs w:val="12"/>
          <w:lang w:val="fr-FR" w:eastAsia="en-GB"/>
        </w:rPr>
        <w:t> </w:t>
      </w:r>
      <w:r>
        <w:rPr>
          <w:rFonts w:eastAsiaTheme="minorEastAsia"/>
          <w:color w:val="00577E" w:themeColor="text1"/>
          <w:sz w:val="20"/>
          <w:szCs w:val="12"/>
          <w:lang w:val="fr-FR" w:eastAsia="en-GB"/>
        </w:rPr>
        <w:t>; et deuxièmement, en contribuant à définir l'étendue des mesures de gestion requises. En d'autres termes, lorsqu'il est prévu que les impacts potentiels soient limités, le niveau de gestion requis peut également être limité (p. ex. pour le projet susmentionné, les effets du bruit sur les communautés avoisinantes ne devraient pas être significatifs et, par conséquent, de simples contraintes d'heures de travail par jour devraient suffire</w:t>
      </w:r>
      <w:r w:rsidR="00B651A3">
        <w:rPr>
          <w:rFonts w:eastAsiaTheme="minorEastAsia"/>
          <w:color w:val="00577E" w:themeColor="text1"/>
          <w:sz w:val="20"/>
          <w:szCs w:val="12"/>
          <w:lang w:val="fr-FR" w:eastAsia="en-GB"/>
        </w:rPr>
        <w:t> </w:t>
      </w:r>
      <w:r>
        <w:rPr>
          <w:rFonts w:eastAsiaTheme="minorEastAsia"/>
          <w:color w:val="00577E" w:themeColor="text1"/>
          <w:sz w:val="20"/>
          <w:szCs w:val="12"/>
          <w:lang w:val="fr-FR" w:eastAsia="en-GB"/>
        </w:rPr>
        <w:t>; le rythme lent de production associé à l'utilisation d'une excavatrice travaillant à marée basse pour draguer le chenal signifie aussi qu'il ne devrait pas y avoir de panache de sédiments et que les observations pourraient être simplement visuelles plutôt que contrôlées par un échantillonnage de la turbidité). En revanche, s'il est prévu que les impacts potentiels pourraient être plus importants, les mesures de gestion requises doivent probablement être approfondies davantage (p.</w:t>
      </w:r>
      <w:r w:rsidR="00D5181F">
        <w:rPr>
          <w:rFonts w:eastAsiaTheme="minorEastAsia"/>
          <w:color w:val="00577E" w:themeColor="text1"/>
          <w:sz w:val="20"/>
          <w:szCs w:val="12"/>
          <w:lang w:val="fr-FR" w:eastAsia="en-GB"/>
        </w:rPr>
        <w:t xml:space="preserve"> </w:t>
      </w:r>
      <w:r>
        <w:rPr>
          <w:rFonts w:eastAsiaTheme="minorEastAsia"/>
          <w:color w:val="00577E" w:themeColor="text1"/>
          <w:sz w:val="20"/>
          <w:szCs w:val="12"/>
          <w:lang w:val="fr-FR" w:eastAsia="en-GB"/>
        </w:rPr>
        <w:t>ex., les coulées de béton in situ nécessiteront des contrôles stricts, y compris un plan d'intervention en cas de déversement, et l'utilisation d'une installation de broyage pourrait générer une poussière importante qui nécessiterait une implantation appropriée des installations, des écrans et des protocoles de nettoyage).</w:t>
      </w:r>
    </w:p>
    <w:p w14:paraId="53D2158F" w14:textId="77777777" w:rsidR="0080688D" w:rsidRPr="00994B77" w:rsidRDefault="0080688D" w:rsidP="00984049">
      <w:pPr>
        <w:pStyle w:val="Subheading"/>
        <w:numPr>
          <w:ilvl w:val="0"/>
          <w:numId w:val="0"/>
        </w:numPr>
        <w:spacing w:after="120"/>
        <w:rPr>
          <w:rFonts w:eastAsiaTheme="minorEastAsia"/>
          <w:color w:val="00577E" w:themeColor="text1"/>
          <w:sz w:val="12"/>
          <w:szCs w:val="12"/>
          <w:lang w:val="fr-FR" w:eastAsia="en-GB"/>
        </w:rPr>
      </w:pPr>
    </w:p>
    <w:p w14:paraId="3D91F6A7" w14:textId="77777777" w:rsidR="0080688D" w:rsidRPr="00994B77" w:rsidRDefault="007D29EF" w:rsidP="00F337CD">
      <w:pPr>
        <w:pStyle w:val="Subheading"/>
        <w:numPr>
          <w:ilvl w:val="0"/>
          <w:numId w:val="0"/>
        </w:numPr>
        <w:rPr>
          <w:rFonts w:eastAsiaTheme="minorEastAsia"/>
          <w:color w:val="00577E" w:themeColor="text1"/>
          <w:sz w:val="20"/>
          <w:szCs w:val="12"/>
          <w:lang w:val="fr-FR" w:eastAsia="en-GB"/>
        </w:rPr>
      </w:pPr>
      <w:r>
        <w:rPr>
          <w:rFonts w:eastAsiaTheme="minorEastAsia"/>
          <w:color w:val="00577E" w:themeColor="text1"/>
          <w:sz w:val="20"/>
          <w:szCs w:val="12"/>
          <w:lang w:val="fr-FR" w:eastAsia="en-GB"/>
        </w:rPr>
        <w:t xml:space="preserve">Comme exposé à la Section </w:t>
      </w:r>
      <w:r w:rsidRPr="008502A6">
        <w:rPr>
          <w:rFonts w:eastAsiaTheme="minorEastAsia"/>
          <w:b/>
          <w:bCs/>
          <w:color w:val="00577E" w:themeColor="text1"/>
          <w:sz w:val="20"/>
          <w:szCs w:val="12"/>
          <w:lang w:val="en-GB" w:eastAsia="en-GB"/>
        </w:rPr>
        <w:fldChar w:fldCharType="begin"/>
      </w:r>
      <w:r w:rsidRPr="00994B77">
        <w:rPr>
          <w:rFonts w:eastAsiaTheme="minorEastAsia"/>
          <w:b/>
          <w:bCs/>
          <w:color w:val="00577E" w:themeColor="text1"/>
          <w:sz w:val="20"/>
          <w:szCs w:val="12"/>
          <w:lang w:val="fr-FR" w:eastAsia="en-GB"/>
        </w:rPr>
        <w:instrText xml:space="preserve"> REF _Ref95486441 \r \h  \* MERGEFORMAT </w:instrText>
      </w:r>
      <w:r w:rsidRPr="008502A6">
        <w:rPr>
          <w:rFonts w:eastAsiaTheme="minorEastAsia"/>
          <w:b/>
          <w:bCs/>
          <w:color w:val="00577E" w:themeColor="text1"/>
          <w:sz w:val="20"/>
          <w:szCs w:val="12"/>
          <w:lang w:val="en-GB" w:eastAsia="en-GB"/>
        </w:rPr>
      </w:r>
      <w:r w:rsidRPr="008502A6">
        <w:rPr>
          <w:rFonts w:eastAsiaTheme="minorEastAsia"/>
          <w:b/>
          <w:bCs/>
          <w:color w:val="00577E" w:themeColor="text1"/>
          <w:sz w:val="20"/>
          <w:szCs w:val="12"/>
          <w:lang w:val="en-GB" w:eastAsia="en-GB"/>
        </w:rPr>
        <w:fldChar w:fldCharType="separate"/>
      </w:r>
      <w:r w:rsidRPr="00994B77">
        <w:rPr>
          <w:rFonts w:eastAsiaTheme="minorEastAsia"/>
          <w:b/>
          <w:bCs/>
          <w:color w:val="00577E" w:themeColor="text1"/>
          <w:sz w:val="20"/>
          <w:szCs w:val="12"/>
          <w:lang w:val="fr-FR" w:eastAsia="en-GB"/>
        </w:rPr>
        <w:t>2.2</w:t>
      </w:r>
      <w:r w:rsidRPr="008502A6">
        <w:rPr>
          <w:rFonts w:eastAsiaTheme="minorEastAsia"/>
          <w:b/>
          <w:bCs/>
          <w:color w:val="00577E" w:themeColor="text1"/>
          <w:sz w:val="20"/>
          <w:szCs w:val="12"/>
          <w:lang w:val="en-GB" w:eastAsia="en-GB"/>
        </w:rPr>
        <w:fldChar w:fldCharType="end"/>
      </w:r>
      <w:r>
        <w:rPr>
          <w:rFonts w:eastAsiaTheme="minorEastAsia"/>
          <w:color w:val="00577E" w:themeColor="text1"/>
          <w:sz w:val="20"/>
          <w:szCs w:val="12"/>
          <w:lang w:val="fr-FR" w:eastAsia="en-GB"/>
        </w:rPr>
        <w:t xml:space="preserve">, chaque mesure de contrôle doit être confiée à un responsable spécifique et des délais doivent être fixés pour sa mise en œuvre et son suivi. Lorsque des mesures </w:t>
      </w:r>
      <w:r>
        <w:rPr>
          <w:rFonts w:eastAsiaTheme="minorEastAsia"/>
          <w:color w:val="00577E" w:themeColor="text1"/>
          <w:sz w:val="20"/>
          <w:szCs w:val="12"/>
          <w:lang w:val="fr-FR" w:eastAsia="en-GB"/>
        </w:rPr>
        <w:lastRenderedPageBreak/>
        <w:t>de surveillance sont définies, le PSGE doit indiquer le niveau de performance minimum à atteindre (s'il y a lieu</w:t>
      </w:r>
      <w:r>
        <w:rPr>
          <w:rStyle w:val="FootnoteReference"/>
          <w:rFonts w:eastAsiaTheme="minorEastAsia"/>
          <w:color w:val="00577E" w:themeColor="text1"/>
          <w:sz w:val="20"/>
          <w:szCs w:val="12"/>
          <w:lang w:eastAsia="en-GB"/>
        </w:rPr>
        <w:footnoteReference w:id="9"/>
      </w:r>
      <w:r>
        <w:rPr>
          <w:rFonts w:eastAsiaTheme="minorEastAsia"/>
          <w:color w:val="00577E" w:themeColor="text1"/>
          <w:sz w:val="20"/>
          <w:szCs w:val="12"/>
          <w:lang w:val="fr-FR" w:eastAsia="en-GB"/>
        </w:rPr>
        <w:t xml:space="preserve">) et les mesures correctives à appliquer s'il n'est pas atteint. </w:t>
      </w:r>
    </w:p>
    <w:p w14:paraId="23B02722" w14:textId="77777777" w:rsidR="0080688D" w:rsidRPr="00994B77" w:rsidRDefault="0080688D" w:rsidP="00CD6C5A">
      <w:pPr>
        <w:pStyle w:val="Subheading"/>
        <w:numPr>
          <w:ilvl w:val="0"/>
          <w:numId w:val="0"/>
        </w:numPr>
        <w:spacing w:after="120"/>
        <w:rPr>
          <w:rFonts w:eastAsiaTheme="minorEastAsia"/>
          <w:color w:val="00577E" w:themeColor="text1"/>
          <w:sz w:val="12"/>
          <w:szCs w:val="12"/>
          <w:lang w:val="fr-FR" w:eastAsia="en-GB"/>
        </w:rPr>
      </w:pPr>
    </w:p>
    <w:p w14:paraId="37D9FB40" w14:textId="77777777" w:rsidR="0080688D" w:rsidRPr="00994B77" w:rsidRDefault="007D29EF" w:rsidP="00F337CD">
      <w:pPr>
        <w:pStyle w:val="Subheading"/>
        <w:numPr>
          <w:ilvl w:val="0"/>
          <w:numId w:val="0"/>
        </w:numPr>
        <w:rPr>
          <w:rFonts w:eastAsiaTheme="minorEastAsia"/>
          <w:color w:val="00577E" w:themeColor="text1"/>
          <w:sz w:val="20"/>
          <w:szCs w:val="12"/>
          <w:lang w:val="fr-FR" w:eastAsia="en-GB"/>
        </w:rPr>
      </w:pPr>
      <w:r w:rsidRPr="00D859BC">
        <w:rPr>
          <w:rFonts w:eastAsiaTheme="minorEastAsia"/>
          <w:color w:val="00577E" w:themeColor="text1"/>
          <w:sz w:val="20"/>
          <w:szCs w:val="12"/>
          <w:lang w:val="fr-FR" w:eastAsia="en-GB"/>
        </w:rPr>
        <w:t>L'</w:t>
      </w:r>
      <w:r w:rsidRPr="00D859BC">
        <w:rPr>
          <w:rFonts w:eastAsiaTheme="minorEastAsia"/>
          <w:b/>
          <w:bCs/>
          <w:color w:val="00577E" w:themeColor="text1"/>
          <w:sz w:val="20"/>
          <w:szCs w:val="12"/>
          <w:lang w:val="fr-FR" w:eastAsia="en-GB"/>
        </w:rPr>
        <w:t>Annexe 1</w:t>
      </w:r>
      <w:r w:rsidRPr="00D859BC">
        <w:rPr>
          <w:rFonts w:eastAsiaTheme="minorEastAsia"/>
          <w:color w:val="00577E" w:themeColor="text1"/>
          <w:sz w:val="20"/>
          <w:szCs w:val="12"/>
          <w:lang w:val="fr-FR" w:eastAsia="en-GB"/>
        </w:rPr>
        <w:t xml:space="preserve"> inclut un exemple de tableau de mesures de gestion, d'atténuation et de surveillance qui peut constituer la base d'un PSGE, ainsi que des exemples de ces mesures pour la phase de construction.</w:t>
      </w:r>
    </w:p>
    <w:p w14:paraId="40888D0F" w14:textId="77777777" w:rsidR="0080688D" w:rsidRPr="00F2562D" w:rsidRDefault="007D29EF" w:rsidP="00211E77">
      <w:pPr>
        <w:pStyle w:val="Heading3"/>
        <w:rPr>
          <w:rFonts w:eastAsiaTheme="minorEastAsia"/>
        </w:rPr>
      </w:pPr>
      <w:bookmarkStart w:id="295" w:name="_Toc103073050"/>
      <w:bookmarkStart w:id="296" w:name="_Toc116509559"/>
      <w:bookmarkStart w:id="297" w:name="_Toc116511441"/>
      <w:r>
        <w:rPr>
          <w:rFonts w:eastAsiaTheme="minorEastAsia"/>
          <w:lang w:val="fr-FR"/>
        </w:rPr>
        <w:t>Plans de travaux</w:t>
      </w:r>
      <w:bookmarkEnd w:id="295"/>
      <w:bookmarkEnd w:id="296"/>
      <w:bookmarkEnd w:id="297"/>
    </w:p>
    <w:p w14:paraId="519844E0" w14:textId="77777777" w:rsidR="0080688D" w:rsidRPr="00994B77" w:rsidRDefault="007D29EF" w:rsidP="008502A6">
      <w:pPr>
        <w:pStyle w:val="Subheading"/>
        <w:numPr>
          <w:ilvl w:val="0"/>
          <w:numId w:val="0"/>
        </w:numPr>
        <w:rPr>
          <w:rFonts w:eastAsiaTheme="minorEastAsia"/>
          <w:color w:val="00577E" w:themeColor="text1"/>
          <w:sz w:val="20"/>
          <w:szCs w:val="12"/>
          <w:lang w:val="fr-FR" w:eastAsia="en-GB"/>
        </w:rPr>
      </w:pPr>
      <w:r>
        <w:rPr>
          <w:rFonts w:eastAsiaTheme="minorEastAsia"/>
          <w:color w:val="00577E" w:themeColor="text1"/>
          <w:sz w:val="20"/>
          <w:szCs w:val="12"/>
          <w:lang w:val="fr-FR" w:eastAsia="en-GB"/>
        </w:rPr>
        <w:t xml:space="preserve">Les plans de travaux (ou déclarations de méthode) peuvent être des instruments de référence importants pour un PSGE et doivent englober les contrôles environnementaux. Dans ce contexte, les plans de travaux doivent inclure les éléments suivants, selon le cas : </w:t>
      </w:r>
    </w:p>
    <w:p w14:paraId="599729B4" w14:textId="77777777" w:rsidR="008502A6" w:rsidRPr="00994B77" w:rsidRDefault="008502A6" w:rsidP="008502A6">
      <w:pPr>
        <w:pStyle w:val="Subheading"/>
        <w:numPr>
          <w:ilvl w:val="0"/>
          <w:numId w:val="0"/>
        </w:numPr>
        <w:rPr>
          <w:rFonts w:eastAsiaTheme="minorEastAsia"/>
          <w:color w:val="00577E" w:themeColor="text1"/>
          <w:sz w:val="12"/>
          <w:szCs w:val="12"/>
          <w:lang w:val="fr-FR" w:eastAsia="en-GB"/>
        </w:rPr>
      </w:pPr>
    </w:p>
    <w:p w14:paraId="1727C08D" w14:textId="5CC50892" w:rsidR="0080688D" w:rsidRPr="00994B77" w:rsidRDefault="007D29EF" w:rsidP="008502A6">
      <w:pPr>
        <w:pStyle w:val="Subheading"/>
        <w:numPr>
          <w:ilvl w:val="0"/>
          <w:numId w:val="71"/>
        </w:numPr>
        <w:spacing w:before="120"/>
        <w:ind w:left="425" w:hanging="425"/>
        <w:rPr>
          <w:rFonts w:eastAsiaTheme="minorEastAsia"/>
          <w:color w:val="00577E" w:themeColor="text1"/>
          <w:sz w:val="20"/>
          <w:szCs w:val="12"/>
          <w:lang w:val="fr-FR" w:eastAsia="en-GB"/>
        </w:rPr>
      </w:pPr>
      <w:r>
        <w:rPr>
          <w:rFonts w:eastAsiaTheme="minorEastAsia"/>
          <w:color w:val="00577E" w:themeColor="text1"/>
          <w:sz w:val="20"/>
          <w:szCs w:val="12"/>
          <w:lang w:val="fr-FR" w:eastAsia="en-GB"/>
        </w:rPr>
        <w:t>les détails des travaux à réaliser</w:t>
      </w:r>
      <w:r w:rsidR="00B651A3">
        <w:rPr>
          <w:rFonts w:eastAsiaTheme="minorEastAsia"/>
          <w:color w:val="00577E" w:themeColor="text1"/>
          <w:sz w:val="20"/>
          <w:szCs w:val="12"/>
          <w:lang w:val="fr-FR" w:eastAsia="en-GB"/>
        </w:rPr>
        <w:t> </w:t>
      </w:r>
      <w:r>
        <w:rPr>
          <w:rFonts w:eastAsiaTheme="minorEastAsia"/>
          <w:color w:val="00577E" w:themeColor="text1"/>
          <w:sz w:val="20"/>
          <w:szCs w:val="12"/>
          <w:lang w:val="fr-FR" w:eastAsia="en-GB"/>
        </w:rPr>
        <w:t>;</w:t>
      </w:r>
    </w:p>
    <w:p w14:paraId="6B1292BF" w14:textId="293C8C96" w:rsidR="0080688D" w:rsidRPr="00994B77" w:rsidRDefault="007D29EF" w:rsidP="00C51674">
      <w:pPr>
        <w:pStyle w:val="Subheading"/>
        <w:numPr>
          <w:ilvl w:val="0"/>
          <w:numId w:val="71"/>
        </w:numPr>
        <w:ind w:left="426" w:hanging="425"/>
        <w:rPr>
          <w:rFonts w:eastAsiaTheme="minorEastAsia"/>
          <w:color w:val="00577E" w:themeColor="text1"/>
          <w:sz w:val="20"/>
          <w:szCs w:val="12"/>
          <w:lang w:val="fr-FR" w:eastAsia="en-GB"/>
        </w:rPr>
      </w:pPr>
      <w:r>
        <w:rPr>
          <w:rFonts w:eastAsiaTheme="minorEastAsia"/>
          <w:color w:val="00577E" w:themeColor="text1"/>
          <w:sz w:val="20"/>
          <w:szCs w:val="12"/>
          <w:lang w:val="fr-FR" w:eastAsia="en-GB"/>
        </w:rPr>
        <w:t>les détails des principaux emplacements (p. ex. localisation des excavations actives ou des fosses), des aires de stationnement prévues, des décharges de déblais d'excavation ou de dragage, des entrepôts de carburant et de produits chimiques</w:t>
      </w:r>
      <w:r w:rsidR="00B651A3">
        <w:rPr>
          <w:rFonts w:eastAsiaTheme="minorEastAsia"/>
          <w:color w:val="00577E" w:themeColor="text1"/>
          <w:sz w:val="20"/>
          <w:szCs w:val="12"/>
          <w:lang w:val="fr-FR" w:eastAsia="en-GB"/>
        </w:rPr>
        <w:t> </w:t>
      </w:r>
      <w:r>
        <w:rPr>
          <w:rFonts w:eastAsiaTheme="minorEastAsia"/>
          <w:color w:val="00577E" w:themeColor="text1"/>
          <w:sz w:val="20"/>
          <w:szCs w:val="12"/>
          <w:lang w:val="fr-FR" w:eastAsia="en-GB"/>
        </w:rPr>
        <w:t>;</w:t>
      </w:r>
    </w:p>
    <w:p w14:paraId="4294AC10" w14:textId="491A54DA" w:rsidR="0080688D" w:rsidRPr="00994B77" w:rsidRDefault="007D29EF" w:rsidP="00C51674">
      <w:pPr>
        <w:pStyle w:val="Subheading"/>
        <w:numPr>
          <w:ilvl w:val="0"/>
          <w:numId w:val="71"/>
        </w:numPr>
        <w:ind w:left="426"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les zones écologiquement sensibles sur le site des travaux et/ou à proximité de celui-ci</w:t>
      </w:r>
      <w:r w:rsidR="00B651A3">
        <w:rPr>
          <w:rFonts w:eastAsiaTheme="minorEastAsia"/>
          <w:color w:val="00577E" w:themeColor="text1"/>
          <w:sz w:val="20"/>
          <w:szCs w:val="12"/>
          <w:lang w:val="fr-FR" w:eastAsia="en-GB"/>
        </w:rPr>
        <w:t> </w:t>
      </w:r>
      <w:r w:rsidRPr="00F2562D">
        <w:rPr>
          <w:rFonts w:eastAsiaTheme="minorEastAsia"/>
          <w:color w:val="00577E" w:themeColor="text1"/>
          <w:sz w:val="20"/>
          <w:szCs w:val="12"/>
          <w:lang w:val="fr-FR" w:eastAsia="en-GB"/>
        </w:rPr>
        <w:t>;</w:t>
      </w:r>
    </w:p>
    <w:p w14:paraId="5C99B342" w14:textId="3E925512" w:rsidR="0080688D" w:rsidRPr="00994B77" w:rsidRDefault="007D29EF" w:rsidP="00C51674">
      <w:pPr>
        <w:pStyle w:val="Subheading"/>
        <w:numPr>
          <w:ilvl w:val="0"/>
          <w:numId w:val="71"/>
        </w:numPr>
        <w:ind w:left="426"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les cours d'eau, y compris les canalisations</w:t>
      </w:r>
      <w:r w:rsidR="00B651A3">
        <w:rPr>
          <w:rFonts w:eastAsiaTheme="minorEastAsia"/>
          <w:color w:val="00577E" w:themeColor="text1"/>
          <w:sz w:val="20"/>
          <w:szCs w:val="12"/>
          <w:lang w:val="fr-FR" w:eastAsia="en-GB"/>
        </w:rPr>
        <w:t> </w:t>
      </w:r>
      <w:r w:rsidRPr="00F2562D">
        <w:rPr>
          <w:rFonts w:eastAsiaTheme="minorEastAsia"/>
          <w:color w:val="00577E" w:themeColor="text1"/>
          <w:sz w:val="20"/>
          <w:szCs w:val="12"/>
          <w:lang w:val="fr-FR" w:eastAsia="en-GB"/>
        </w:rPr>
        <w:t xml:space="preserve">; </w:t>
      </w:r>
    </w:p>
    <w:p w14:paraId="0F7ED5D4" w14:textId="506613FB" w:rsidR="0080688D" w:rsidRPr="00994B77" w:rsidRDefault="007D29EF" w:rsidP="00C51674">
      <w:pPr>
        <w:pStyle w:val="Subheading"/>
        <w:numPr>
          <w:ilvl w:val="0"/>
          <w:numId w:val="71"/>
        </w:numPr>
        <w:ind w:left="426" w:hanging="425"/>
        <w:rPr>
          <w:rFonts w:eastAsiaTheme="minorEastAsia"/>
          <w:color w:val="00577E" w:themeColor="text1"/>
          <w:sz w:val="20"/>
          <w:szCs w:val="12"/>
          <w:lang w:val="fr-FR" w:eastAsia="en-GB"/>
        </w:rPr>
      </w:pPr>
      <w:r>
        <w:rPr>
          <w:rFonts w:eastAsiaTheme="minorEastAsia"/>
          <w:color w:val="00577E" w:themeColor="text1"/>
          <w:sz w:val="20"/>
          <w:szCs w:val="12"/>
          <w:lang w:val="fr-FR" w:eastAsia="en-GB"/>
        </w:rPr>
        <w:t>les mesures de contrôle proposées (p. ex., contrôles de l'érosion et des sédiments)</w:t>
      </w:r>
      <w:r w:rsidR="00B651A3">
        <w:rPr>
          <w:rFonts w:eastAsiaTheme="minorEastAsia"/>
          <w:color w:val="00577E" w:themeColor="text1"/>
          <w:sz w:val="20"/>
          <w:szCs w:val="12"/>
          <w:lang w:val="fr-FR" w:eastAsia="en-GB"/>
        </w:rPr>
        <w:t> </w:t>
      </w:r>
      <w:r>
        <w:rPr>
          <w:rFonts w:eastAsiaTheme="minorEastAsia"/>
          <w:color w:val="00577E" w:themeColor="text1"/>
          <w:sz w:val="20"/>
          <w:szCs w:val="12"/>
          <w:lang w:val="fr-FR" w:eastAsia="en-GB"/>
        </w:rPr>
        <w:t xml:space="preserve">; </w:t>
      </w:r>
    </w:p>
    <w:p w14:paraId="0FDDDA3E" w14:textId="26D67436" w:rsidR="0080688D" w:rsidRPr="00994B77" w:rsidRDefault="007D29EF" w:rsidP="00C51674">
      <w:pPr>
        <w:pStyle w:val="Subheading"/>
        <w:numPr>
          <w:ilvl w:val="0"/>
          <w:numId w:val="71"/>
        </w:numPr>
        <w:ind w:left="426"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les restrictions (p. ex. sur l'accès, la circulation)</w:t>
      </w:r>
      <w:r w:rsidR="00B651A3">
        <w:rPr>
          <w:rFonts w:eastAsiaTheme="minorEastAsia"/>
          <w:color w:val="00577E" w:themeColor="text1"/>
          <w:sz w:val="20"/>
          <w:szCs w:val="12"/>
          <w:lang w:val="fr-FR" w:eastAsia="en-GB"/>
        </w:rPr>
        <w:t> </w:t>
      </w:r>
      <w:r w:rsidRPr="00F2562D">
        <w:rPr>
          <w:rFonts w:eastAsiaTheme="minorEastAsia"/>
          <w:color w:val="00577E" w:themeColor="text1"/>
          <w:sz w:val="20"/>
          <w:szCs w:val="12"/>
          <w:lang w:val="fr-FR" w:eastAsia="en-GB"/>
        </w:rPr>
        <w:t xml:space="preserve">; et, </w:t>
      </w:r>
    </w:p>
    <w:p w14:paraId="4D0A4727" w14:textId="77777777" w:rsidR="0080688D" w:rsidRPr="00994B77" w:rsidRDefault="007D29EF" w:rsidP="00CE2C02">
      <w:pPr>
        <w:pStyle w:val="Subheading"/>
        <w:numPr>
          <w:ilvl w:val="0"/>
          <w:numId w:val="71"/>
        </w:numPr>
        <w:spacing w:after="240"/>
        <w:ind w:left="425"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les protocoles et les lieux de suivi.</w:t>
      </w:r>
    </w:p>
    <w:p w14:paraId="1E5879B6" w14:textId="77777777" w:rsidR="00FF5CBB" w:rsidRPr="00F2562D" w:rsidRDefault="007D29EF" w:rsidP="00FF5CBB">
      <w:pPr>
        <w:pStyle w:val="Heading3"/>
        <w:spacing w:before="120"/>
        <w:rPr>
          <w:rFonts w:eastAsiaTheme="minorEastAsia"/>
        </w:rPr>
      </w:pPr>
      <w:bookmarkStart w:id="298" w:name="_Toc116509560"/>
      <w:bookmarkStart w:id="299" w:name="_Toc116511442"/>
      <w:r w:rsidRPr="00F2562D">
        <w:rPr>
          <w:rFonts w:eastAsiaTheme="minorEastAsia"/>
          <w:lang w:val="fr-FR"/>
        </w:rPr>
        <w:t>Tenue de registre</w:t>
      </w:r>
      <w:bookmarkEnd w:id="298"/>
      <w:bookmarkEnd w:id="299"/>
    </w:p>
    <w:p w14:paraId="43420D17" w14:textId="77777777" w:rsidR="00FF5CBB" w:rsidRPr="00994B77" w:rsidRDefault="007D29EF" w:rsidP="00FF5CBB">
      <w:pPr>
        <w:pStyle w:val="Subheading"/>
        <w:numPr>
          <w:ilvl w:val="0"/>
          <w:numId w:val="0"/>
        </w:numPr>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 xml:space="preserve">Le PSGE prévoit la tenue d'un registre des documents pertinents, notamment : </w:t>
      </w:r>
    </w:p>
    <w:p w14:paraId="57FCFA41" w14:textId="77777777" w:rsidR="00FF5CBB" w:rsidRPr="00994B77" w:rsidRDefault="00FF5CBB" w:rsidP="00FF5CBB">
      <w:pPr>
        <w:pStyle w:val="Subheading"/>
        <w:numPr>
          <w:ilvl w:val="0"/>
          <w:numId w:val="0"/>
        </w:numPr>
        <w:rPr>
          <w:rFonts w:eastAsiaTheme="minorEastAsia"/>
          <w:color w:val="00577E" w:themeColor="text1"/>
          <w:sz w:val="12"/>
          <w:szCs w:val="12"/>
          <w:lang w:val="fr-FR" w:eastAsia="en-GB"/>
        </w:rPr>
      </w:pPr>
    </w:p>
    <w:p w14:paraId="1F1973B8" w14:textId="0C34FE62" w:rsidR="00FF5CBB" w:rsidRPr="00994B77" w:rsidRDefault="007D29EF" w:rsidP="00FF5CBB">
      <w:pPr>
        <w:pStyle w:val="Subheading"/>
        <w:numPr>
          <w:ilvl w:val="0"/>
          <w:numId w:val="71"/>
        </w:numPr>
        <w:ind w:left="426" w:hanging="425"/>
        <w:rPr>
          <w:rFonts w:eastAsiaTheme="minorEastAsia"/>
          <w:color w:val="00577E" w:themeColor="text1"/>
          <w:sz w:val="20"/>
          <w:szCs w:val="12"/>
          <w:lang w:val="fr-FR" w:eastAsia="en-GB"/>
        </w:rPr>
      </w:pPr>
      <w:r>
        <w:rPr>
          <w:rFonts w:eastAsiaTheme="minorEastAsia"/>
          <w:color w:val="00577E" w:themeColor="text1"/>
          <w:sz w:val="20"/>
          <w:szCs w:val="12"/>
          <w:lang w:val="fr-FR" w:eastAsia="en-GB"/>
        </w:rPr>
        <w:t>la liste de contrôle de l'inspection du site</w:t>
      </w:r>
      <w:r w:rsidR="00B651A3">
        <w:rPr>
          <w:rFonts w:eastAsiaTheme="minorEastAsia"/>
          <w:color w:val="00577E" w:themeColor="text1"/>
          <w:sz w:val="20"/>
          <w:szCs w:val="12"/>
          <w:lang w:val="fr-FR" w:eastAsia="en-GB"/>
        </w:rPr>
        <w:t> </w:t>
      </w:r>
      <w:r>
        <w:rPr>
          <w:rFonts w:eastAsiaTheme="minorEastAsia"/>
          <w:color w:val="00577E" w:themeColor="text1"/>
          <w:sz w:val="20"/>
          <w:szCs w:val="12"/>
          <w:lang w:val="fr-FR" w:eastAsia="en-GB"/>
        </w:rPr>
        <w:t xml:space="preserve">; </w:t>
      </w:r>
    </w:p>
    <w:p w14:paraId="2E792719" w14:textId="680FA302" w:rsidR="00FF5CBB" w:rsidRPr="00994B77" w:rsidRDefault="007D29EF" w:rsidP="00FF5CBB">
      <w:pPr>
        <w:pStyle w:val="Subheading"/>
        <w:numPr>
          <w:ilvl w:val="0"/>
          <w:numId w:val="71"/>
        </w:numPr>
        <w:ind w:left="426" w:hanging="425"/>
        <w:rPr>
          <w:rFonts w:eastAsiaTheme="minorEastAsia"/>
          <w:color w:val="00577E" w:themeColor="text1"/>
          <w:sz w:val="20"/>
          <w:szCs w:val="12"/>
          <w:lang w:val="fr-FR" w:eastAsia="en-GB"/>
        </w:rPr>
      </w:pPr>
      <w:r>
        <w:rPr>
          <w:rFonts w:eastAsiaTheme="minorEastAsia"/>
          <w:color w:val="00577E" w:themeColor="text1"/>
          <w:sz w:val="20"/>
          <w:szCs w:val="12"/>
          <w:lang w:val="fr-FR" w:eastAsia="en-GB"/>
        </w:rPr>
        <w:t>le rapport des non-conformités et mesures correctives</w:t>
      </w:r>
      <w:r w:rsidR="00B651A3">
        <w:rPr>
          <w:rFonts w:eastAsiaTheme="minorEastAsia"/>
          <w:color w:val="00577E" w:themeColor="text1"/>
          <w:sz w:val="20"/>
          <w:szCs w:val="12"/>
          <w:lang w:val="fr-FR" w:eastAsia="en-GB"/>
        </w:rPr>
        <w:t> </w:t>
      </w:r>
      <w:r>
        <w:rPr>
          <w:rFonts w:eastAsiaTheme="minorEastAsia"/>
          <w:color w:val="00577E" w:themeColor="text1"/>
          <w:sz w:val="20"/>
          <w:szCs w:val="12"/>
          <w:lang w:val="fr-FR" w:eastAsia="en-GB"/>
        </w:rPr>
        <w:t>;</w:t>
      </w:r>
    </w:p>
    <w:p w14:paraId="78DDA7F8" w14:textId="3AED606A" w:rsidR="00FF5CBB" w:rsidRPr="00F2562D" w:rsidRDefault="007D29EF" w:rsidP="00FF5CBB">
      <w:pPr>
        <w:pStyle w:val="Subheading"/>
        <w:numPr>
          <w:ilvl w:val="0"/>
          <w:numId w:val="71"/>
        </w:numPr>
        <w:ind w:left="426" w:hanging="425"/>
        <w:rPr>
          <w:rFonts w:eastAsiaTheme="minorEastAsia"/>
          <w:color w:val="00577E" w:themeColor="text1"/>
          <w:sz w:val="20"/>
          <w:szCs w:val="12"/>
          <w:lang w:val="en-GB" w:eastAsia="en-GB"/>
        </w:rPr>
      </w:pPr>
      <w:r>
        <w:rPr>
          <w:rFonts w:eastAsiaTheme="minorEastAsia"/>
          <w:color w:val="00577E" w:themeColor="text1"/>
          <w:sz w:val="20"/>
          <w:szCs w:val="12"/>
          <w:lang w:val="fr-FR" w:eastAsia="en-GB"/>
        </w:rPr>
        <w:t>le registre des plaintes</w:t>
      </w:r>
      <w:r w:rsidR="00B651A3">
        <w:rPr>
          <w:rFonts w:eastAsiaTheme="minorEastAsia"/>
          <w:color w:val="00577E" w:themeColor="text1"/>
          <w:sz w:val="20"/>
          <w:szCs w:val="12"/>
          <w:lang w:val="fr-FR" w:eastAsia="en-GB"/>
        </w:rPr>
        <w:t> </w:t>
      </w:r>
      <w:r>
        <w:rPr>
          <w:rFonts w:eastAsiaTheme="minorEastAsia"/>
          <w:color w:val="00577E" w:themeColor="text1"/>
          <w:sz w:val="20"/>
          <w:szCs w:val="12"/>
          <w:lang w:val="fr-FR" w:eastAsia="en-GB"/>
        </w:rPr>
        <w:t>;</w:t>
      </w:r>
    </w:p>
    <w:p w14:paraId="6A81D6A4" w14:textId="3F98906F" w:rsidR="00FF5CBB" w:rsidRPr="00F2562D" w:rsidRDefault="007D29EF" w:rsidP="00FF5CBB">
      <w:pPr>
        <w:pStyle w:val="Subheading"/>
        <w:numPr>
          <w:ilvl w:val="0"/>
          <w:numId w:val="71"/>
        </w:numPr>
        <w:ind w:left="426" w:hanging="425"/>
        <w:rPr>
          <w:rFonts w:eastAsiaTheme="minorEastAsia"/>
          <w:color w:val="00577E" w:themeColor="text1"/>
          <w:sz w:val="20"/>
          <w:szCs w:val="12"/>
          <w:lang w:val="en-GB" w:eastAsia="en-GB"/>
        </w:rPr>
      </w:pPr>
      <w:r>
        <w:rPr>
          <w:rFonts w:eastAsiaTheme="minorEastAsia"/>
          <w:color w:val="00577E" w:themeColor="text1"/>
          <w:sz w:val="20"/>
          <w:szCs w:val="12"/>
          <w:lang w:val="fr-FR" w:eastAsia="en-GB"/>
        </w:rPr>
        <w:t>le rapport d'incidents environnementaux</w:t>
      </w:r>
      <w:r w:rsidR="00B651A3">
        <w:rPr>
          <w:rFonts w:eastAsiaTheme="minorEastAsia"/>
          <w:color w:val="00577E" w:themeColor="text1"/>
          <w:sz w:val="20"/>
          <w:szCs w:val="12"/>
          <w:lang w:val="fr-FR" w:eastAsia="en-GB"/>
        </w:rPr>
        <w:t> </w:t>
      </w:r>
      <w:r>
        <w:rPr>
          <w:rFonts w:eastAsiaTheme="minorEastAsia"/>
          <w:color w:val="00577E" w:themeColor="text1"/>
          <w:sz w:val="20"/>
          <w:szCs w:val="12"/>
          <w:lang w:val="fr-FR" w:eastAsia="en-GB"/>
        </w:rPr>
        <w:t>;</w:t>
      </w:r>
    </w:p>
    <w:p w14:paraId="12145408" w14:textId="5AE9C891" w:rsidR="00FF5CBB" w:rsidRPr="00994B77" w:rsidRDefault="007D29EF" w:rsidP="00FF5CBB">
      <w:pPr>
        <w:pStyle w:val="Subheading"/>
        <w:numPr>
          <w:ilvl w:val="0"/>
          <w:numId w:val="71"/>
        </w:numPr>
        <w:ind w:left="426" w:hanging="425"/>
        <w:rPr>
          <w:rFonts w:eastAsiaTheme="minorEastAsia"/>
          <w:color w:val="00577E" w:themeColor="text1"/>
          <w:sz w:val="20"/>
          <w:szCs w:val="12"/>
          <w:lang w:val="fr-FR" w:eastAsia="en-GB"/>
        </w:rPr>
      </w:pPr>
      <w:r>
        <w:rPr>
          <w:rFonts w:eastAsiaTheme="minorEastAsia"/>
          <w:color w:val="00577E" w:themeColor="text1"/>
          <w:sz w:val="20"/>
          <w:szCs w:val="12"/>
          <w:lang w:val="fr-FR" w:eastAsia="en-GB"/>
        </w:rPr>
        <w:t>le registre des formations environnementales</w:t>
      </w:r>
      <w:r w:rsidR="00B651A3">
        <w:rPr>
          <w:rFonts w:eastAsiaTheme="minorEastAsia"/>
          <w:color w:val="00577E" w:themeColor="text1"/>
          <w:sz w:val="20"/>
          <w:szCs w:val="12"/>
          <w:lang w:val="fr-FR" w:eastAsia="en-GB"/>
        </w:rPr>
        <w:t> </w:t>
      </w:r>
      <w:r>
        <w:rPr>
          <w:rFonts w:eastAsiaTheme="minorEastAsia"/>
          <w:color w:val="00577E" w:themeColor="text1"/>
          <w:sz w:val="20"/>
          <w:szCs w:val="12"/>
          <w:lang w:val="fr-FR" w:eastAsia="en-GB"/>
        </w:rPr>
        <w:t>;</w:t>
      </w:r>
    </w:p>
    <w:p w14:paraId="30E87373" w14:textId="4B430119" w:rsidR="00FF5CBB" w:rsidRPr="00994B77" w:rsidRDefault="007D29EF" w:rsidP="00FF5CBB">
      <w:pPr>
        <w:pStyle w:val="Subheading"/>
        <w:numPr>
          <w:ilvl w:val="0"/>
          <w:numId w:val="71"/>
        </w:numPr>
        <w:ind w:left="426" w:hanging="425"/>
        <w:rPr>
          <w:rFonts w:eastAsiaTheme="minorEastAsia"/>
          <w:color w:val="00577E" w:themeColor="text1"/>
          <w:sz w:val="20"/>
          <w:szCs w:val="12"/>
          <w:lang w:val="fr-FR" w:eastAsia="en-GB"/>
        </w:rPr>
      </w:pPr>
      <w:r>
        <w:rPr>
          <w:rFonts w:eastAsiaTheme="minorEastAsia"/>
          <w:color w:val="00577E" w:themeColor="text1"/>
          <w:sz w:val="20"/>
          <w:szCs w:val="12"/>
          <w:lang w:val="fr-FR" w:eastAsia="en-GB"/>
        </w:rPr>
        <w:t>le registre des déchets</w:t>
      </w:r>
      <w:r w:rsidR="00B651A3">
        <w:rPr>
          <w:rFonts w:eastAsiaTheme="minorEastAsia"/>
          <w:color w:val="00577E" w:themeColor="text1"/>
          <w:sz w:val="20"/>
          <w:szCs w:val="12"/>
          <w:lang w:val="fr-FR" w:eastAsia="en-GB"/>
        </w:rPr>
        <w:t> </w:t>
      </w:r>
      <w:r>
        <w:rPr>
          <w:rFonts w:eastAsiaTheme="minorEastAsia"/>
          <w:color w:val="00577E" w:themeColor="text1"/>
          <w:sz w:val="20"/>
          <w:szCs w:val="12"/>
          <w:lang w:val="fr-FR" w:eastAsia="en-GB"/>
        </w:rPr>
        <w:t xml:space="preserve">; et, </w:t>
      </w:r>
    </w:p>
    <w:p w14:paraId="60A1D3A0" w14:textId="77777777" w:rsidR="00FF5CBB" w:rsidRPr="00994B77" w:rsidRDefault="007D29EF" w:rsidP="00FF5CBB">
      <w:pPr>
        <w:pStyle w:val="Subheading"/>
        <w:numPr>
          <w:ilvl w:val="0"/>
          <w:numId w:val="71"/>
        </w:numPr>
        <w:ind w:left="426" w:hanging="425"/>
        <w:rPr>
          <w:rFonts w:eastAsiaTheme="minorEastAsia"/>
          <w:color w:val="00577E" w:themeColor="text1"/>
          <w:sz w:val="20"/>
          <w:szCs w:val="12"/>
          <w:lang w:val="fr-FR" w:eastAsia="en-GB"/>
        </w:rPr>
      </w:pPr>
      <w:r>
        <w:rPr>
          <w:rFonts w:eastAsiaTheme="minorEastAsia"/>
          <w:color w:val="00577E" w:themeColor="text1"/>
          <w:sz w:val="20"/>
          <w:szCs w:val="12"/>
          <w:lang w:val="fr-FR" w:eastAsia="en-GB"/>
        </w:rPr>
        <w:t>la liste de contrôle du suivi.</w:t>
      </w:r>
    </w:p>
    <w:p w14:paraId="3B407A97" w14:textId="77777777" w:rsidR="006E52FC" w:rsidRPr="00994B77" w:rsidRDefault="007D29EF">
      <w:pPr>
        <w:rPr>
          <w:rFonts w:ascii="Helvetica" w:hAnsi="Helvetica"/>
          <w:szCs w:val="12"/>
          <w:lang w:val="fr-FR"/>
        </w:rPr>
      </w:pPr>
      <w:r>
        <w:rPr>
          <w:szCs w:val="12"/>
          <w:lang w:val="fr-FR"/>
        </w:rPr>
        <w:br w:type="page"/>
      </w:r>
    </w:p>
    <w:p w14:paraId="33ABC80D" w14:textId="77777777" w:rsidR="006E52FC" w:rsidRPr="00994B77" w:rsidRDefault="006E52FC" w:rsidP="006E52FC">
      <w:pPr>
        <w:pStyle w:val="Subheading"/>
        <w:numPr>
          <w:ilvl w:val="0"/>
          <w:numId w:val="0"/>
        </w:numPr>
        <w:spacing w:after="240"/>
        <w:ind w:left="425"/>
        <w:rPr>
          <w:rFonts w:eastAsiaTheme="minorEastAsia"/>
          <w:color w:val="00577E" w:themeColor="text1"/>
          <w:sz w:val="20"/>
          <w:szCs w:val="12"/>
          <w:lang w:val="fr-FR" w:eastAsia="en-GB"/>
        </w:rPr>
      </w:pPr>
    </w:p>
    <w:tbl>
      <w:tblPr>
        <w:tblStyle w:val="RHDHVTable"/>
        <w:tblW w:w="0" w:type="auto"/>
        <w:tblLook w:val="04A0" w:firstRow="1" w:lastRow="0" w:firstColumn="1" w:lastColumn="0" w:noHBand="0" w:noVBand="1"/>
      </w:tblPr>
      <w:tblGrid>
        <w:gridCol w:w="9026"/>
      </w:tblGrid>
      <w:tr w:rsidR="00C67B9D" w14:paraId="27F2F999" w14:textId="77777777" w:rsidTr="00C67B9D">
        <w:trPr>
          <w:cnfStyle w:val="100000000000" w:firstRow="1" w:lastRow="0" w:firstColumn="0" w:lastColumn="0" w:oddVBand="0" w:evenVBand="0" w:oddHBand="0" w:evenHBand="0" w:firstRowFirstColumn="0" w:firstRowLastColumn="0" w:lastRowFirstColumn="0" w:lastRowLastColumn="0"/>
        </w:trPr>
        <w:tc>
          <w:tcPr>
            <w:tcW w:w="9026" w:type="dxa"/>
            <w:shd w:val="clear" w:color="auto" w:fill="B2E7FF" w:themeFill="accent1" w:themeFillTint="33"/>
          </w:tcPr>
          <w:p w14:paraId="6026625A" w14:textId="3A679691" w:rsidR="0080688D" w:rsidRPr="00994B77" w:rsidRDefault="007D29EF" w:rsidP="00CE2C02">
            <w:pPr>
              <w:pStyle w:val="NoSpacing"/>
              <w:spacing w:after="120"/>
              <w:rPr>
                <w:rFonts w:asciiTheme="majorHAnsi" w:eastAsiaTheme="majorEastAsia" w:hAnsiTheme="majorHAnsi" w:cstheme="majorBidi"/>
                <w:caps/>
                <w:color w:val="00577E" w:themeColor="accent1"/>
                <w:sz w:val="28"/>
                <w:szCs w:val="28"/>
                <w:lang w:val="fr-FR"/>
              </w:rPr>
            </w:pPr>
            <w:r>
              <w:rPr>
                <w:rFonts w:eastAsiaTheme="majorEastAsia" w:cstheme="majorBidi"/>
                <w:bCs/>
                <w:color w:val="00577E" w:themeColor="accent1"/>
                <w:sz w:val="26"/>
                <w:szCs w:val="26"/>
                <w:lang w:val="fr-FR"/>
              </w:rPr>
              <w:t xml:space="preserve">Exemple </w:t>
            </w:r>
            <w:r w:rsidR="00197506">
              <w:rPr>
                <w:rFonts w:eastAsiaTheme="majorEastAsia" w:cstheme="majorBidi"/>
                <w:bCs/>
                <w:color w:val="00577E" w:themeColor="accent1"/>
                <w:sz w:val="26"/>
                <w:szCs w:val="26"/>
                <w:lang w:val="fr-FR"/>
              </w:rPr>
              <w:t>—</w:t>
            </w:r>
            <w:r>
              <w:rPr>
                <w:rFonts w:eastAsiaTheme="majorEastAsia" w:cstheme="majorBidi"/>
                <w:bCs/>
                <w:color w:val="00577E" w:themeColor="accent1"/>
                <w:sz w:val="26"/>
                <w:szCs w:val="26"/>
                <w:lang w:val="fr-FR"/>
              </w:rPr>
              <w:t xml:space="preserve"> Plan de contrôle de l'érosion et des sédiments</w:t>
            </w:r>
          </w:p>
          <w:p w14:paraId="3B980969" w14:textId="77777777" w:rsidR="006E52FC" w:rsidRPr="00994B77" w:rsidRDefault="007D29EF" w:rsidP="00FF5CBB">
            <w:pPr>
              <w:spacing w:after="120"/>
              <w:rPr>
                <w:bCs/>
                <w:i/>
                <w:iCs/>
                <w:color w:val="00577E" w:themeColor="text2"/>
                <w:sz w:val="18"/>
                <w:szCs w:val="18"/>
                <w:lang w:val="fr-FR"/>
              </w:rPr>
            </w:pPr>
            <w:r w:rsidRPr="00CE2C02">
              <w:rPr>
                <w:b w:val="0"/>
                <w:bCs/>
                <w:color w:val="00577E" w:themeColor="text2"/>
                <w:sz w:val="18"/>
                <w:szCs w:val="18"/>
                <w:lang w:val="fr-FR"/>
              </w:rPr>
              <w:t>Les plans de contrôle de l'érosion et des sédiments (PCES) sont une exigence courante pour les projets d'ingénierie côtière et peuvent être complexes, mais ils peuvent aussi être relativement simples. Vous trouverez ci-dessous un exemple de PCES qui illustre les contours du site, la direction de l'écoulement en surface, les dépôts de matériaux et les installations de contrôle de l'érosion et des sédiments prévues. Cette représentation simplifiée donne néanmoins une bonne indication de la direction du flux d'eau sur le site et de la manière dont l'érosion et le transport des sédiments seront contrôlés.</w:t>
            </w:r>
          </w:p>
          <w:p w14:paraId="52ADDE81" w14:textId="77777777" w:rsidR="0080688D" w:rsidRDefault="007D29EF" w:rsidP="0005034C">
            <w:pPr>
              <w:keepNext/>
              <w:spacing w:after="120"/>
              <w:jc w:val="center"/>
            </w:pPr>
            <w:r>
              <w:rPr>
                <w:noProof/>
                <w:color w:val="00577E" w:themeColor="text2"/>
              </w:rPr>
              <w:drawing>
                <wp:inline distT="0" distB="0" distL="0" distR="0" wp14:anchorId="3EB95EB9" wp14:editId="6873AB7B">
                  <wp:extent cx="3932406" cy="5875655"/>
                  <wp:effectExtent l="0" t="0" r="0" b="0"/>
                  <wp:docPr id="290" name="Picture 290" descr="Diagram, schematic&#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9609253" name="Picture 27" descr="Diagram, schematic&#10;&#10;Description automatically generated"/>
                          <pic:cNvPicPr/>
                        </pic:nvPicPr>
                        <pic:blipFill>
                          <a:blip r:embed="rId60">
                            <a:extLst>
                              <a:ext uri="{28A0092B-C50C-407E-A947-70E740481C1C}">
                                <a14:useLocalDpi xmlns:a14="http://schemas.microsoft.com/office/drawing/2010/main" val="0"/>
                              </a:ext>
                            </a:extLst>
                          </a:blip>
                          <a:stretch>
                            <a:fillRect/>
                          </a:stretch>
                        </pic:blipFill>
                        <pic:spPr>
                          <a:xfrm>
                            <a:off x="0" y="0"/>
                            <a:ext cx="3948577" cy="5899817"/>
                          </a:xfrm>
                          <a:prstGeom prst="rect">
                            <a:avLst/>
                          </a:prstGeom>
                        </pic:spPr>
                      </pic:pic>
                    </a:graphicData>
                  </a:graphic>
                </wp:inline>
              </w:drawing>
            </w:r>
          </w:p>
          <w:p w14:paraId="733DE123" w14:textId="77777777" w:rsidR="0080688D" w:rsidRDefault="007D29EF" w:rsidP="00CE2C02">
            <w:pPr>
              <w:pStyle w:val="Caption"/>
            </w:pPr>
            <w:r w:rsidRPr="00CE2C02">
              <w:rPr>
                <w:b w:val="0"/>
                <w:bCs w:val="0"/>
                <w:iCs/>
                <w:color w:val="00577E" w:themeColor="text2"/>
                <w:lang w:val="fr-FR"/>
              </w:rPr>
              <w:t xml:space="preserve">Figure </w:t>
            </w:r>
            <w:r w:rsidRPr="00CE2C02">
              <w:rPr>
                <w:bCs w:val="0"/>
                <w:color w:val="00577E" w:themeColor="text2"/>
              </w:rPr>
              <w:fldChar w:fldCharType="begin"/>
            </w:r>
            <w:r w:rsidRPr="00CE2C02">
              <w:rPr>
                <w:b w:val="0"/>
                <w:bCs w:val="0"/>
                <w:color w:val="00577E" w:themeColor="text2"/>
              </w:rPr>
              <w:instrText xml:space="preserve"> SEQ Figure \* ARABIC </w:instrText>
            </w:r>
            <w:r w:rsidRPr="00CE2C02">
              <w:rPr>
                <w:bCs w:val="0"/>
                <w:color w:val="00577E" w:themeColor="text2"/>
              </w:rPr>
              <w:fldChar w:fldCharType="separate"/>
            </w:r>
            <w:r w:rsidRPr="00CE2C02">
              <w:rPr>
                <w:b w:val="0"/>
                <w:bCs w:val="0"/>
                <w:iCs/>
                <w:noProof/>
                <w:color w:val="00577E" w:themeColor="text2"/>
              </w:rPr>
              <w:t>2</w:t>
            </w:r>
            <w:r w:rsidRPr="00CE2C02">
              <w:rPr>
                <w:bCs w:val="0"/>
                <w:color w:val="00577E" w:themeColor="text2"/>
              </w:rPr>
              <w:fldChar w:fldCharType="end"/>
            </w:r>
            <w:r w:rsidRPr="00CE2C02">
              <w:rPr>
                <w:b w:val="0"/>
                <w:bCs w:val="0"/>
                <w:i w:val="0"/>
                <w:color w:val="00577E" w:themeColor="text2"/>
                <w:lang w:val="fr-FR"/>
              </w:rPr>
              <w:t xml:space="preserve">: </w:t>
            </w:r>
            <w:r w:rsidRPr="00CE2C02">
              <w:rPr>
                <w:b w:val="0"/>
                <w:bCs w:val="0"/>
                <w:iCs/>
                <w:color w:val="00577E" w:themeColor="text2"/>
                <w:lang w:val="fr-FR"/>
              </w:rPr>
              <w:t>Exemple de PCES</w:t>
            </w:r>
          </w:p>
        </w:tc>
      </w:tr>
    </w:tbl>
    <w:p w14:paraId="2F5E1C0E" w14:textId="77777777" w:rsidR="0080688D" w:rsidRDefault="0080688D" w:rsidP="002A361A">
      <w:pPr>
        <w:pStyle w:val="Subheading"/>
        <w:numPr>
          <w:ilvl w:val="0"/>
          <w:numId w:val="0"/>
        </w:numPr>
        <w:spacing w:after="120"/>
        <w:ind w:left="425"/>
        <w:rPr>
          <w:rFonts w:eastAsiaTheme="minorEastAsia"/>
          <w:color w:val="00577E" w:themeColor="text1"/>
          <w:sz w:val="20"/>
          <w:szCs w:val="12"/>
          <w:lang w:val="en-GB" w:eastAsia="en-GB"/>
        </w:rPr>
      </w:pPr>
    </w:p>
    <w:p w14:paraId="486704C6" w14:textId="77777777" w:rsidR="00102553" w:rsidRDefault="00102553" w:rsidP="002A361A">
      <w:pPr>
        <w:pStyle w:val="Subheading"/>
        <w:numPr>
          <w:ilvl w:val="0"/>
          <w:numId w:val="0"/>
        </w:numPr>
        <w:spacing w:after="120"/>
        <w:ind w:left="425"/>
        <w:rPr>
          <w:rFonts w:eastAsiaTheme="minorEastAsia"/>
          <w:color w:val="00577E" w:themeColor="text1"/>
          <w:sz w:val="20"/>
          <w:szCs w:val="12"/>
          <w:lang w:val="en-GB" w:eastAsia="en-GB"/>
        </w:rPr>
      </w:pPr>
    </w:p>
    <w:p w14:paraId="332F08E8" w14:textId="77777777" w:rsidR="00102553" w:rsidRDefault="00102553" w:rsidP="002A361A">
      <w:pPr>
        <w:pStyle w:val="Subheading"/>
        <w:numPr>
          <w:ilvl w:val="0"/>
          <w:numId w:val="0"/>
        </w:numPr>
        <w:spacing w:after="120"/>
        <w:ind w:left="425"/>
        <w:rPr>
          <w:rFonts w:eastAsiaTheme="minorEastAsia"/>
          <w:color w:val="00577E" w:themeColor="text1"/>
          <w:sz w:val="20"/>
          <w:szCs w:val="12"/>
          <w:lang w:val="en-GB" w:eastAsia="en-GB"/>
        </w:rPr>
      </w:pPr>
    </w:p>
    <w:p w14:paraId="2E75721E" w14:textId="77777777" w:rsidR="00102553" w:rsidRDefault="00102553" w:rsidP="002A361A">
      <w:pPr>
        <w:pStyle w:val="Subheading"/>
        <w:numPr>
          <w:ilvl w:val="0"/>
          <w:numId w:val="0"/>
        </w:numPr>
        <w:spacing w:after="120"/>
        <w:ind w:left="425"/>
        <w:rPr>
          <w:rFonts w:eastAsiaTheme="minorEastAsia"/>
          <w:color w:val="00577E" w:themeColor="text1"/>
          <w:sz w:val="20"/>
          <w:szCs w:val="12"/>
          <w:lang w:val="en-GB" w:eastAsia="en-GB"/>
        </w:rPr>
      </w:pPr>
    </w:p>
    <w:p w14:paraId="6AA7A776" w14:textId="77777777" w:rsidR="00102553" w:rsidRDefault="00102553" w:rsidP="002A361A">
      <w:pPr>
        <w:pStyle w:val="Subheading"/>
        <w:numPr>
          <w:ilvl w:val="0"/>
          <w:numId w:val="0"/>
        </w:numPr>
        <w:spacing w:after="120"/>
        <w:ind w:left="425"/>
        <w:rPr>
          <w:rFonts w:eastAsiaTheme="minorEastAsia"/>
          <w:color w:val="00577E" w:themeColor="text1"/>
          <w:sz w:val="20"/>
          <w:szCs w:val="12"/>
          <w:lang w:val="en-GB" w:eastAsia="en-GB"/>
        </w:rPr>
      </w:pPr>
    </w:p>
    <w:tbl>
      <w:tblPr>
        <w:tblStyle w:val="TableGrid"/>
        <w:tblW w:w="5473" w:type="dxa"/>
        <w:tblLook w:val="04A0" w:firstRow="1" w:lastRow="0" w:firstColumn="1" w:lastColumn="0" w:noHBand="0" w:noVBand="1"/>
      </w:tblPr>
      <w:tblGrid>
        <w:gridCol w:w="1646"/>
        <w:gridCol w:w="1090"/>
        <w:gridCol w:w="1036"/>
        <w:gridCol w:w="1701"/>
      </w:tblGrid>
      <w:tr w:rsidR="00102553" w:rsidRPr="008B12A0" w14:paraId="1E366C12" w14:textId="77777777" w:rsidTr="005600C5">
        <w:tc>
          <w:tcPr>
            <w:tcW w:w="5473" w:type="dxa"/>
            <w:gridSpan w:val="4"/>
          </w:tcPr>
          <w:p w14:paraId="3CD04D68" w14:textId="77777777" w:rsidR="00102553" w:rsidRPr="00EB0E5C" w:rsidRDefault="00102553" w:rsidP="005600C5">
            <w:pPr>
              <w:rPr>
                <w:lang w:val="fr-FR"/>
              </w:rPr>
            </w:pPr>
            <w:r>
              <w:rPr>
                <w:lang w:val="fr-FR"/>
              </w:rPr>
              <w:t>Plan de maîtrise de l'érosion et de la sédimentation</w:t>
            </w:r>
          </w:p>
        </w:tc>
      </w:tr>
      <w:tr w:rsidR="00102553" w14:paraId="2B1E647B" w14:textId="77777777" w:rsidTr="005600C5">
        <w:tc>
          <w:tcPr>
            <w:tcW w:w="1646" w:type="dxa"/>
          </w:tcPr>
          <w:p w14:paraId="28DCA77C" w14:textId="77777777" w:rsidR="00102553" w:rsidRPr="001D110D" w:rsidRDefault="00102553" w:rsidP="005600C5">
            <w:pPr>
              <w:rPr>
                <w:sz w:val="18"/>
                <w:szCs w:val="18"/>
              </w:rPr>
            </w:pPr>
            <w:r w:rsidRPr="001D110D">
              <w:rPr>
                <w:sz w:val="18"/>
                <w:szCs w:val="18"/>
                <w:lang w:val="fr-FR"/>
              </w:rPr>
              <w:t>Légende</w:t>
            </w:r>
          </w:p>
        </w:tc>
        <w:tc>
          <w:tcPr>
            <w:tcW w:w="2126" w:type="dxa"/>
            <w:gridSpan w:val="2"/>
          </w:tcPr>
          <w:p w14:paraId="34121BAF" w14:textId="77777777" w:rsidR="00102553" w:rsidRPr="001D110D" w:rsidRDefault="00102553" w:rsidP="005600C5">
            <w:pPr>
              <w:rPr>
                <w:sz w:val="18"/>
                <w:szCs w:val="18"/>
              </w:rPr>
            </w:pPr>
          </w:p>
        </w:tc>
        <w:tc>
          <w:tcPr>
            <w:tcW w:w="1701" w:type="dxa"/>
          </w:tcPr>
          <w:p w14:paraId="35BCE809" w14:textId="77777777" w:rsidR="00102553" w:rsidRPr="001D110D" w:rsidRDefault="00102553" w:rsidP="005600C5">
            <w:pPr>
              <w:rPr>
                <w:sz w:val="18"/>
                <w:szCs w:val="18"/>
              </w:rPr>
            </w:pPr>
            <w:r>
              <w:rPr>
                <w:sz w:val="18"/>
                <w:szCs w:val="18"/>
                <w:lang w:val="fr-FR"/>
              </w:rPr>
              <w:t>Passage d'entrée/sortie</w:t>
            </w:r>
          </w:p>
        </w:tc>
      </w:tr>
      <w:tr w:rsidR="00102553" w14:paraId="5781031F" w14:textId="77777777" w:rsidTr="005600C5">
        <w:tc>
          <w:tcPr>
            <w:tcW w:w="1646" w:type="dxa"/>
          </w:tcPr>
          <w:p w14:paraId="480199E6" w14:textId="77777777" w:rsidR="00102553" w:rsidRPr="001D110D" w:rsidRDefault="00102553" w:rsidP="005600C5">
            <w:pPr>
              <w:rPr>
                <w:sz w:val="18"/>
                <w:szCs w:val="18"/>
              </w:rPr>
            </w:pPr>
            <w:r w:rsidRPr="001D110D">
              <w:rPr>
                <w:sz w:val="18"/>
                <w:szCs w:val="18"/>
                <w:lang w:val="fr-FR"/>
              </w:rPr>
              <w:t>Limites de la propriété</w:t>
            </w:r>
          </w:p>
        </w:tc>
        <w:tc>
          <w:tcPr>
            <w:tcW w:w="2126" w:type="dxa"/>
            <w:gridSpan w:val="2"/>
          </w:tcPr>
          <w:p w14:paraId="0079F6E2" w14:textId="77777777" w:rsidR="00102553" w:rsidRPr="001D110D" w:rsidRDefault="00102553" w:rsidP="005600C5">
            <w:pPr>
              <w:rPr>
                <w:sz w:val="18"/>
                <w:szCs w:val="18"/>
              </w:rPr>
            </w:pPr>
            <w:r>
              <w:rPr>
                <w:sz w:val="18"/>
                <w:szCs w:val="18"/>
                <w:lang w:val="fr-FR"/>
              </w:rPr>
              <w:t>Écoulement/barrage de dérivation</w:t>
            </w:r>
          </w:p>
        </w:tc>
        <w:tc>
          <w:tcPr>
            <w:tcW w:w="1701" w:type="dxa"/>
          </w:tcPr>
          <w:p w14:paraId="6200E5E9" w14:textId="77777777" w:rsidR="00102553" w:rsidRPr="001D110D" w:rsidRDefault="00102553" w:rsidP="005600C5">
            <w:pPr>
              <w:rPr>
                <w:sz w:val="18"/>
                <w:szCs w:val="18"/>
              </w:rPr>
            </w:pPr>
            <w:r>
              <w:rPr>
                <w:sz w:val="18"/>
                <w:szCs w:val="18"/>
                <w:lang w:val="fr-FR"/>
              </w:rPr>
              <w:t>Ligne de profil</w:t>
            </w:r>
          </w:p>
        </w:tc>
      </w:tr>
      <w:tr w:rsidR="00102553" w14:paraId="2FD6A91D" w14:textId="77777777" w:rsidTr="005600C5">
        <w:tc>
          <w:tcPr>
            <w:tcW w:w="1646" w:type="dxa"/>
          </w:tcPr>
          <w:p w14:paraId="0B619BA6" w14:textId="77777777" w:rsidR="00102553" w:rsidRPr="001D110D" w:rsidRDefault="00102553" w:rsidP="005600C5">
            <w:pPr>
              <w:rPr>
                <w:sz w:val="18"/>
                <w:szCs w:val="18"/>
              </w:rPr>
            </w:pPr>
            <w:r>
              <w:rPr>
                <w:sz w:val="18"/>
                <w:szCs w:val="18"/>
                <w:lang w:val="fr-FR"/>
              </w:rPr>
              <w:t>Emplacement du bâtiment</w:t>
            </w:r>
          </w:p>
        </w:tc>
        <w:tc>
          <w:tcPr>
            <w:tcW w:w="2126" w:type="dxa"/>
            <w:gridSpan w:val="2"/>
          </w:tcPr>
          <w:p w14:paraId="3A9CEB8C" w14:textId="77777777" w:rsidR="00102553" w:rsidRDefault="00102553" w:rsidP="005600C5">
            <w:pPr>
              <w:rPr>
                <w:sz w:val="18"/>
                <w:szCs w:val="18"/>
              </w:rPr>
            </w:pPr>
          </w:p>
        </w:tc>
        <w:tc>
          <w:tcPr>
            <w:tcW w:w="1701" w:type="dxa"/>
          </w:tcPr>
          <w:p w14:paraId="31053533" w14:textId="77777777" w:rsidR="00102553" w:rsidRDefault="00102553" w:rsidP="005600C5">
            <w:pPr>
              <w:rPr>
                <w:sz w:val="18"/>
                <w:szCs w:val="18"/>
              </w:rPr>
            </w:pPr>
          </w:p>
        </w:tc>
      </w:tr>
      <w:tr w:rsidR="00102553" w14:paraId="4FCB7FD9" w14:textId="77777777" w:rsidTr="005600C5">
        <w:tc>
          <w:tcPr>
            <w:tcW w:w="1646" w:type="dxa"/>
          </w:tcPr>
          <w:p w14:paraId="5922913B" w14:textId="77777777" w:rsidR="00102553" w:rsidRDefault="00102553" w:rsidP="005600C5">
            <w:pPr>
              <w:rPr>
                <w:sz w:val="18"/>
                <w:szCs w:val="18"/>
              </w:rPr>
            </w:pPr>
            <w:r>
              <w:rPr>
                <w:sz w:val="18"/>
                <w:szCs w:val="18"/>
                <w:lang w:val="fr-FR"/>
              </w:rPr>
              <w:t>Barrière à sédiments</w:t>
            </w:r>
          </w:p>
        </w:tc>
        <w:tc>
          <w:tcPr>
            <w:tcW w:w="2126" w:type="dxa"/>
            <w:gridSpan w:val="2"/>
          </w:tcPr>
          <w:p w14:paraId="1E2A5A27" w14:textId="77777777" w:rsidR="00102553" w:rsidRDefault="00102553" w:rsidP="005600C5">
            <w:pPr>
              <w:rPr>
                <w:sz w:val="18"/>
                <w:szCs w:val="18"/>
              </w:rPr>
            </w:pPr>
            <w:r>
              <w:rPr>
                <w:sz w:val="18"/>
                <w:szCs w:val="18"/>
                <w:lang w:val="fr-FR"/>
              </w:rPr>
              <w:t>Plateau d'entrée/sortie stabilisé</w:t>
            </w:r>
          </w:p>
        </w:tc>
        <w:tc>
          <w:tcPr>
            <w:tcW w:w="1701" w:type="dxa"/>
          </w:tcPr>
          <w:p w14:paraId="59D15C37" w14:textId="77777777" w:rsidR="00102553" w:rsidRDefault="00102553" w:rsidP="005600C5">
            <w:pPr>
              <w:rPr>
                <w:sz w:val="18"/>
                <w:szCs w:val="18"/>
              </w:rPr>
            </w:pPr>
            <w:r>
              <w:rPr>
                <w:sz w:val="18"/>
                <w:szCs w:val="18"/>
                <w:lang w:val="fr-FR"/>
              </w:rPr>
              <w:t>Fossé-talus</w:t>
            </w:r>
          </w:p>
        </w:tc>
      </w:tr>
      <w:tr w:rsidR="00102553" w14:paraId="336C43F5" w14:textId="77777777" w:rsidTr="005600C5">
        <w:trPr>
          <w:trHeight w:val="72"/>
        </w:trPr>
        <w:tc>
          <w:tcPr>
            <w:tcW w:w="2736" w:type="dxa"/>
            <w:gridSpan w:val="2"/>
          </w:tcPr>
          <w:p w14:paraId="4CF487D1" w14:textId="77777777" w:rsidR="00102553" w:rsidRDefault="00102553" w:rsidP="005600C5">
            <w:pPr>
              <w:rPr>
                <w:sz w:val="18"/>
                <w:szCs w:val="18"/>
              </w:rPr>
            </w:pPr>
            <w:r>
              <w:rPr>
                <w:sz w:val="18"/>
                <w:szCs w:val="18"/>
                <w:lang w:val="fr-FR"/>
              </w:rPr>
              <w:t>Remarque :</w:t>
            </w:r>
          </w:p>
        </w:tc>
        <w:tc>
          <w:tcPr>
            <w:tcW w:w="2737" w:type="dxa"/>
            <w:gridSpan w:val="2"/>
          </w:tcPr>
          <w:p w14:paraId="5C0B2A8D" w14:textId="77777777" w:rsidR="00102553" w:rsidRDefault="00102553" w:rsidP="005600C5">
            <w:pPr>
              <w:rPr>
                <w:sz w:val="18"/>
                <w:szCs w:val="18"/>
              </w:rPr>
            </w:pPr>
          </w:p>
        </w:tc>
      </w:tr>
      <w:tr w:rsidR="00102553" w:rsidRPr="008B12A0" w14:paraId="2A9BBF92" w14:textId="77777777" w:rsidTr="005600C5">
        <w:trPr>
          <w:trHeight w:val="72"/>
        </w:trPr>
        <w:tc>
          <w:tcPr>
            <w:tcW w:w="2736" w:type="dxa"/>
            <w:gridSpan w:val="2"/>
          </w:tcPr>
          <w:p w14:paraId="5B77D496" w14:textId="77777777" w:rsidR="00102553" w:rsidRPr="00EB0E5C" w:rsidRDefault="00102553" w:rsidP="005600C5">
            <w:pPr>
              <w:rPr>
                <w:sz w:val="16"/>
                <w:szCs w:val="16"/>
                <w:lang w:val="fr-FR"/>
              </w:rPr>
            </w:pPr>
            <w:r w:rsidRPr="00684684">
              <w:rPr>
                <w:sz w:val="16"/>
                <w:szCs w:val="16"/>
                <w:lang w:val="fr-FR"/>
              </w:rPr>
              <w:t>1 Toutes les structures de contrôle de l'érosion et des sédiments doivent être inspectées chaque jour ouvrable et maintenues en bon état de fonctionnement.</w:t>
            </w:r>
          </w:p>
        </w:tc>
        <w:tc>
          <w:tcPr>
            <w:tcW w:w="2737" w:type="dxa"/>
            <w:gridSpan w:val="2"/>
          </w:tcPr>
          <w:p w14:paraId="1F235C61" w14:textId="77777777" w:rsidR="00102553" w:rsidRPr="00EB0E5C" w:rsidRDefault="00102553" w:rsidP="005600C5">
            <w:pPr>
              <w:rPr>
                <w:sz w:val="16"/>
                <w:szCs w:val="16"/>
                <w:lang w:val="fr-FR"/>
              </w:rPr>
            </w:pPr>
            <w:r w:rsidRPr="00684684">
              <w:rPr>
                <w:sz w:val="16"/>
                <w:szCs w:val="16"/>
                <w:lang w:val="fr-FR"/>
              </w:rPr>
              <w:t>3 Tous les dispositifs de contrôle de l'érosion et des sédiments doivent être mis en place avant le début des principaux travaux de terrassement.</w:t>
            </w:r>
          </w:p>
        </w:tc>
      </w:tr>
      <w:tr w:rsidR="00102553" w:rsidRPr="008B12A0" w14:paraId="57C70D04" w14:textId="77777777" w:rsidTr="005600C5">
        <w:trPr>
          <w:trHeight w:val="72"/>
        </w:trPr>
        <w:tc>
          <w:tcPr>
            <w:tcW w:w="2736" w:type="dxa"/>
            <w:gridSpan w:val="2"/>
          </w:tcPr>
          <w:p w14:paraId="3410FEB5" w14:textId="77777777" w:rsidR="00102553" w:rsidRPr="00EB0E5C" w:rsidRDefault="00102553" w:rsidP="005600C5">
            <w:pPr>
              <w:rPr>
                <w:sz w:val="16"/>
                <w:szCs w:val="16"/>
                <w:lang w:val="fr-FR"/>
              </w:rPr>
            </w:pPr>
            <w:r w:rsidRPr="00684684">
              <w:rPr>
                <w:sz w:val="16"/>
                <w:szCs w:val="16"/>
                <w:lang w:val="fr-FR"/>
              </w:rPr>
              <w:t>2 Toute la couverture végétale située en dehors de la zone de construction actuelle doit être préservée pendant la phase de construction.</w:t>
            </w:r>
          </w:p>
        </w:tc>
        <w:tc>
          <w:tcPr>
            <w:tcW w:w="2737" w:type="dxa"/>
            <w:gridSpan w:val="2"/>
          </w:tcPr>
          <w:p w14:paraId="0B084837" w14:textId="77777777" w:rsidR="00102553" w:rsidRPr="00EB0E5C" w:rsidRDefault="00102553" w:rsidP="005600C5">
            <w:pPr>
              <w:rPr>
                <w:sz w:val="16"/>
                <w:szCs w:val="16"/>
                <w:lang w:val="fr-FR"/>
              </w:rPr>
            </w:pPr>
            <w:r w:rsidRPr="00684684">
              <w:rPr>
                <w:sz w:val="16"/>
                <w:szCs w:val="16"/>
                <w:lang w:val="fr-FR"/>
              </w:rPr>
              <w:t>4 Les stocks de matériaux argileux doivent être recouverts d'une feuille imperméable.</w:t>
            </w:r>
          </w:p>
        </w:tc>
      </w:tr>
      <w:tr w:rsidR="00102553" w:rsidRPr="008B12A0" w14:paraId="6CE72139" w14:textId="77777777" w:rsidTr="005600C5">
        <w:trPr>
          <w:trHeight w:val="72"/>
        </w:trPr>
        <w:tc>
          <w:tcPr>
            <w:tcW w:w="2736" w:type="dxa"/>
            <w:gridSpan w:val="2"/>
          </w:tcPr>
          <w:p w14:paraId="0A4B44A6" w14:textId="77777777" w:rsidR="00102553" w:rsidRPr="00EB0E5C" w:rsidRDefault="00102553" w:rsidP="005600C5">
            <w:pPr>
              <w:pStyle w:val="ListParagraph"/>
              <w:ind w:left="122"/>
              <w:rPr>
                <w:sz w:val="16"/>
                <w:szCs w:val="16"/>
                <w:lang w:val="fr-FR"/>
              </w:rPr>
            </w:pPr>
          </w:p>
        </w:tc>
        <w:tc>
          <w:tcPr>
            <w:tcW w:w="2737" w:type="dxa"/>
            <w:gridSpan w:val="2"/>
          </w:tcPr>
          <w:p w14:paraId="049540E4" w14:textId="77777777" w:rsidR="00102553" w:rsidRPr="00EB0E5C" w:rsidRDefault="00102553" w:rsidP="005600C5">
            <w:pPr>
              <w:rPr>
                <w:sz w:val="16"/>
                <w:szCs w:val="16"/>
                <w:lang w:val="fr-FR"/>
              </w:rPr>
            </w:pPr>
            <w:r w:rsidRPr="00684684">
              <w:rPr>
                <w:sz w:val="16"/>
                <w:szCs w:val="16"/>
                <w:lang w:val="fr-FR"/>
              </w:rPr>
              <w:t>5 Les tuyaux de descente d'eau de toiture doivent être raccordés au système permanent de drainage souterrain des eaux de pluie le plus rapidement possible après la pose du toit.</w:t>
            </w:r>
          </w:p>
        </w:tc>
      </w:tr>
      <w:tr w:rsidR="00102553" w:rsidRPr="008B12A0" w14:paraId="67970FED" w14:textId="77777777" w:rsidTr="005600C5">
        <w:trPr>
          <w:trHeight w:val="72"/>
        </w:trPr>
        <w:tc>
          <w:tcPr>
            <w:tcW w:w="5473" w:type="dxa"/>
            <w:gridSpan w:val="4"/>
          </w:tcPr>
          <w:p w14:paraId="79F282F6" w14:textId="77777777" w:rsidR="00102553" w:rsidRPr="00EB0E5C" w:rsidRDefault="00102553" w:rsidP="005600C5">
            <w:pPr>
              <w:jc w:val="center"/>
              <w:rPr>
                <w:sz w:val="18"/>
                <w:szCs w:val="18"/>
                <w:lang w:val="fr-FR"/>
              </w:rPr>
            </w:pPr>
            <w:r>
              <w:rPr>
                <w:sz w:val="18"/>
                <w:szCs w:val="18"/>
                <w:lang w:val="fr-FR"/>
              </w:rPr>
              <w:t>Ruissellement des eaux de pluie en amont</w:t>
            </w:r>
          </w:p>
        </w:tc>
      </w:tr>
      <w:tr w:rsidR="00102553" w:rsidRPr="008B12A0" w14:paraId="37BF8788" w14:textId="77777777" w:rsidTr="005600C5">
        <w:trPr>
          <w:trHeight w:val="72"/>
        </w:trPr>
        <w:tc>
          <w:tcPr>
            <w:tcW w:w="5473" w:type="dxa"/>
            <w:gridSpan w:val="4"/>
          </w:tcPr>
          <w:p w14:paraId="294ADAFB" w14:textId="77777777" w:rsidR="00102553" w:rsidRPr="00EB0E5C" w:rsidRDefault="00102553" w:rsidP="005600C5">
            <w:pPr>
              <w:jc w:val="center"/>
              <w:rPr>
                <w:sz w:val="18"/>
                <w:szCs w:val="18"/>
                <w:lang w:val="fr-FR"/>
              </w:rPr>
            </w:pPr>
            <w:r>
              <w:rPr>
                <w:sz w:val="18"/>
                <w:szCs w:val="18"/>
                <w:lang w:val="fr-FR"/>
              </w:rPr>
              <w:t>Dévier les eaux de ruissellement "propres" de l'amont à l'aide d'un banc de dérivation et/ou d'un drain de collecte.</w:t>
            </w:r>
          </w:p>
        </w:tc>
      </w:tr>
      <w:tr w:rsidR="00102553" w:rsidRPr="008B12A0" w14:paraId="7EAA2E14" w14:textId="77777777" w:rsidTr="005600C5">
        <w:trPr>
          <w:trHeight w:val="72"/>
        </w:trPr>
        <w:tc>
          <w:tcPr>
            <w:tcW w:w="2736" w:type="dxa"/>
            <w:gridSpan w:val="2"/>
          </w:tcPr>
          <w:p w14:paraId="49BF36A9" w14:textId="77777777" w:rsidR="00102553" w:rsidRDefault="00102553" w:rsidP="005600C5">
            <w:pPr>
              <w:rPr>
                <w:sz w:val="18"/>
                <w:szCs w:val="18"/>
              </w:rPr>
            </w:pPr>
            <w:r>
              <w:rPr>
                <w:sz w:val="18"/>
                <w:szCs w:val="18"/>
                <w:lang w:val="fr-FR"/>
              </w:rPr>
              <w:t>Remblai</w:t>
            </w:r>
          </w:p>
        </w:tc>
        <w:tc>
          <w:tcPr>
            <w:tcW w:w="2737" w:type="dxa"/>
            <w:gridSpan w:val="2"/>
          </w:tcPr>
          <w:p w14:paraId="47A0CB75" w14:textId="77777777" w:rsidR="00102553" w:rsidRPr="00EB0E5C" w:rsidRDefault="00102553" w:rsidP="005600C5">
            <w:pPr>
              <w:rPr>
                <w:sz w:val="18"/>
                <w:szCs w:val="18"/>
                <w:lang w:val="fr-FR"/>
              </w:rPr>
            </w:pPr>
            <w:r>
              <w:rPr>
                <w:sz w:val="18"/>
                <w:szCs w:val="18"/>
                <w:lang w:val="fr-FR"/>
              </w:rPr>
              <w:t>Option 1 :</w:t>
            </w:r>
            <w:r>
              <w:rPr>
                <w:sz w:val="18"/>
                <w:szCs w:val="18"/>
                <w:lang w:val="fr-FR"/>
              </w:rPr>
              <w:br/>
              <w:t>utiliser un fossé-talus pour libérer l'eau sous forme de nappe.</w:t>
            </w:r>
          </w:p>
        </w:tc>
      </w:tr>
      <w:tr w:rsidR="00102553" w:rsidRPr="008B12A0" w14:paraId="37710462" w14:textId="77777777" w:rsidTr="005600C5">
        <w:trPr>
          <w:trHeight w:val="72"/>
        </w:trPr>
        <w:tc>
          <w:tcPr>
            <w:tcW w:w="5473" w:type="dxa"/>
            <w:gridSpan w:val="4"/>
          </w:tcPr>
          <w:p w14:paraId="61B6A8A7" w14:textId="77777777" w:rsidR="00102553" w:rsidRPr="00EB0E5C" w:rsidRDefault="00102553" w:rsidP="005600C5">
            <w:pPr>
              <w:jc w:val="center"/>
              <w:rPr>
                <w:sz w:val="18"/>
                <w:szCs w:val="18"/>
                <w:lang w:val="fr-FR"/>
              </w:rPr>
            </w:pPr>
            <w:r>
              <w:rPr>
                <w:sz w:val="18"/>
                <w:szCs w:val="18"/>
                <w:lang w:val="fr-FR"/>
              </w:rPr>
              <w:t>(verticalement) Option 2: orienter le flux concentré vers le bas de la pente dans un drain/une canalisation gainée</w:t>
            </w:r>
          </w:p>
        </w:tc>
      </w:tr>
      <w:tr w:rsidR="00102553" w:rsidRPr="008B12A0" w14:paraId="2711E192" w14:textId="77777777" w:rsidTr="005600C5">
        <w:trPr>
          <w:trHeight w:val="72"/>
        </w:trPr>
        <w:tc>
          <w:tcPr>
            <w:tcW w:w="2736" w:type="dxa"/>
            <w:gridSpan w:val="2"/>
          </w:tcPr>
          <w:p w14:paraId="05C1E4CB" w14:textId="77777777" w:rsidR="00102553" w:rsidRDefault="00102553" w:rsidP="005600C5">
            <w:pPr>
              <w:rPr>
                <w:sz w:val="18"/>
                <w:szCs w:val="18"/>
              </w:rPr>
            </w:pPr>
            <w:r>
              <w:rPr>
                <w:sz w:val="18"/>
                <w:szCs w:val="18"/>
                <w:lang w:val="fr-FR"/>
              </w:rPr>
              <w:t>Bâtiment proposé</w:t>
            </w:r>
          </w:p>
        </w:tc>
        <w:tc>
          <w:tcPr>
            <w:tcW w:w="2737" w:type="dxa"/>
            <w:gridSpan w:val="2"/>
          </w:tcPr>
          <w:p w14:paraId="7A72F445" w14:textId="77777777" w:rsidR="00102553" w:rsidRPr="00EB0E5C" w:rsidRDefault="00102553" w:rsidP="005600C5">
            <w:pPr>
              <w:rPr>
                <w:sz w:val="18"/>
                <w:szCs w:val="18"/>
                <w:lang w:val="fr-FR"/>
              </w:rPr>
            </w:pPr>
            <w:r>
              <w:rPr>
                <w:sz w:val="18"/>
                <w:szCs w:val="18"/>
                <w:lang w:val="fr-FR"/>
              </w:rPr>
              <w:t>Végétation existante ou nouvelle pelouse</w:t>
            </w:r>
          </w:p>
        </w:tc>
      </w:tr>
      <w:tr w:rsidR="00102553" w:rsidRPr="008B12A0" w14:paraId="1074968D" w14:textId="77777777" w:rsidTr="005600C5">
        <w:trPr>
          <w:trHeight w:val="72"/>
        </w:trPr>
        <w:tc>
          <w:tcPr>
            <w:tcW w:w="2736" w:type="dxa"/>
            <w:gridSpan w:val="2"/>
          </w:tcPr>
          <w:p w14:paraId="74076418" w14:textId="77777777" w:rsidR="00102553" w:rsidRPr="00EB0E5C" w:rsidRDefault="00102553" w:rsidP="005600C5">
            <w:pPr>
              <w:rPr>
                <w:sz w:val="18"/>
                <w:szCs w:val="18"/>
                <w:lang w:val="fr-FR"/>
              </w:rPr>
            </w:pPr>
            <w:r>
              <w:rPr>
                <w:sz w:val="18"/>
                <w:szCs w:val="18"/>
                <w:lang w:val="fr-FR"/>
              </w:rPr>
              <w:t>Zone de stockage des matériaux</w:t>
            </w:r>
          </w:p>
        </w:tc>
        <w:tc>
          <w:tcPr>
            <w:tcW w:w="2737" w:type="dxa"/>
            <w:gridSpan w:val="2"/>
          </w:tcPr>
          <w:p w14:paraId="5A97E68D" w14:textId="77777777" w:rsidR="00102553" w:rsidRPr="00EB0E5C" w:rsidRDefault="00102553" w:rsidP="005600C5">
            <w:pPr>
              <w:rPr>
                <w:sz w:val="18"/>
                <w:szCs w:val="18"/>
                <w:lang w:val="fr-FR"/>
              </w:rPr>
            </w:pPr>
          </w:p>
        </w:tc>
      </w:tr>
      <w:tr w:rsidR="00102553" w14:paraId="3D60CD69" w14:textId="77777777" w:rsidTr="005600C5">
        <w:trPr>
          <w:trHeight w:val="72"/>
        </w:trPr>
        <w:tc>
          <w:tcPr>
            <w:tcW w:w="2736" w:type="dxa"/>
            <w:gridSpan w:val="2"/>
          </w:tcPr>
          <w:p w14:paraId="63C06534" w14:textId="77777777" w:rsidR="00102553" w:rsidRDefault="00102553" w:rsidP="005600C5">
            <w:pPr>
              <w:rPr>
                <w:sz w:val="18"/>
                <w:szCs w:val="18"/>
              </w:rPr>
            </w:pPr>
            <w:r>
              <w:rPr>
                <w:sz w:val="18"/>
                <w:szCs w:val="18"/>
                <w:lang w:val="fr-FR"/>
              </w:rPr>
              <w:t xml:space="preserve">Dépôt de terre végétale </w:t>
            </w:r>
          </w:p>
        </w:tc>
        <w:tc>
          <w:tcPr>
            <w:tcW w:w="2737" w:type="dxa"/>
            <w:gridSpan w:val="2"/>
          </w:tcPr>
          <w:p w14:paraId="66F76EC1" w14:textId="77777777" w:rsidR="00102553" w:rsidRDefault="00102553" w:rsidP="005600C5">
            <w:pPr>
              <w:rPr>
                <w:sz w:val="18"/>
                <w:szCs w:val="18"/>
              </w:rPr>
            </w:pPr>
            <w:r>
              <w:rPr>
                <w:sz w:val="18"/>
                <w:szCs w:val="18"/>
                <w:lang w:val="fr-FR"/>
              </w:rPr>
              <w:t>Dépôt de sable</w:t>
            </w:r>
          </w:p>
        </w:tc>
      </w:tr>
      <w:tr w:rsidR="00102553" w:rsidRPr="008B12A0" w14:paraId="7678869B" w14:textId="77777777" w:rsidTr="005600C5">
        <w:trPr>
          <w:trHeight w:val="72"/>
        </w:trPr>
        <w:tc>
          <w:tcPr>
            <w:tcW w:w="2736" w:type="dxa"/>
            <w:gridSpan w:val="2"/>
          </w:tcPr>
          <w:p w14:paraId="45B5132E" w14:textId="77777777" w:rsidR="00102553" w:rsidRDefault="00102553" w:rsidP="005600C5">
            <w:pPr>
              <w:rPr>
                <w:sz w:val="18"/>
                <w:szCs w:val="18"/>
              </w:rPr>
            </w:pPr>
            <w:r>
              <w:rPr>
                <w:sz w:val="18"/>
                <w:szCs w:val="18"/>
                <w:lang w:val="fr-FR"/>
              </w:rPr>
              <w:t xml:space="preserve">Zone tampon de végétation </w:t>
            </w:r>
          </w:p>
        </w:tc>
        <w:tc>
          <w:tcPr>
            <w:tcW w:w="2737" w:type="dxa"/>
            <w:gridSpan w:val="2"/>
          </w:tcPr>
          <w:p w14:paraId="4EADA3FA" w14:textId="77777777" w:rsidR="00102553" w:rsidRPr="00EB0E5C" w:rsidRDefault="00102553" w:rsidP="005600C5">
            <w:pPr>
              <w:rPr>
                <w:sz w:val="18"/>
                <w:szCs w:val="18"/>
                <w:lang w:val="fr-FR"/>
              </w:rPr>
            </w:pPr>
            <w:r>
              <w:rPr>
                <w:sz w:val="18"/>
                <w:szCs w:val="18"/>
                <w:lang w:val="fr-FR"/>
              </w:rPr>
              <w:t>Sécuriser pour la circulation des piétons</w:t>
            </w:r>
          </w:p>
        </w:tc>
      </w:tr>
      <w:tr w:rsidR="00102553" w14:paraId="5EA28710" w14:textId="77777777" w:rsidTr="005600C5">
        <w:trPr>
          <w:trHeight w:val="72"/>
        </w:trPr>
        <w:tc>
          <w:tcPr>
            <w:tcW w:w="2736" w:type="dxa"/>
            <w:gridSpan w:val="2"/>
          </w:tcPr>
          <w:p w14:paraId="08D0F1E1" w14:textId="77777777" w:rsidR="00102553" w:rsidRPr="00EB0E5C" w:rsidRDefault="00102553" w:rsidP="005600C5">
            <w:pPr>
              <w:rPr>
                <w:sz w:val="18"/>
                <w:szCs w:val="18"/>
                <w:lang w:val="fr-FR"/>
              </w:rPr>
            </w:pPr>
          </w:p>
        </w:tc>
        <w:tc>
          <w:tcPr>
            <w:tcW w:w="2737" w:type="dxa"/>
            <w:gridSpan w:val="2"/>
          </w:tcPr>
          <w:p w14:paraId="52DC0B18" w14:textId="77777777" w:rsidR="00102553" w:rsidRDefault="00102553" w:rsidP="005600C5">
            <w:pPr>
              <w:rPr>
                <w:sz w:val="18"/>
                <w:szCs w:val="18"/>
              </w:rPr>
            </w:pPr>
            <w:r>
              <w:rPr>
                <w:sz w:val="18"/>
                <w:szCs w:val="18"/>
                <w:lang w:val="fr-FR"/>
              </w:rPr>
              <w:t xml:space="preserve">Route </w:t>
            </w:r>
          </w:p>
        </w:tc>
      </w:tr>
    </w:tbl>
    <w:p w14:paraId="1C244782" w14:textId="77777777" w:rsidR="00102553" w:rsidRDefault="00102553" w:rsidP="002A361A">
      <w:pPr>
        <w:pStyle w:val="Subheading"/>
        <w:numPr>
          <w:ilvl w:val="0"/>
          <w:numId w:val="0"/>
        </w:numPr>
        <w:spacing w:after="120"/>
        <w:ind w:left="425"/>
        <w:rPr>
          <w:rFonts w:eastAsiaTheme="minorEastAsia"/>
          <w:color w:val="00577E" w:themeColor="text1"/>
          <w:sz w:val="20"/>
          <w:szCs w:val="12"/>
          <w:lang w:val="en-GB" w:eastAsia="en-GB"/>
        </w:rPr>
      </w:pPr>
    </w:p>
    <w:p w14:paraId="36D7FFC6" w14:textId="77777777" w:rsidR="00102553" w:rsidRDefault="00102553" w:rsidP="002A361A">
      <w:pPr>
        <w:pStyle w:val="Subheading"/>
        <w:numPr>
          <w:ilvl w:val="0"/>
          <w:numId w:val="0"/>
        </w:numPr>
        <w:spacing w:after="120"/>
        <w:ind w:left="425"/>
        <w:rPr>
          <w:rFonts w:eastAsiaTheme="minorEastAsia"/>
          <w:color w:val="00577E" w:themeColor="text1"/>
          <w:sz w:val="20"/>
          <w:szCs w:val="12"/>
          <w:lang w:val="en-GB" w:eastAsia="en-GB"/>
        </w:rPr>
      </w:pPr>
    </w:p>
    <w:p w14:paraId="177C1597" w14:textId="77777777" w:rsidR="00102553" w:rsidRPr="004C69DF" w:rsidRDefault="00102553" w:rsidP="002A361A">
      <w:pPr>
        <w:pStyle w:val="Subheading"/>
        <w:numPr>
          <w:ilvl w:val="0"/>
          <w:numId w:val="0"/>
        </w:numPr>
        <w:spacing w:after="120"/>
        <w:ind w:left="425"/>
        <w:rPr>
          <w:rFonts w:eastAsiaTheme="minorEastAsia"/>
          <w:color w:val="00577E" w:themeColor="text1"/>
          <w:sz w:val="20"/>
          <w:szCs w:val="12"/>
          <w:lang w:val="en-GB" w:eastAsia="en-GB"/>
        </w:rPr>
      </w:pPr>
    </w:p>
    <w:p w14:paraId="0E550059" w14:textId="77777777" w:rsidR="0080688D" w:rsidRPr="00F2562D" w:rsidRDefault="007D29EF" w:rsidP="009834C5">
      <w:pPr>
        <w:pStyle w:val="Heading2"/>
        <w:ind w:left="851"/>
        <w:rPr>
          <w:rFonts w:eastAsiaTheme="minorEastAsia"/>
        </w:rPr>
      </w:pPr>
      <w:bookmarkStart w:id="300" w:name="_Toc103073052"/>
      <w:bookmarkStart w:id="301" w:name="_Toc116509561"/>
      <w:bookmarkStart w:id="302" w:name="_Toc116511443"/>
      <w:r w:rsidRPr="00F2562D">
        <w:rPr>
          <w:rFonts w:eastAsiaTheme="minorEastAsia"/>
          <w:lang w:val="fr-FR"/>
        </w:rPr>
        <w:t>Suivi et Révision</w:t>
      </w:r>
      <w:bookmarkEnd w:id="300"/>
      <w:bookmarkEnd w:id="301"/>
      <w:bookmarkEnd w:id="302"/>
    </w:p>
    <w:p w14:paraId="6DFB1C8A" w14:textId="77777777" w:rsidR="0080688D" w:rsidRPr="00F2562D" w:rsidRDefault="007D29EF" w:rsidP="00B77ADC">
      <w:pPr>
        <w:pStyle w:val="Heading3"/>
        <w:spacing w:before="120"/>
        <w:rPr>
          <w:rFonts w:eastAsiaTheme="minorEastAsia"/>
        </w:rPr>
      </w:pPr>
      <w:bookmarkStart w:id="303" w:name="_Toc103073053"/>
      <w:bookmarkStart w:id="304" w:name="_Toc116509562"/>
      <w:bookmarkStart w:id="305" w:name="_Toc116511444"/>
      <w:r w:rsidRPr="00F2562D">
        <w:rPr>
          <w:rFonts w:eastAsiaTheme="minorEastAsia"/>
          <w:lang w:val="fr-FR"/>
        </w:rPr>
        <w:t>Suivi</w:t>
      </w:r>
      <w:bookmarkEnd w:id="303"/>
      <w:bookmarkEnd w:id="304"/>
      <w:bookmarkEnd w:id="305"/>
      <w:r w:rsidRPr="00F2562D">
        <w:rPr>
          <w:rFonts w:eastAsiaTheme="minorEastAsia"/>
          <w:lang w:val="fr-FR"/>
        </w:rPr>
        <w:t xml:space="preserve"> </w:t>
      </w:r>
    </w:p>
    <w:p w14:paraId="5582BB8A" w14:textId="346B9445" w:rsidR="0080688D" w:rsidRPr="00994B77" w:rsidRDefault="007D29EF" w:rsidP="00F337CD">
      <w:pPr>
        <w:pStyle w:val="Heading"/>
        <w:numPr>
          <w:ilvl w:val="0"/>
          <w:numId w:val="0"/>
        </w:numPr>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Cette section du PSGE doit décrire comment les activités de gestion environnementale et les contrôles seront suivis. Une liste de contrôle du suivi doit être élaborée, précisant quand les activités de suivi doivent être réalisées, qui en est responsable et quelles méthodes de suivi seront employées. Elle doit inclure un espace pour les signatures permettant de vérifier que le travail de suivi a été effectué et que les résultats sont en conformité avec les critères. En outre, la liste de contrôle doit préciser si, et quand, une action de suivi est nécessaire et qui en est responsable. Il convient également de fournir des détails sur la manière dont les registres de suivi seront distribués et conservés.</w:t>
      </w:r>
    </w:p>
    <w:p w14:paraId="13617C12" w14:textId="77777777" w:rsidR="0080688D" w:rsidRPr="00F2562D" w:rsidRDefault="007D29EF" w:rsidP="00353750">
      <w:pPr>
        <w:pStyle w:val="Heading3"/>
        <w:rPr>
          <w:rFonts w:eastAsiaTheme="minorEastAsia"/>
        </w:rPr>
      </w:pPr>
      <w:bookmarkStart w:id="306" w:name="_Toc103073054"/>
      <w:bookmarkStart w:id="307" w:name="_Toc116509563"/>
      <w:bookmarkStart w:id="308" w:name="_Toc116511445"/>
      <w:r w:rsidRPr="00F2562D">
        <w:rPr>
          <w:rFonts w:eastAsiaTheme="minorEastAsia"/>
          <w:lang w:val="fr-FR"/>
        </w:rPr>
        <w:lastRenderedPageBreak/>
        <w:t>Actions correctives</w:t>
      </w:r>
      <w:bookmarkEnd w:id="306"/>
      <w:bookmarkEnd w:id="307"/>
      <w:bookmarkEnd w:id="308"/>
      <w:r w:rsidRPr="00F2562D">
        <w:rPr>
          <w:rFonts w:eastAsiaTheme="minorEastAsia"/>
          <w:b w:val="0"/>
          <w:lang w:val="fr-FR"/>
        </w:rPr>
        <w:t xml:space="preserve">  </w:t>
      </w:r>
    </w:p>
    <w:p w14:paraId="1DE17756" w14:textId="77777777" w:rsidR="0080688D" w:rsidRPr="00994B77" w:rsidRDefault="007D29EF" w:rsidP="00353750">
      <w:pPr>
        <w:pStyle w:val="Subheading"/>
        <w:numPr>
          <w:ilvl w:val="0"/>
          <w:numId w:val="0"/>
        </w:numPr>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Le PSGE doit définir les procédures à suivre pour gérer les cas de non-conformité aux contrôles de gestion environnementale, les incidents environnementaux et les urgences. Les informations fournies doivent préciser qui est responsable des mesures à prendre en cas de non-conformité ou d'urgence. Il convient de mettre en place des procédures pour enregistrer les incidents environnementaux, les cas de non-conformité ainsi que les actions correctives et préventives.</w:t>
      </w:r>
    </w:p>
    <w:tbl>
      <w:tblPr>
        <w:tblStyle w:val="RHDHVTable"/>
        <w:tblW w:w="0" w:type="auto"/>
        <w:tblLook w:val="04A0" w:firstRow="1" w:lastRow="0" w:firstColumn="1" w:lastColumn="0" w:noHBand="0" w:noVBand="1"/>
      </w:tblPr>
      <w:tblGrid>
        <w:gridCol w:w="9026"/>
      </w:tblGrid>
      <w:tr w:rsidR="00C67B9D" w:rsidRPr="008B12A0" w14:paraId="58CF6BF4" w14:textId="77777777" w:rsidTr="00C67B9D">
        <w:trPr>
          <w:cnfStyle w:val="100000000000" w:firstRow="1" w:lastRow="0" w:firstColumn="0" w:lastColumn="0" w:oddVBand="0" w:evenVBand="0" w:oddHBand="0" w:evenHBand="0" w:firstRowFirstColumn="0" w:firstRowLastColumn="0" w:lastRowFirstColumn="0" w:lastRowLastColumn="0"/>
        </w:trPr>
        <w:tc>
          <w:tcPr>
            <w:tcW w:w="9026" w:type="dxa"/>
            <w:shd w:val="clear" w:color="auto" w:fill="B2E7FF" w:themeFill="accent1" w:themeFillTint="33"/>
          </w:tcPr>
          <w:p w14:paraId="6DABEBF1" w14:textId="5581FD3B" w:rsidR="0080688D" w:rsidRPr="00994B77" w:rsidRDefault="007D29EF" w:rsidP="00CE2C02">
            <w:pPr>
              <w:pStyle w:val="NoSpacing"/>
              <w:spacing w:after="120"/>
              <w:rPr>
                <w:lang w:val="fr-FR"/>
              </w:rPr>
            </w:pPr>
            <w:r>
              <w:rPr>
                <w:rFonts w:eastAsiaTheme="majorEastAsia" w:cstheme="majorBidi"/>
                <w:bCs/>
                <w:color w:val="00577E" w:themeColor="accent1"/>
                <w:sz w:val="26"/>
                <w:szCs w:val="26"/>
                <w:lang w:val="fr-FR"/>
              </w:rPr>
              <w:t xml:space="preserve">Conseil </w:t>
            </w:r>
            <w:r w:rsidR="00197506">
              <w:rPr>
                <w:rFonts w:eastAsiaTheme="majorEastAsia" w:cstheme="majorBidi"/>
                <w:bCs/>
                <w:color w:val="00577E" w:themeColor="accent1"/>
                <w:sz w:val="26"/>
                <w:szCs w:val="26"/>
                <w:lang w:val="fr-FR"/>
              </w:rPr>
              <w:t>—</w:t>
            </w:r>
            <w:r>
              <w:rPr>
                <w:rFonts w:eastAsiaTheme="majorEastAsia" w:cstheme="majorBidi"/>
                <w:bCs/>
                <w:color w:val="00577E" w:themeColor="accent1"/>
                <w:sz w:val="26"/>
                <w:szCs w:val="26"/>
                <w:lang w:val="fr-FR"/>
              </w:rPr>
              <w:t xml:space="preserve"> Déclencheurs et actions correctives </w:t>
            </w:r>
          </w:p>
          <w:p w14:paraId="77876440" w14:textId="77777777" w:rsidR="0080688D" w:rsidRPr="00994B77" w:rsidRDefault="007D29EF" w:rsidP="00083685">
            <w:pPr>
              <w:spacing w:after="120"/>
              <w:rPr>
                <w:bCs/>
                <w:color w:val="00577E" w:themeColor="accent1"/>
                <w:sz w:val="18"/>
                <w:szCs w:val="18"/>
                <w:lang w:val="fr-FR"/>
              </w:rPr>
            </w:pPr>
            <w:r w:rsidRPr="00CE2C02">
              <w:rPr>
                <w:b w:val="0"/>
                <w:bCs/>
                <w:color w:val="00577E" w:themeColor="accent1"/>
                <w:sz w:val="18"/>
                <w:szCs w:val="18"/>
                <w:lang w:val="fr-FR"/>
              </w:rPr>
              <w:t xml:space="preserve">Le suivi environnemental des projets d'ingénierie côtière peut varier d'une série complexe de paramètres de qualité de l'eau, avec des seuils de déclenchement définis par la législation, à un suivi plus simple, tel que des inspections visuelles. Lorsque le suivi indique un dépassement du seuil de déclenchement, des mesures correctives, telles que l'arrêt des travaux ou la modification des méthodes de travail, doivent être prises. </w:t>
            </w:r>
          </w:p>
          <w:p w14:paraId="201DD414" w14:textId="77777777" w:rsidR="0080688D" w:rsidRPr="00994B77" w:rsidRDefault="007D29EF" w:rsidP="00083685">
            <w:pPr>
              <w:spacing w:after="120"/>
              <w:rPr>
                <w:bCs/>
                <w:color w:val="00577E" w:themeColor="accent1"/>
                <w:sz w:val="18"/>
                <w:szCs w:val="18"/>
                <w:lang w:val="fr-FR"/>
              </w:rPr>
            </w:pPr>
            <w:r w:rsidRPr="00CE2C02">
              <w:rPr>
                <w:b w:val="0"/>
                <w:bCs/>
                <w:color w:val="00577E" w:themeColor="accent1"/>
                <w:sz w:val="18"/>
                <w:szCs w:val="18"/>
                <w:lang w:val="fr-FR"/>
              </w:rPr>
              <w:t xml:space="preserve">Un exemple simple du lien entre le suivi, un déclencheur et une action corrective est celui du suivi de la poussière provenant des activités d'un site. Ce suivi prend souvent la forme d'une inspection visuelle, et le déclencheur est la poussière qui se dépose à l'extérieur du site. Lorsqu'on détecte un tel phénomène, une série d'actions correctives peuvent être déclenchées, par exemple : </w:t>
            </w:r>
          </w:p>
          <w:p w14:paraId="335DBB3D" w14:textId="77777777" w:rsidR="0080688D" w:rsidRPr="00994B77" w:rsidRDefault="007D29EF" w:rsidP="00C51674">
            <w:pPr>
              <w:pStyle w:val="ListParagraph"/>
              <w:numPr>
                <w:ilvl w:val="0"/>
                <w:numId w:val="73"/>
              </w:numPr>
              <w:ind w:left="426" w:hanging="426"/>
              <w:rPr>
                <w:bCs/>
                <w:color w:val="00577E" w:themeColor="accent1"/>
                <w:sz w:val="18"/>
                <w:szCs w:val="18"/>
                <w:lang w:val="fr-FR"/>
              </w:rPr>
            </w:pPr>
            <w:r w:rsidRPr="00CE2C02">
              <w:rPr>
                <w:b w:val="0"/>
                <w:bCs/>
                <w:color w:val="00577E" w:themeColor="accent1"/>
                <w:sz w:val="18"/>
                <w:szCs w:val="18"/>
                <w:lang w:val="fr-FR"/>
              </w:rPr>
              <w:t xml:space="preserve"> Utiliser de l'eau de mer ou de l'eau non potable pour supprimer la poussière.</w:t>
            </w:r>
          </w:p>
          <w:p w14:paraId="2DE4E0F0" w14:textId="77777777" w:rsidR="0080688D" w:rsidRPr="00994B77" w:rsidRDefault="007D29EF" w:rsidP="00C51674">
            <w:pPr>
              <w:pStyle w:val="ListParagraph"/>
              <w:numPr>
                <w:ilvl w:val="0"/>
                <w:numId w:val="73"/>
              </w:numPr>
              <w:ind w:left="426" w:hanging="426"/>
              <w:rPr>
                <w:bCs/>
                <w:color w:val="00577E" w:themeColor="accent1"/>
                <w:sz w:val="18"/>
                <w:szCs w:val="18"/>
                <w:lang w:val="fr-FR"/>
              </w:rPr>
            </w:pPr>
            <w:r w:rsidRPr="00CE2C02">
              <w:rPr>
                <w:b w:val="0"/>
                <w:bCs/>
                <w:color w:val="00577E" w:themeColor="accent1"/>
                <w:sz w:val="18"/>
                <w:szCs w:val="18"/>
                <w:lang w:val="fr-FR"/>
              </w:rPr>
              <w:t>Reporter l'activité jusqu'à ce que le vent tombe ou change de direction.</w:t>
            </w:r>
          </w:p>
          <w:p w14:paraId="40961F7E" w14:textId="12EA1177" w:rsidR="0080688D" w:rsidRPr="00994B77" w:rsidRDefault="007D29EF" w:rsidP="00C51674">
            <w:pPr>
              <w:pStyle w:val="ListParagraph"/>
              <w:numPr>
                <w:ilvl w:val="0"/>
                <w:numId w:val="73"/>
              </w:numPr>
              <w:ind w:left="426" w:hanging="426"/>
              <w:rPr>
                <w:bCs/>
                <w:color w:val="00577E" w:themeColor="accent1"/>
                <w:sz w:val="18"/>
                <w:szCs w:val="18"/>
                <w:lang w:val="fr-FR"/>
              </w:rPr>
            </w:pPr>
            <w:r w:rsidRPr="00CE2C02">
              <w:rPr>
                <w:b w:val="0"/>
                <w:bCs/>
                <w:color w:val="00577E" w:themeColor="accent1"/>
                <w:sz w:val="18"/>
                <w:szCs w:val="18"/>
                <w:lang w:val="fr-FR"/>
              </w:rPr>
              <w:t xml:space="preserve">Modifier l'équipement utilisé pour limiter la poussière (p. ex. balayer au lieu d'utiliser des souffleurs). </w:t>
            </w:r>
          </w:p>
          <w:p w14:paraId="5A43097A" w14:textId="77777777" w:rsidR="0080688D" w:rsidRPr="00994B77" w:rsidRDefault="007D29EF" w:rsidP="00C51674">
            <w:pPr>
              <w:pStyle w:val="ListParagraph"/>
              <w:numPr>
                <w:ilvl w:val="0"/>
                <w:numId w:val="73"/>
              </w:numPr>
              <w:ind w:left="426" w:hanging="426"/>
              <w:rPr>
                <w:szCs w:val="12"/>
                <w:lang w:val="fr-FR"/>
              </w:rPr>
            </w:pPr>
            <w:r w:rsidRPr="00CE2C02">
              <w:rPr>
                <w:b w:val="0"/>
                <w:bCs/>
                <w:color w:val="00577E" w:themeColor="accent1"/>
                <w:sz w:val="18"/>
                <w:szCs w:val="18"/>
                <w:lang w:val="fr-FR"/>
              </w:rPr>
              <w:t>Limiter la vitesse des véhicules sur le site.</w:t>
            </w:r>
          </w:p>
        </w:tc>
      </w:tr>
    </w:tbl>
    <w:p w14:paraId="286D594B" w14:textId="77777777" w:rsidR="0080688D" w:rsidRPr="00F2562D" w:rsidRDefault="007D29EF" w:rsidP="00353750">
      <w:pPr>
        <w:pStyle w:val="Heading3"/>
        <w:rPr>
          <w:rFonts w:eastAsiaTheme="minorEastAsia"/>
        </w:rPr>
      </w:pPr>
      <w:bookmarkStart w:id="309" w:name="_Toc116509564"/>
      <w:bookmarkStart w:id="310" w:name="_Toc116511446"/>
      <w:bookmarkStart w:id="311" w:name="_Toc103073055"/>
      <w:r w:rsidRPr="00F2562D">
        <w:rPr>
          <w:rFonts w:eastAsiaTheme="minorEastAsia"/>
          <w:lang w:val="fr-FR"/>
        </w:rPr>
        <w:t>Révision du PSGE</w:t>
      </w:r>
      <w:bookmarkEnd w:id="309"/>
      <w:bookmarkEnd w:id="310"/>
      <w:r w:rsidRPr="00F2562D">
        <w:rPr>
          <w:rFonts w:eastAsiaTheme="minorEastAsia"/>
          <w:lang w:val="fr-FR"/>
        </w:rPr>
        <w:t xml:space="preserve"> </w:t>
      </w:r>
      <w:bookmarkEnd w:id="311"/>
      <w:r w:rsidRPr="00F2562D">
        <w:rPr>
          <w:rFonts w:eastAsiaTheme="minorEastAsia"/>
          <w:lang w:val="fr-FR"/>
        </w:rPr>
        <w:t xml:space="preserve"> </w:t>
      </w:r>
    </w:p>
    <w:p w14:paraId="06074A12" w14:textId="77777777" w:rsidR="0080688D" w:rsidRDefault="007D29EF" w:rsidP="00F337CD">
      <w:pPr>
        <w:pStyle w:val="Subheading"/>
        <w:numPr>
          <w:ilvl w:val="0"/>
          <w:numId w:val="0"/>
        </w:numPr>
        <w:rPr>
          <w:rFonts w:eastAsiaTheme="minorEastAsia"/>
          <w:color w:val="00577E" w:themeColor="text1"/>
          <w:sz w:val="20"/>
          <w:szCs w:val="12"/>
          <w:lang w:val="en-GB" w:eastAsia="en-GB"/>
        </w:rPr>
      </w:pPr>
      <w:r w:rsidRPr="00F2562D">
        <w:rPr>
          <w:rFonts w:eastAsiaTheme="minorEastAsia"/>
          <w:color w:val="00577E" w:themeColor="text1"/>
          <w:sz w:val="20"/>
          <w:szCs w:val="12"/>
          <w:lang w:val="fr-FR" w:eastAsia="en-GB"/>
        </w:rPr>
        <w:t xml:space="preserve">Cette section doit décrire les modalités et le calendrier de révision du PSGE. Elle doit inclure le passage en revue des contrôles et procédures environnementaux en place pour s'assurer qu'ils sont toujours applicables aux activités menées et qu'ils sont efficaces. Elle doit couvrir les points suivants : </w:t>
      </w:r>
    </w:p>
    <w:p w14:paraId="60B15460" w14:textId="77777777" w:rsidR="00CE2C02" w:rsidRPr="00CE2C02" w:rsidRDefault="00CE2C02" w:rsidP="00F337CD">
      <w:pPr>
        <w:pStyle w:val="Subheading"/>
        <w:numPr>
          <w:ilvl w:val="0"/>
          <w:numId w:val="0"/>
        </w:numPr>
        <w:rPr>
          <w:rFonts w:eastAsiaTheme="minorEastAsia"/>
          <w:color w:val="00577E" w:themeColor="text1"/>
          <w:sz w:val="12"/>
          <w:szCs w:val="12"/>
          <w:lang w:val="en-GB" w:eastAsia="en-GB"/>
        </w:rPr>
      </w:pPr>
    </w:p>
    <w:p w14:paraId="0DFEDDCA" w14:textId="648DFEB0" w:rsidR="0080688D" w:rsidRPr="00994B77" w:rsidRDefault="007D29EF" w:rsidP="00C51674">
      <w:pPr>
        <w:pStyle w:val="Subheading"/>
        <w:numPr>
          <w:ilvl w:val="0"/>
          <w:numId w:val="71"/>
        </w:numPr>
        <w:ind w:left="851" w:hanging="425"/>
        <w:rPr>
          <w:rFonts w:eastAsiaTheme="minorEastAsia"/>
          <w:color w:val="00577E" w:themeColor="text1"/>
          <w:sz w:val="20"/>
          <w:szCs w:val="12"/>
          <w:lang w:val="fr-FR" w:eastAsia="en-GB"/>
        </w:rPr>
      </w:pPr>
      <w:r>
        <w:rPr>
          <w:rFonts w:eastAsiaTheme="minorEastAsia"/>
          <w:color w:val="00577E" w:themeColor="text1"/>
          <w:sz w:val="20"/>
          <w:szCs w:val="12"/>
          <w:lang w:val="fr-FR" w:eastAsia="en-GB"/>
        </w:rPr>
        <w:t>le moment et la fréquence des révisions</w:t>
      </w:r>
      <w:r w:rsidR="00B651A3">
        <w:rPr>
          <w:rFonts w:eastAsiaTheme="minorEastAsia"/>
          <w:color w:val="00577E" w:themeColor="text1"/>
          <w:sz w:val="20"/>
          <w:szCs w:val="12"/>
          <w:lang w:val="fr-FR" w:eastAsia="en-GB"/>
        </w:rPr>
        <w:t> </w:t>
      </w:r>
      <w:r>
        <w:rPr>
          <w:rFonts w:eastAsiaTheme="minorEastAsia"/>
          <w:color w:val="00577E" w:themeColor="text1"/>
          <w:sz w:val="20"/>
          <w:szCs w:val="12"/>
          <w:lang w:val="fr-FR" w:eastAsia="en-GB"/>
        </w:rPr>
        <w:t xml:space="preserve">; </w:t>
      </w:r>
    </w:p>
    <w:p w14:paraId="058F4BFA" w14:textId="151C4462" w:rsidR="0080688D" w:rsidRPr="00994B77" w:rsidRDefault="007D29EF" w:rsidP="00C51674">
      <w:pPr>
        <w:pStyle w:val="Subheading"/>
        <w:numPr>
          <w:ilvl w:val="0"/>
          <w:numId w:val="71"/>
        </w:numPr>
        <w:ind w:left="851"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qui sera chargé de réviser le PSGE et d'y apporter des modifications ultérieures</w:t>
      </w:r>
      <w:r w:rsidR="00B651A3">
        <w:rPr>
          <w:rFonts w:eastAsiaTheme="minorEastAsia"/>
          <w:color w:val="00577E" w:themeColor="text1"/>
          <w:sz w:val="20"/>
          <w:szCs w:val="12"/>
          <w:lang w:val="fr-FR" w:eastAsia="en-GB"/>
        </w:rPr>
        <w:t> </w:t>
      </w:r>
      <w:r w:rsidRPr="00F2562D">
        <w:rPr>
          <w:rFonts w:eastAsiaTheme="minorEastAsia"/>
          <w:color w:val="00577E" w:themeColor="text1"/>
          <w:sz w:val="20"/>
          <w:szCs w:val="12"/>
          <w:lang w:val="fr-FR" w:eastAsia="en-GB"/>
        </w:rPr>
        <w:t xml:space="preserve">; </w:t>
      </w:r>
    </w:p>
    <w:p w14:paraId="65627522" w14:textId="312E768B" w:rsidR="0080688D" w:rsidRPr="00994B77" w:rsidRDefault="007D29EF" w:rsidP="00C51674">
      <w:pPr>
        <w:pStyle w:val="Subheading"/>
        <w:numPr>
          <w:ilvl w:val="0"/>
          <w:numId w:val="71"/>
        </w:numPr>
        <w:ind w:left="851"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comment l'équipe du site ou du projet sera informée de tout changement</w:t>
      </w:r>
      <w:r w:rsidR="00B651A3">
        <w:rPr>
          <w:rFonts w:eastAsiaTheme="minorEastAsia"/>
          <w:color w:val="00577E" w:themeColor="text1"/>
          <w:sz w:val="20"/>
          <w:szCs w:val="12"/>
          <w:lang w:val="fr-FR" w:eastAsia="en-GB"/>
        </w:rPr>
        <w:t> </w:t>
      </w:r>
      <w:r w:rsidRPr="00F2562D">
        <w:rPr>
          <w:rFonts w:eastAsiaTheme="minorEastAsia"/>
          <w:color w:val="00577E" w:themeColor="text1"/>
          <w:sz w:val="20"/>
          <w:szCs w:val="12"/>
          <w:lang w:val="fr-FR" w:eastAsia="en-GB"/>
        </w:rPr>
        <w:t>; et,</w:t>
      </w:r>
    </w:p>
    <w:p w14:paraId="0D3485DA" w14:textId="77777777" w:rsidR="0080688D" w:rsidRPr="00994B77" w:rsidRDefault="007D29EF" w:rsidP="00C51674">
      <w:pPr>
        <w:pStyle w:val="Subheading"/>
        <w:numPr>
          <w:ilvl w:val="0"/>
          <w:numId w:val="71"/>
        </w:numPr>
        <w:ind w:left="851" w:hanging="425"/>
        <w:rPr>
          <w:rFonts w:eastAsiaTheme="minorEastAsia"/>
          <w:color w:val="00577E" w:themeColor="text1"/>
          <w:sz w:val="20"/>
          <w:szCs w:val="12"/>
          <w:lang w:val="fr-FR" w:eastAsia="en-GB"/>
        </w:rPr>
      </w:pPr>
      <w:r w:rsidRPr="00F2562D">
        <w:rPr>
          <w:rFonts w:eastAsiaTheme="minorEastAsia"/>
          <w:color w:val="00577E" w:themeColor="text1"/>
          <w:sz w:val="20"/>
          <w:szCs w:val="12"/>
          <w:lang w:val="fr-FR" w:eastAsia="en-GB"/>
        </w:rPr>
        <w:t>quand le PSGE révisé devra être soumis à l'autorité environnementale.</w:t>
      </w:r>
    </w:p>
    <w:p w14:paraId="32FFB046" w14:textId="77777777" w:rsidR="0080688D" w:rsidRDefault="007D29EF" w:rsidP="003A1323">
      <w:pPr>
        <w:pStyle w:val="Heading1"/>
      </w:pPr>
      <w:bookmarkStart w:id="312" w:name="_Toc103073056"/>
      <w:bookmarkStart w:id="313" w:name="_Toc116509565"/>
      <w:bookmarkStart w:id="314" w:name="_Toc116511447"/>
      <w:r w:rsidRPr="00F2562D">
        <w:rPr>
          <w:lang w:val="fr-FR"/>
        </w:rPr>
        <w:t>Modèle de PSGE</w:t>
      </w:r>
      <w:bookmarkEnd w:id="312"/>
      <w:bookmarkEnd w:id="313"/>
      <w:bookmarkEnd w:id="314"/>
    </w:p>
    <w:p w14:paraId="161A2A20" w14:textId="77777777" w:rsidR="00FF5CBB" w:rsidRPr="00994B77" w:rsidRDefault="007D29EF" w:rsidP="00CE34BE">
      <w:pPr>
        <w:pStyle w:val="Subheading"/>
        <w:numPr>
          <w:ilvl w:val="0"/>
          <w:numId w:val="0"/>
        </w:numPr>
        <w:spacing w:before="120"/>
        <w:rPr>
          <w:rFonts w:eastAsiaTheme="minorEastAsia"/>
          <w:color w:val="00577E" w:themeColor="text1"/>
          <w:sz w:val="20"/>
          <w:szCs w:val="12"/>
          <w:lang w:val="fr-FR" w:eastAsia="en-GB"/>
        </w:rPr>
      </w:pPr>
      <w:r>
        <w:rPr>
          <w:rFonts w:eastAsiaTheme="minorEastAsia"/>
          <w:color w:val="00577E" w:themeColor="text1"/>
          <w:sz w:val="20"/>
          <w:szCs w:val="12"/>
          <w:lang w:val="fr-FR" w:eastAsia="en-GB"/>
        </w:rPr>
        <w:t>Cette section propose un modèle qui pourrait être utilisé pour élaborer un PSGE pour les projets d'ingénierie côtière.</w:t>
      </w:r>
    </w:p>
    <w:p w14:paraId="04CEC60D" w14:textId="77777777" w:rsidR="0080688D" w:rsidRPr="00994B77" w:rsidRDefault="007D29EF" w:rsidP="00470712">
      <w:pPr>
        <w:rPr>
          <w:szCs w:val="12"/>
          <w:lang w:val="fr-FR"/>
        </w:rPr>
      </w:pPr>
      <w:r>
        <w:rPr>
          <w:szCs w:val="12"/>
          <w:lang w:val="fr-FR"/>
        </w:rPr>
        <w:br w:type="page"/>
      </w:r>
    </w:p>
    <w:tbl>
      <w:tblPr>
        <w:tblStyle w:val="RHDHVTable"/>
        <w:tblW w:w="9072" w:type="dxa"/>
        <w:tblLayout w:type="fixed"/>
        <w:tblLook w:val="04A0" w:firstRow="1" w:lastRow="0" w:firstColumn="1" w:lastColumn="0" w:noHBand="0" w:noVBand="1"/>
      </w:tblPr>
      <w:tblGrid>
        <w:gridCol w:w="2977"/>
        <w:gridCol w:w="6095"/>
      </w:tblGrid>
      <w:tr w:rsidR="00C67B9D" w14:paraId="4347A912" w14:textId="77777777" w:rsidTr="00C67B9D">
        <w:trPr>
          <w:cnfStyle w:val="100000000000" w:firstRow="1" w:lastRow="0" w:firstColumn="0" w:lastColumn="0" w:oddVBand="0" w:evenVBand="0" w:oddHBand="0" w:evenHBand="0" w:firstRowFirstColumn="0" w:firstRowLastColumn="0" w:lastRowFirstColumn="0" w:lastRowLastColumn="0"/>
        </w:trPr>
        <w:tc>
          <w:tcPr>
            <w:tcW w:w="9072" w:type="dxa"/>
            <w:gridSpan w:val="2"/>
          </w:tcPr>
          <w:p w14:paraId="0B908B96" w14:textId="77777777" w:rsidR="0080688D" w:rsidRPr="00AA7D5B" w:rsidRDefault="007D29EF" w:rsidP="00896D8C">
            <w:pPr>
              <w:pStyle w:val="Caption"/>
              <w:keepNext/>
            </w:pPr>
            <w:bookmarkStart w:id="315" w:name="_Toc95742623"/>
            <w:bookmarkStart w:id="316" w:name="_Toc116509570"/>
            <w:r>
              <w:rPr>
                <w:iCs/>
                <w:lang w:val="fr-FR"/>
              </w:rPr>
              <w:lastRenderedPageBreak/>
              <w:t xml:space="preserve">Tableau </w:t>
            </w:r>
            <w:fldSimple w:instr=" SEQ Table \* ARABIC ">
              <w:r>
                <w:rPr>
                  <w:iCs/>
                  <w:noProof/>
                </w:rPr>
                <w:t>3</w:t>
              </w:r>
            </w:fldSimple>
            <w:r>
              <w:rPr>
                <w:b w:val="0"/>
                <w:i w:val="0"/>
                <w:lang w:val="fr-FR"/>
              </w:rPr>
              <w:t xml:space="preserve">: </w:t>
            </w:r>
            <w:r>
              <w:rPr>
                <w:iCs/>
                <w:lang w:val="fr-FR"/>
              </w:rPr>
              <w:t>Modèle de PSGE</w:t>
            </w:r>
            <w:bookmarkEnd w:id="315"/>
            <w:bookmarkEnd w:id="316"/>
          </w:p>
        </w:tc>
      </w:tr>
      <w:tr w:rsidR="00C67B9D" w14:paraId="2A9D11E7" w14:textId="77777777" w:rsidTr="00C67B9D">
        <w:tc>
          <w:tcPr>
            <w:tcW w:w="2977" w:type="dxa"/>
          </w:tcPr>
          <w:p w14:paraId="2F2DFE7E" w14:textId="77777777" w:rsidR="0080688D" w:rsidRPr="0054795F" w:rsidRDefault="007D29EF" w:rsidP="003A1323">
            <w:pPr>
              <w:pStyle w:val="Subheading"/>
              <w:numPr>
                <w:ilvl w:val="0"/>
                <w:numId w:val="0"/>
              </w:numPr>
              <w:rPr>
                <w:rFonts w:eastAsiaTheme="minorEastAsia"/>
                <w:b/>
                <w:bCs/>
                <w:color w:val="00577E" w:themeColor="text1"/>
                <w:sz w:val="16"/>
                <w:lang w:val="en-GB" w:eastAsia="en-GB"/>
              </w:rPr>
            </w:pPr>
            <w:r w:rsidRPr="0054795F">
              <w:rPr>
                <w:rFonts w:eastAsiaTheme="minorEastAsia"/>
                <w:b/>
                <w:bCs/>
                <w:color w:val="00577E" w:themeColor="text1"/>
                <w:sz w:val="16"/>
                <w:lang w:val="fr-FR" w:eastAsia="en-GB"/>
              </w:rPr>
              <w:t>Nom du projet</w:t>
            </w:r>
          </w:p>
        </w:tc>
        <w:tc>
          <w:tcPr>
            <w:tcW w:w="6095" w:type="dxa"/>
          </w:tcPr>
          <w:p w14:paraId="1288F148" w14:textId="77777777" w:rsidR="0080688D" w:rsidRPr="003706D8" w:rsidRDefault="007D29EF" w:rsidP="003A1323">
            <w:pPr>
              <w:pStyle w:val="Subheading"/>
              <w:numPr>
                <w:ilvl w:val="0"/>
                <w:numId w:val="0"/>
              </w:numPr>
              <w:rPr>
                <w:rFonts w:eastAsiaTheme="minorEastAsia"/>
                <w:color w:val="00577E" w:themeColor="text1"/>
                <w:sz w:val="16"/>
                <w:lang w:val="en-GB" w:eastAsia="en-GB"/>
              </w:rPr>
            </w:pPr>
            <w:r w:rsidRPr="003706D8">
              <w:rPr>
                <w:rFonts w:eastAsiaTheme="minorEastAsia"/>
                <w:color w:val="00577E" w:themeColor="text1"/>
                <w:sz w:val="16"/>
                <w:lang w:val="fr-FR" w:eastAsia="en-GB"/>
              </w:rPr>
              <w:t>&lt;Nom ici&gt;</w:t>
            </w:r>
          </w:p>
        </w:tc>
      </w:tr>
      <w:tr w:rsidR="00C67B9D" w14:paraId="76FD646E" w14:textId="77777777" w:rsidTr="00C67B9D">
        <w:tc>
          <w:tcPr>
            <w:tcW w:w="2977" w:type="dxa"/>
          </w:tcPr>
          <w:p w14:paraId="66C48DFA" w14:textId="77777777" w:rsidR="0080688D" w:rsidRPr="00994B77" w:rsidRDefault="007D29EF" w:rsidP="003A1323">
            <w:pPr>
              <w:pStyle w:val="Subheading"/>
              <w:numPr>
                <w:ilvl w:val="0"/>
                <w:numId w:val="0"/>
              </w:numPr>
              <w:rPr>
                <w:rFonts w:eastAsiaTheme="minorEastAsia"/>
                <w:b/>
                <w:bCs/>
                <w:color w:val="00577E" w:themeColor="text1"/>
                <w:sz w:val="16"/>
                <w:lang w:val="fr-FR" w:eastAsia="en-GB"/>
              </w:rPr>
            </w:pPr>
            <w:r w:rsidRPr="0054795F">
              <w:rPr>
                <w:rFonts w:eastAsiaTheme="minorEastAsia"/>
                <w:b/>
                <w:bCs/>
                <w:color w:val="00577E" w:themeColor="text1"/>
                <w:sz w:val="16"/>
                <w:lang w:val="fr-FR" w:eastAsia="en-GB"/>
              </w:rPr>
              <w:t>Auteur de la proposition de projet</w:t>
            </w:r>
          </w:p>
        </w:tc>
        <w:tc>
          <w:tcPr>
            <w:tcW w:w="6095" w:type="dxa"/>
          </w:tcPr>
          <w:p w14:paraId="1D879F77" w14:textId="77777777" w:rsidR="0080688D" w:rsidRPr="003706D8" w:rsidRDefault="007D29EF" w:rsidP="003A1323">
            <w:pPr>
              <w:pStyle w:val="Subheading"/>
              <w:numPr>
                <w:ilvl w:val="0"/>
                <w:numId w:val="0"/>
              </w:numPr>
              <w:rPr>
                <w:rFonts w:eastAsiaTheme="minorEastAsia"/>
                <w:color w:val="00577E" w:themeColor="text1"/>
                <w:sz w:val="16"/>
                <w:lang w:val="en-GB" w:eastAsia="en-GB"/>
              </w:rPr>
            </w:pPr>
            <w:r w:rsidRPr="003706D8">
              <w:rPr>
                <w:rFonts w:eastAsiaTheme="minorEastAsia"/>
                <w:color w:val="00577E" w:themeColor="text1"/>
                <w:sz w:val="16"/>
                <w:lang w:val="fr-FR" w:eastAsia="en-GB"/>
              </w:rPr>
              <w:t>&lt;Nom ici&gt;</w:t>
            </w:r>
          </w:p>
        </w:tc>
      </w:tr>
      <w:tr w:rsidR="00C67B9D" w:rsidRPr="008B12A0" w14:paraId="2ED38120" w14:textId="77777777" w:rsidTr="00C67B9D">
        <w:tc>
          <w:tcPr>
            <w:tcW w:w="2977" w:type="dxa"/>
          </w:tcPr>
          <w:p w14:paraId="7202C5BF" w14:textId="77777777" w:rsidR="0080688D" w:rsidRPr="0054795F" w:rsidRDefault="007D29EF" w:rsidP="003A1323">
            <w:pPr>
              <w:pStyle w:val="Subheading"/>
              <w:numPr>
                <w:ilvl w:val="0"/>
                <w:numId w:val="0"/>
              </w:numPr>
              <w:rPr>
                <w:rFonts w:eastAsiaTheme="minorEastAsia"/>
                <w:b/>
                <w:bCs/>
                <w:color w:val="00577E" w:themeColor="text1"/>
                <w:sz w:val="16"/>
                <w:lang w:val="en-GB" w:eastAsia="en-GB"/>
              </w:rPr>
            </w:pPr>
            <w:r w:rsidRPr="0054795F">
              <w:rPr>
                <w:rFonts w:eastAsiaTheme="minorEastAsia"/>
                <w:b/>
                <w:bCs/>
                <w:color w:val="00577E" w:themeColor="text1"/>
                <w:sz w:val="16"/>
                <w:lang w:val="fr-FR" w:eastAsia="en-GB"/>
              </w:rPr>
              <w:t>Introduction et Objectifs</w:t>
            </w:r>
          </w:p>
        </w:tc>
        <w:tc>
          <w:tcPr>
            <w:tcW w:w="6095" w:type="dxa"/>
          </w:tcPr>
          <w:p w14:paraId="6F691EE7" w14:textId="77777777" w:rsidR="0080688D" w:rsidRPr="00994B77" w:rsidRDefault="007D29EF" w:rsidP="003A1323">
            <w:pPr>
              <w:pStyle w:val="Subheading"/>
              <w:numPr>
                <w:ilvl w:val="0"/>
                <w:numId w:val="0"/>
              </w:numPr>
              <w:rPr>
                <w:rFonts w:eastAsiaTheme="minorEastAsia"/>
                <w:color w:val="00577E" w:themeColor="text1"/>
                <w:sz w:val="16"/>
                <w:lang w:val="fr-FR" w:eastAsia="en-GB"/>
              </w:rPr>
            </w:pPr>
            <w:r w:rsidRPr="003706D8">
              <w:rPr>
                <w:rFonts w:eastAsiaTheme="minorEastAsia"/>
                <w:color w:val="00577E" w:themeColor="text1"/>
                <w:sz w:val="16"/>
                <w:lang w:val="fr-FR" w:eastAsia="en-GB"/>
              </w:rPr>
              <w:t>&lt;Insérer les détails du projet tels que décrits à la Section 3.1 du présent document, afin de couvrir les conditions d'approbation et de consentement, selon le cas&gt;.</w:t>
            </w:r>
          </w:p>
        </w:tc>
      </w:tr>
      <w:tr w:rsidR="00C67B9D" w:rsidRPr="008B12A0" w14:paraId="436DE9FD" w14:textId="77777777" w:rsidTr="00C67B9D">
        <w:tc>
          <w:tcPr>
            <w:tcW w:w="2977" w:type="dxa"/>
          </w:tcPr>
          <w:p w14:paraId="030D7030" w14:textId="77777777" w:rsidR="0080688D" w:rsidRPr="0054795F" w:rsidRDefault="007D29EF" w:rsidP="003A1323">
            <w:pPr>
              <w:pStyle w:val="Subheading"/>
              <w:numPr>
                <w:ilvl w:val="0"/>
                <w:numId w:val="0"/>
              </w:numPr>
              <w:rPr>
                <w:rFonts w:eastAsiaTheme="minorEastAsia"/>
                <w:b/>
                <w:bCs/>
                <w:color w:val="00577E" w:themeColor="text1"/>
                <w:sz w:val="16"/>
                <w:lang w:val="en-GB" w:eastAsia="en-GB"/>
              </w:rPr>
            </w:pPr>
            <w:r w:rsidRPr="0054795F">
              <w:rPr>
                <w:rFonts w:eastAsiaTheme="minorEastAsia"/>
                <w:b/>
                <w:bCs/>
                <w:color w:val="00577E" w:themeColor="text1"/>
                <w:sz w:val="16"/>
                <w:lang w:val="fr-FR" w:eastAsia="en-GB"/>
              </w:rPr>
              <w:t>Description du projet</w:t>
            </w:r>
          </w:p>
        </w:tc>
        <w:tc>
          <w:tcPr>
            <w:tcW w:w="6095" w:type="dxa"/>
          </w:tcPr>
          <w:p w14:paraId="35958075" w14:textId="77777777" w:rsidR="0080688D" w:rsidRPr="00994B77" w:rsidRDefault="007D29EF" w:rsidP="003A1323">
            <w:pPr>
              <w:pStyle w:val="Subheading"/>
              <w:numPr>
                <w:ilvl w:val="0"/>
                <w:numId w:val="0"/>
              </w:numPr>
              <w:rPr>
                <w:rFonts w:eastAsiaTheme="minorEastAsia"/>
                <w:color w:val="00577E" w:themeColor="text1"/>
                <w:sz w:val="16"/>
                <w:lang w:val="fr-FR" w:eastAsia="en-GB"/>
              </w:rPr>
            </w:pPr>
            <w:r w:rsidRPr="003706D8">
              <w:rPr>
                <w:rFonts w:eastAsiaTheme="minorEastAsia"/>
                <w:color w:val="00577E" w:themeColor="text1"/>
                <w:sz w:val="16"/>
                <w:lang w:val="fr-FR" w:eastAsia="en-GB"/>
              </w:rPr>
              <w:t>&lt;Insérer les détails du projet tels que décrits à la Section 3.2 du présent document&gt;</w:t>
            </w:r>
          </w:p>
        </w:tc>
      </w:tr>
      <w:tr w:rsidR="00C67B9D" w:rsidRPr="008B12A0" w14:paraId="263C9D13" w14:textId="77777777" w:rsidTr="00C67B9D">
        <w:tc>
          <w:tcPr>
            <w:tcW w:w="2977" w:type="dxa"/>
          </w:tcPr>
          <w:p w14:paraId="6AB66573" w14:textId="77777777" w:rsidR="0080688D" w:rsidRPr="00994B77" w:rsidRDefault="007D29EF" w:rsidP="005466C5">
            <w:pPr>
              <w:pStyle w:val="Subheading"/>
              <w:numPr>
                <w:ilvl w:val="0"/>
                <w:numId w:val="0"/>
              </w:numPr>
              <w:rPr>
                <w:rFonts w:eastAsiaTheme="minorEastAsia"/>
                <w:b/>
                <w:bCs/>
                <w:color w:val="00577E" w:themeColor="text1"/>
                <w:sz w:val="16"/>
                <w:lang w:val="fr-FR" w:eastAsia="en-GB"/>
              </w:rPr>
            </w:pPr>
            <w:r w:rsidRPr="0054795F">
              <w:rPr>
                <w:rFonts w:eastAsiaTheme="minorEastAsia"/>
                <w:b/>
                <w:bCs/>
                <w:color w:val="00577E" w:themeColor="text1"/>
                <w:sz w:val="16"/>
                <w:lang w:val="fr-FR" w:eastAsia="en-GB"/>
              </w:rPr>
              <w:t xml:space="preserve">Structure et responsabilités de la gestion environnementale </w:t>
            </w:r>
          </w:p>
          <w:p w14:paraId="725EE51C" w14:textId="77777777" w:rsidR="0080688D" w:rsidRPr="00994B77" w:rsidRDefault="0080688D" w:rsidP="005466C5">
            <w:pPr>
              <w:pStyle w:val="Subheading"/>
              <w:numPr>
                <w:ilvl w:val="0"/>
                <w:numId w:val="0"/>
              </w:numPr>
              <w:rPr>
                <w:rFonts w:eastAsiaTheme="minorEastAsia"/>
                <w:b/>
                <w:bCs/>
                <w:color w:val="00577E" w:themeColor="text1"/>
                <w:sz w:val="16"/>
                <w:lang w:val="fr-FR" w:eastAsia="en-GB"/>
              </w:rPr>
            </w:pPr>
          </w:p>
        </w:tc>
        <w:tc>
          <w:tcPr>
            <w:tcW w:w="6095" w:type="dxa"/>
          </w:tcPr>
          <w:p w14:paraId="3D88586F" w14:textId="77777777" w:rsidR="0080688D" w:rsidRPr="00994B77" w:rsidRDefault="007D29EF" w:rsidP="005466C5">
            <w:pPr>
              <w:pStyle w:val="Subheading"/>
              <w:numPr>
                <w:ilvl w:val="0"/>
                <w:numId w:val="0"/>
              </w:numPr>
              <w:rPr>
                <w:rFonts w:eastAsiaTheme="minorEastAsia"/>
                <w:color w:val="00577E" w:themeColor="text1"/>
                <w:sz w:val="16"/>
                <w:lang w:val="fr-FR" w:eastAsia="en-GB"/>
              </w:rPr>
            </w:pPr>
            <w:r w:rsidRPr="003706D8">
              <w:rPr>
                <w:rFonts w:eastAsiaTheme="minorEastAsia"/>
                <w:color w:val="00577E" w:themeColor="text1"/>
                <w:sz w:val="16"/>
                <w:lang w:val="fr-FR" w:eastAsia="en-GB"/>
              </w:rPr>
              <w:t>&lt;Insérer les détails du projet tels que décrits à la Section 3.3.1 du présent document&gt;</w:t>
            </w:r>
          </w:p>
          <w:p w14:paraId="32B57E81" w14:textId="77777777" w:rsidR="0080688D" w:rsidRPr="003706D8" w:rsidRDefault="007D29EF" w:rsidP="005466C5">
            <w:pPr>
              <w:pStyle w:val="Subheading"/>
              <w:numPr>
                <w:ilvl w:val="0"/>
                <w:numId w:val="0"/>
              </w:numPr>
              <w:rPr>
                <w:rFonts w:eastAsiaTheme="minorEastAsia"/>
                <w:color w:val="00577E" w:themeColor="text1"/>
                <w:sz w:val="16"/>
                <w:lang w:val="en-GB" w:eastAsia="en-GB"/>
              </w:rPr>
            </w:pPr>
            <w:r>
              <w:rPr>
                <w:rFonts w:eastAsiaTheme="minorEastAsia"/>
                <w:color w:val="00577E" w:themeColor="text1"/>
                <w:sz w:val="16"/>
                <w:lang w:val="fr-FR" w:eastAsia="en-GB"/>
              </w:rPr>
              <w:t>EXEMPLE</w:t>
            </w:r>
          </w:p>
          <w:tbl>
            <w:tblPr>
              <w:tblStyle w:val="RHDHVTable"/>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447"/>
              <w:gridCol w:w="1418"/>
              <w:gridCol w:w="2977"/>
            </w:tblGrid>
            <w:tr w:rsidR="00C67B9D" w14:paraId="252C03C8" w14:textId="77777777" w:rsidTr="00C67B9D">
              <w:trPr>
                <w:cnfStyle w:val="100000000000" w:firstRow="1" w:lastRow="0" w:firstColumn="0" w:lastColumn="0" w:oddVBand="0" w:evenVBand="0" w:oddHBand="0" w:evenHBand="0" w:firstRowFirstColumn="0" w:firstRowLastColumn="0" w:lastRowFirstColumn="0" w:lastRowLastColumn="0"/>
              </w:trPr>
              <w:tc>
                <w:tcPr>
                  <w:tcW w:w="144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77C2EF14" w14:textId="77777777" w:rsidR="0080688D" w:rsidRPr="003706D8" w:rsidRDefault="007D29EF" w:rsidP="005466C5">
                  <w:pPr>
                    <w:pStyle w:val="Subheading"/>
                    <w:numPr>
                      <w:ilvl w:val="0"/>
                      <w:numId w:val="0"/>
                    </w:numPr>
                    <w:rPr>
                      <w:rFonts w:eastAsiaTheme="minorEastAsia"/>
                      <w:color w:val="00577E" w:themeColor="text1"/>
                      <w:sz w:val="16"/>
                      <w:lang w:val="en-GB" w:eastAsia="en-GB"/>
                    </w:rPr>
                  </w:pPr>
                  <w:r w:rsidRPr="003706D8">
                    <w:rPr>
                      <w:rFonts w:eastAsiaTheme="minorEastAsia"/>
                      <w:bCs/>
                      <w:color w:val="FFFFFF" w:themeColor="background2"/>
                      <w:sz w:val="16"/>
                      <w:lang w:val="fr-FR" w:eastAsia="en-GB"/>
                    </w:rPr>
                    <w:t xml:space="preserve">Fonction </w:t>
                  </w:r>
                </w:p>
              </w:tc>
              <w:tc>
                <w:tcPr>
                  <w:tcW w:w="1418"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0C5AD8C4" w14:textId="77777777" w:rsidR="0080688D" w:rsidRPr="003706D8" w:rsidRDefault="007D29EF" w:rsidP="005466C5">
                  <w:pPr>
                    <w:pStyle w:val="Subheading"/>
                    <w:numPr>
                      <w:ilvl w:val="0"/>
                      <w:numId w:val="0"/>
                    </w:numPr>
                    <w:rPr>
                      <w:rFonts w:eastAsiaTheme="minorEastAsia"/>
                      <w:color w:val="FFFFFF" w:themeColor="background2"/>
                      <w:sz w:val="16"/>
                      <w:lang w:val="en-GB" w:eastAsia="en-GB"/>
                    </w:rPr>
                  </w:pPr>
                  <w:r w:rsidRPr="003706D8">
                    <w:rPr>
                      <w:rFonts w:eastAsiaTheme="minorEastAsia"/>
                      <w:bCs/>
                      <w:color w:val="FFFFFF" w:themeColor="background2"/>
                      <w:sz w:val="16"/>
                      <w:lang w:val="fr-FR" w:eastAsia="en-GB"/>
                    </w:rPr>
                    <w:t xml:space="preserve">Coordonnées de contact </w:t>
                  </w:r>
                </w:p>
              </w:tc>
              <w:tc>
                <w:tcPr>
                  <w:tcW w:w="297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43A8C7B" w14:textId="77777777" w:rsidR="0080688D" w:rsidRPr="003706D8" w:rsidRDefault="007D29EF" w:rsidP="00D134EF">
                  <w:pPr>
                    <w:pStyle w:val="Subheading"/>
                    <w:numPr>
                      <w:ilvl w:val="0"/>
                      <w:numId w:val="0"/>
                    </w:numPr>
                    <w:spacing w:after="0"/>
                    <w:rPr>
                      <w:rFonts w:eastAsiaTheme="minorEastAsia"/>
                      <w:color w:val="FFFFFF" w:themeColor="background2"/>
                      <w:sz w:val="16"/>
                      <w:lang w:val="en-GB" w:eastAsia="en-GB"/>
                    </w:rPr>
                  </w:pPr>
                  <w:r w:rsidRPr="003706D8">
                    <w:rPr>
                      <w:rFonts w:eastAsiaTheme="minorEastAsia"/>
                      <w:bCs/>
                      <w:color w:val="FFFFFF" w:themeColor="background2"/>
                      <w:sz w:val="16"/>
                      <w:lang w:val="fr-FR" w:eastAsia="en-GB"/>
                    </w:rPr>
                    <w:t>Responsabilités</w:t>
                  </w:r>
                  <w:r w:rsidRPr="003706D8">
                    <w:rPr>
                      <w:rFonts w:eastAsiaTheme="minorEastAsia"/>
                      <w:b w:val="0"/>
                      <w:color w:val="FFFFFF" w:themeColor="background2"/>
                      <w:sz w:val="16"/>
                      <w:lang w:val="fr-FR" w:eastAsia="en-GB"/>
                    </w:rPr>
                    <w:t xml:space="preserve"> </w:t>
                  </w:r>
                </w:p>
              </w:tc>
            </w:tr>
            <w:tr w:rsidR="00C67B9D" w:rsidRPr="008B12A0" w14:paraId="2069AE5A" w14:textId="77777777" w:rsidTr="00C67B9D">
              <w:tc>
                <w:tcPr>
                  <w:tcW w:w="1447" w:type="dxa"/>
                </w:tcPr>
                <w:p w14:paraId="2499D2DE" w14:textId="77777777" w:rsidR="0080688D" w:rsidRPr="003706D8" w:rsidRDefault="007D29EF" w:rsidP="005466C5">
                  <w:pPr>
                    <w:pStyle w:val="Subheading"/>
                    <w:numPr>
                      <w:ilvl w:val="0"/>
                      <w:numId w:val="0"/>
                    </w:numPr>
                    <w:rPr>
                      <w:rFonts w:eastAsiaTheme="minorEastAsia"/>
                      <w:color w:val="00577E" w:themeColor="text1"/>
                      <w:sz w:val="16"/>
                      <w:lang w:val="en-GB" w:eastAsia="en-GB"/>
                    </w:rPr>
                  </w:pPr>
                  <w:r>
                    <w:rPr>
                      <w:rFonts w:eastAsiaTheme="minorEastAsia"/>
                      <w:color w:val="00577E" w:themeColor="text1"/>
                      <w:sz w:val="16"/>
                      <w:lang w:val="fr-FR" w:eastAsia="en-GB"/>
                    </w:rPr>
                    <w:t>Superviseur de site</w:t>
                  </w:r>
                </w:p>
              </w:tc>
              <w:tc>
                <w:tcPr>
                  <w:tcW w:w="1418" w:type="dxa"/>
                </w:tcPr>
                <w:p w14:paraId="3C3B65DE" w14:textId="77777777" w:rsidR="0080688D" w:rsidRPr="00994B77" w:rsidRDefault="007D29EF" w:rsidP="005466C5">
                  <w:pPr>
                    <w:pStyle w:val="Subheading"/>
                    <w:numPr>
                      <w:ilvl w:val="0"/>
                      <w:numId w:val="0"/>
                    </w:numPr>
                    <w:rPr>
                      <w:rFonts w:eastAsiaTheme="minorEastAsia"/>
                      <w:color w:val="00577E" w:themeColor="text1"/>
                      <w:sz w:val="16"/>
                      <w:lang w:val="fr-FR" w:eastAsia="en-GB"/>
                    </w:rPr>
                  </w:pPr>
                  <w:r>
                    <w:rPr>
                      <w:rFonts w:eastAsiaTheme="minorEastAsia"/>
                      <w:color w:val="00577E" w:themeColor="text1"/>
                      <w:sz w:val="16"/>
                      <w:lang w:val="fr-FR" w:eastAsia="en-GB"/>
                    </w:rPr>
                    <w:t>Téléphone</w:t>
                  </w:r>
                </w:p>
                <w:p w14:paraId="4DBFB99C" w14:textId="77777777" w:rsidR="0080688D" w:rsidRPr="00994B77" w:rsidRDefault="007D29EF" w:rsidP="005466C5">
                  <w:pPr>
                    <w:pStyle w:val="Subheading"/>
                    <w:numPr>
                      <w:ilvl w:val="0"/>
                      <w:numId w:val="0"/>
                    </w:numPr>
                    <w:rPr>
                      <w:rFonts w:eastAsiaTheme="minorEastAsia"/>
                      <w:color w:val="00577E" w:themeColor="text1"/>
                      <w:sz w:val="16"/>
                      <w:lang w:val="fr-FR" w:eastAsia="en-GB"/>
                    </w:rPr>
                  </w:pPr>
                  <w:r>
                    <w:rPr>
                      <w:rFonts w:eastAsiaTheme="minorEastAsia"/>
                      <w:color w:val="00577E" w:themeColor="text1"/>
                      <w:sz w:val="16"/>
                      <w:lang w:val="fr-FR" w:eastAsia="en-GB"/>
                    </w:rPr>
                    <w:t xml:space="preserve">Autre numéro de téléphone </w:t>
                  </w:r>
                </w:p>
                <w:p w14:paraId="4F4065D8" w14:textId="01C0355D" w:rsidR="0080688D" w:rsidRPr="00994B77" w:rsidRDefault="0005059E" w:rsidP="005466C5">
                  <w:pPr>
                    <w:pStyle w:val="Subheading"/>
                    <w:numPr>
                      <w:ilvl w:val="0"/>
                      <w:numId w:val="0"/>
                    </w:numPr>
                    <w:rPr>
                      <w:rFonts w:eastAsiaTheme="minorEastAsia"/>
                      <w:color w:val="00577E" w:themeColor="text1"/>
                      <w:sz w:val="16"/>
                      <w:lang w:val="fr-FR" w:eastAsia="en-GB"/>
                    </w:rPr>
                  </w:pPr>
                  <w:r>
                    <w:rPr>
                      <w:rFonts w:eastAsiaTheme="minorEastAsia"/>
                      <w:color w:val="00577E" w:themeColor="text1"/>
                      <w:sz w:val="16"/>
                      <w:lang w:val="fr-FR" w:eastAsia="en-GB"/>
                    </w:rPr>
                    <w:t>Courriel</w:t>
                  </w:r>
                </w:p>
              </w:tc>
              <w:tc>
                <w:tcPr>
                  <w:tcW w:w="2977" w:type="dxa"/>
                </w:tcPr>
                <w:p w14:paraId="748FF6F1" w14:textId="77777777" w:rsidR="0080688D" w:rsidRPr="00994B77" w:rsidRDefault="007D29EF" w:rsidP="00C51674">
                  <w:pPr>
                    <w:pStyle w:val="Subheading"/>
                    <w:numPr>
                      <w:ilvl w:val="0"/>
                      <w:numId w:val="81"/>
                    </w:numPr>
                    <w:ind w:left="305" w:hanging="283"/>
                    <w:rPr>
                      <w:rFonts w:eastAsiaTheme="minorEastAsia"/>
                      <w:color w:val="00577E" w:themeColor="text1"/>
                      <w:sz w:val="16"/>
                      <w:lang w:val="fr-FR" w:eastAsia="en-GB"/>
                    </w:rPr>
                  </w:pPr>
                  <w:r>
                    <w:rPr>
                      <w:rFonts w:eastAsiaTheme="minorEastAsia"/>
                      <w:color w:val="00577E" w:themeColor="text1"/>
                      <w:sz w:val="16"/>
                      <w:lang w:val="fr-FR" w:eastAsia="en-GB"/>
                    </w:rPr>
                    <w:t xml:space="preserve">Réunion quotidienne avant le début des travaux </w:t>
                  </w:r>
                </w:p>
                <w:p w14:paraId="520175D5" w14:textId="77777777" w:rsidR="0080688D" w:rsidRDefault="007D29EF" w:rsidP="00C51674">
                  <w:pPr>
                    <w:pStyle w:val="Subheading"/>
                    <w:numPr>
                      <w:ilvl w:val="0"/>
                      <w:numId w:val="81"/>
                    </w:numPr>
                    <w:ind w:left="305" w:hanging="283"/>
                    <w:rPr>
                      <w:rFonts w:eastAsiaTheme="minorEastAsia"/>
                      <w:color w:val="00577E" w:themeColor="text1"/>
                      <w:sz w:val="16"/>
                      <w:lang w:val="en-GB" w:eastAsia="en-GB"/>
                    </w:rPr>
                  </w:pPr>
                  <w:r>
                    <w:rPr>
                      <w:rFonts w:eastAsiaTheme="minorEastAsia"/>
                      <w:color w:val="00577E" w:themeColor="text1"/>
                      <w:sz w:val="16"/>
                      <w:lang w:val="fr-FR" w:eastAsia="en-GB"/>
                    </w:rPr>
                    <w:t>Programme de suivi quotidien</w:t>
                  </w:r>
                </w:p>
                <w:p w14:paraId="1D125701" w14:textId="77777777" w:rsidR="0080688D" w:rsidRDefault="007D29EF" w:rsidP="00C51674">
                  <w:pPr>
                    <w:pStyle w:val="Subheading"/>
                    <w:numPr>
                      <w:ilvl w:val="0"/>
                      <w:numId w:val="81"/>
                    </w:numPr>
                    <w:ind w:left="305" w:hanging="283"/>
                    <w:rPr>
                      <w:rFonts w:eastAsiaTheme="minorEastAsia"/>
                      <w:color w:val="00577E" w:themeColor="text1"/>
                      <w:sz w:val="16"/>
                      <w:lang w:val="en-GB" w:eastAsia="en-GB"/>
                    </w:rPr>
                  </w:pPr>
                  <w:r>
                    <w:rPr>
                      <w:rFonts w:eastAsiaTheme="minorEastAsia"/>
                      <w:color w:val="00577E" w:themeColor="text1"/>
                      <w:sz w:val="16"/>
                      <w:lang w:val="fr-FR" w:eastAsia="en-GB"/>
                    </w:rPr>
                    <w:t xml:space="preserve">Reporting quotidien </w:t>
                  </w:r>
                </w:p>
                <w:p w14:paraId="63A0870B" w14:textId="77777777" w:rsidR="0080688D" w:rsidRPr="00994B77" w:rsidRDefault="007D29EF" w:rsidP="00C51674">
                  <w:pPr>
                    <w:pStyle w:val="Subheading"/>
                    <w:numPr>
                      <w:ilvl w:val="0"/>
                      <w:numId w:val="81"/>
                    </w:numPr>
                    <w:ind w:left="305" w:hanging="283"/>
                    <w:rPr>
                      <w:rFonts w:eastAsiaTheme="minorEastAsia"/>
                      <w:color w:val="00577E" w:themeColor="text1"/>
                      <w:sz w:val="16"/>
                      <w:lang w:val="fr-FR" w:eastAsia="en-GB"/>
                    </w:rPr>
                  </w:pPr>
                  <w:r>
                    <w:rPr>
                      <w:rFonts w:eastAsiaTheme="minorEastAsia"/>
                      <w:color w:val="00577E" w:themeColor="text1"/>
                      <w:sz w:val="16"/>
                      <w:lang w:val="fr-FR" w:eastAsia="en-GB"/>
                    </w:rPr>
                    <w:t xml:space="preserve">Rapports d'incidents ou de dépassement aux autorités si nécessaire </w:t>
                  </w:r>
                </w:p>
              </w:tc>
            </w:tr>
          </w:tbl>
          <w:p w14:paraId="1152881E" w14:textId="77777777" w:rsidR="0080688D" w:rsidRPr="00994B77" w:rsidRDefault="0080688D" w:rsidP="005466C5">
            <w:pPr>
              <w:pStyle w:val="Subheading"/>
              <w:numPr>
                <w:ilvl w:val="0"/>
                <w:numId w:val="0"/>
              </w:numPr>
              <w:rPr>
                <w:rFonts w:eastAsiaTheme="minorEastAsia"/>
                <w:color w:val="00577E" w:themeColor="text1"/>
                <w:sz w:val="16"/>
                <w:lang w:val="fr-FR" w:eastAsia="en-GB"/>
              </w:rPr>
            </w:pPr>
          </w:p>
        </w:tc>
      </w:tr>
      <w:tr w:rsidR="00C67B9D" w:rsidRPr="008B12A0" w14:paraId="21D286DA" w14:textId="77777777" w:rsidTr="00C67B9D">
        <w:tc>
          <w:tcPr>
            <w:tcW w:w="2977" w:type="dxa"/>
          </w:tcPr>
          <w:p w14:paraId="7E62A1E3" w14:textId="77777777" w:rsidR="0080688D" w:rsidRPr="00994B77" w:rsidRDefault="007D29EF" w:rsidP="005466C5">
            <w:pPr>
              <w:pStyle w:val="Subheading"/>
              <w:numPr>
                <w:ilvl w:val="0"/>
                <w:numId w:val="0"/>
              </w:numPr>
              <w:rPr>
                <w:rFonts w:eastAsiaTheme="minorEastAsia"/>
                <w:b/>
                <w:bCs/>
                <w:color w:val="00577E" w:themeColor="text1"/>
                <w:sz w:val="16"/>
                <w:lang w:val="fr-FR" w:eastAsia="en-GB"/>
              </w:rPr>
            </w:pPr>
            <w:r w:rsidRPr="0054795F">
              <w:rPr>
                <w:rFonts w:eastAsiaTheme="minorEastAsia"/>
                <w:b/>
                <w:bCs/>
                <w:color w:val="00577E" w:themeColor="text1"/>
                <w:sz w:val="16"/>
                <w:lang w:val="fr-FR" w:eastAsia="en-GB"/>
              </w:rPr>
              <w:t>Rapports et formations sur l'environnement</w:t>
            </w:r>
          </w:p>
        </w:tc>
        <w:tc>
          <w:tcPr>
            <w:tcW w:w="6095" w:type="dxa"/>
          </w:tcPr>
          <w:p w14:paraId="28E98650" w14:textId="77777777" w:rsidR="0080688D" w:rsidRPr="00994B77" w:rsidRDefault="007D29EF" w:rsidP="005466C5">
            <w:pPr>
              <w:pStyle w:val="Subheading"/>
              <w:numPr>
                <w:ilvl w:val="0"/>
                <w:numId w:val="0"/>
              </w:numPr>
              <w:rPr>
                <w:rFonts w:eastAsiaTheme="minorEastAsia"/>
                <w:color w:val="00577E" w:themeColor="text1"/>
                <w:sz w:val="16"/>
                <w:lang w:val="fr-FR" w:eastAsia="en-GB"/>
              </w:rPr>
            </w:pPr>
            <w:r w:rsidRPr="003706D8">
              <w:rPr>
                <w:rFonts w:eastAsiaTheme="minorEastAsia"/>
                <w:color w:val="00577E" w:themeColor="text1"/>
                <w:sz w:val="16"/>
                <w:lang w:val="fr-FR" w:eastAsia="en-GB"/>
              </w:rPr>
              <w:t>&lt;Décrire dans les grandes lignes les exigences en matière de formation et de rapports environnementaux du site, comme indiqué dans les Sections 3.3.2 et 3.3.3 de ce document&gt;.</w:t>
            </w:r>
          </w:p>
        </w:tc>
      </w:tr>
      <w:tr w:rsidR="00C67B9D" w14:paraId="3B957FFD" w14:textId="77777777" w:rsidTr="00C67B9D">
        <w:tc>
          <w:tcPr>
            <w:tcW w:w="2977" w:type="dxa"/>
          </w:tcPr>
          <w:p w14:paraId="248C203B" w14:textId="77777777" w:rsidR="0080688D" w:rsidRPr="0054795F" w:rsidRDefault="007D29EF" w:rsidP="005466C5">
            <w:pPr>
              <w:pStyle w:val="Subheading"/>
              <w:numPr>
                <w:ilvl w:val="0"/>
                <w:numId w:val="0"/>
              </w:numPr>
              <w:rPr>
                <w:rFonts w:eastAsiaTheme="minorEastAsia"/>
                <w:b/>
                <w:bCs/>
                <w:color w:val="00577E" w:themeColor="text1"/>
                <w:sz w:val="16"/>
                <w:lang w:val="en-GB" w:eastAsia="en-GB"/>
              </w:rPr>
            </w:pPr>
            <w:r w:rsidRPr="0054795F">
              <w:rPr>
                <w:rFonts w:eastAsiaTheme="minorEastAsia"/>
                <w:b/>
                <w:bCs/>
                <w:color w:val="00577E" w:themeColor="text1"/>
                <w:sz w:val="16"/>
                <w:lang w:val="fr-FR" w:eastAsia="en-GB"/>
              </w:rPr>
              <w:t>Intervention d'urgence</w:t>
            </w:r>
          </w:p>
        </w:tc>
        <w:tc>
          <w:tcPr>
            <w:tcW w:w="6095" w:type="dxa"/>
          </w:tcPr>
          <w:p w14:paraId="2EBD3267" w14:textId="77777777" w:rsidR="0080688D" w:rsidRPr="00994B77" w:rsidRDefault="007D29EF" w:rsidP="005466C5">
            <w:pPr>
              <w:pStyle w:val="Subheading"/>
              <w:numPr>
                <w:ilvl w:val="0"/>
                <w:numId w:val="0"/>
              </w:numPr>
              <w:rPr>
                <w:rFonts w:eastAsiaTheme="minorEastAsia"/>
                <w:color w:val="00577E" w:themeColor="text1"/>
                <w:sz w:val="16"/>
                <w:lang w:val="fr-FR" w:eastAsia="en-GB"/>
              </w:rPr>
            </w:pPr>
            <w:r w:rsidRPr="003706D8">
              <w:rPr>
                <w:rFonts w:eastAsiaTheme="minorEastAsia"/>
                <w:color w:val="00577E" w:themeColor="text1"/>
                <w:sz w:val="16"/>
                <w:lang w:val="fr-FR" w:eastAsia="en-GB"/>
              </w:rPr>
              <w:t>&lt;Liste des contacts d'urgence concernés, comme indiqué à la Section 3.3.4 de ce document&gt;.</w:t>
            </w:r>
          </w:p>
          <w:p w14:paraId="2B437163" w14:textId="77777777" w:rsidR="0080688D" w:rsidRPr="00994B77" w:rsidRDefault="0080688D" w:rsidP="005466C5">
            <w:pPr>
              <w:pStyle w:val="Subheading"/>
              <w:numPr>
                <w:ilvl w:val="0"/>
                <w:numId w:val="0"/>
              </w:numPr>
              <w:rPr>
                <w:rFonts w:eastAsiaTheme="minorEastAsia"/>
                <w:color w:val="00577E" w:themeColor="text1"/>
                <w:sz w:val="16"/>
                <w:lang w:val="fr-FR" w:eastAsia="en-GB"/>
              </w:rPr>
            </w:pPr>
          </w:p>
          <w:tbl>
            <w:tblPr>
              <w:tblStyle w:val="RHDHVTable"/>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865"/>
              <w:gridCol w:w="2977"/>
            </w:tblGrid>
            <w:tr w:rsidR="00C67B9D" w14:paraId="257C36D2" w14:textId="77777777" w:rsidTr="00C67B9D">
              <w:trPr>
                <w:cnfStyle w:val="100000000000" w:firstRow="1" w:lastRow="0" w:firstColumn="0" w:lastColumn="0" w:oddVBand="0" w:evenVBand="0" w:oddHBand="0" w:evenHBand="0" w:firstRowFirstColumn="0" w:firstRowLastColumn="0" w:lastRowFirstColumn="0" w:lastRowLastColumn="0"/>
              </w:trPr>
              <w:tc>
                <w:tcPr>
                  <w:tcW w:w="2865"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55619FE1" w14:textId="77777777" w:rsidR="0080688D" w:rsidRPr="003706D8" w:rsidRDefault="007D29EF" w:rsidP="005466C5">
                  <w:pPr>
                    <w:pStyle w:val="Subheading"/>
                    <w:numPr>
                      <w:ilvl w:val="0"/>
                      <w:numId w:val="0"/>
                    </w:numPr>
                    <w:rPr>
                      <w:rFonts w:eastAsiaTheme="minorEastAsia"/>
                      <w:color w:val="FFFFFF" w:themeColor="background1"/>
                      <w:sz w:val="16"/>
                      <w:lang w:val="en-GB" w:eastAsia="en-GB"/>
                    </w:rPr>
                  </w:pPr>
                  <w:r w:rsidRPr="003706D8">
                    <w:rPr>
                      <w:rFonts w:eastAsiaTheme="minorEastAsia"/>
                      <w:bCs/>
                      <w:color w:val="FFFFFF" w:themeColor="background1"/>
                      <w:sz w:val="16"/>
                      <w:lang w:val="fr-FR" w:eastAsia="en-GB"/>
                    </w:rPr>
                    <w:t>Agence ou Fonction</w:t>
                  </w:r>
                </w:p>
              </w:tc>
              <w:tc>
                <w:tcPr>
                  <w:tcW w:w="2977"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1D3F6E6E" w14:textId="77777777" w:rsidR="0080688D" w:rsidRPr="003706D8" w:rsidRDefault="007D29EF" w:rsidP="005466C5">
                  <w:pPr>
                    <w:pStyle w:val="Subheading"/>
                    <w:numPr>
                      <w:ilvl w:val="0"/>
                      <w:numId w:val="0"/>
                    </w:numPr>
                    <w:rPr>
                      <w:rFonts w:eastAsiaTheme="minorEastAsia"/>
                      <w:color w:val="FFFFFF" w:themeColor="background1"/>
                      <w:sz w:val="16"/>
                      <w:lang w:val="en-GB" w:eastAsia="en-GB"/>
                    </w:rPr>
                  </w:pPr>
                  <w:r w:rsidRPr="003706D8">
                    <w:rPr>
                      <w:rFonts w:eastAsiaTheme="minorEastAsia"/>
                      <w:bCs/>
                      <w:color w:val="FFFFFF" w:themeColor="background1"/>
                      <w:sz w:val="16"/>
                      <w:lang w:val="fr-FR" w:eastAsia="en-GB"/>
                    </w:rPr>
                    <w:t>Téléphone</w:t>
                  </w:r>
                  <w:r w:rsidRPr="003706D8">
                    <w:rPr>
                      <w:rFonts w:eastAsiaTheme="minorEastAsia"/>
                      <w:b w:val="0"/>
                      <w:color w:val="FFFFFF" w:themeColor="background1"/>
                      <w:sz w:val="16"/>
                      <w:lang w:val="fr-FR" w:eastAsia="en-GB"/>
                    </w:rPr>
                    <w:t xml:space="preserve"> </w:t>
                  </w:r>
                </w:p>
              </w:tc>
            </w:tr>
            <w:tr w:rsidR="00C67B9D" w14:paraId="275225D5" w14:textId="77777777" w:rsidTr="00C67B9D">
              <w:tc>
                <w:tcPr>
                  <w:tcW w:w="2865" w:type="dxa"/>
                </w:tcPr>
                <w:p w14:paraId="294FED5C" w14:textId="77777777" w:rsidR="0080688D" w:rsidRPr="003706D8" w:rsidRDefault="0080688D" w:rsidP="005466C5">
                  <w:pPr>
                    <w:pStyle w:val="Subheading"/>
                    <w:numPr>
                      <w:ilvl w:val="0"/>
                      <w:numId w:val="0"/>
                    </w:numPr>
                    <w:rPr>
                      <w:rFonts w:eastAsiaTheme="minorEastAsia"/>
                      <w:color w:val="00577E" w:themeColor="text1"/>
                      <w:sz w:val="16"/>
                      <w:lang w:val="en-GB" w:eastAsia="en-GB"/>
                    </w:rPr>
                  </w:pPr>
                </w:p>
              </w:tc>
              <w:tc>
                <w:tcPr>
                  <w:tcW w:w="2977" w:type="dxa"/>
                </w:tcPr>
                <w:p w14:paraId="7A519871" w14:textId="77777777" w:rsidR="0080688D" w:rsidRPr="003706D8" w:rsidRDefault="0080688D" w:rsidP="005466C5">
                  <w:pPr>
                    <w:pStyle w:val="Subheading"/>
                    <w:numPr>
                      <w:ilvl w:val="0"/>
                      <w:numId w:val="0"/>
                    </w:numPr>
                    <w:rPr>
                      <w:rFonts w:eastAsiaTheme="minorEastAsia"/>
                      <w:color w:val="00577E" w:themeColor="text1"/>
                      <w:sz w:val="16"/>
                      <w:lang w:val="en-GB" w:eastAsia="en-GB"/>
                    </w:rPr>
                  </w:pPr>
                </w:p>
              </w:tc>
            </w:tr>
          </w:tbl>
          <w:p w14:paraId="15821CBF" w14:textId="77777777" w:rsidR="0080688D" w:rsidRPr="003706D8" w:rsidRDefault="0080688D" w:rsidP="005466C5">
            <w:pPr>
              <w:pStyle w:val="Subheading"/>
              <w:numPr>
                <w:ilvl w:val="0"/>
                <w:numId w:val="0"/>
              </w:numPr>
              <w:rPr>
                <w:rFonts w:eastAsiaTheme="minorEastAsia"/>
                <w:color w:val="00577E" w:themeColor="text1"/>
                <w:sz w:val="16"/>
                <w:lang w:val="en-GB" w:eastAsia="en-GB"/>
              </w:rPr>
            </w:pPr>
          </w:p>
        </w:tc>
      </w:tr>
      <w:tr w:rsidR="00C67B9D" w14:paraId="65237F11" w14:textId="77777777" w:rsidTr="00C67B9D">
        <w:tc>
          <w:tcPr>
            <w:tcW w:w="2977" w:type="dxa"/>
          </w:tcPr>
          <w:p w14:paraId="715BD404" w14:textId="77777777" w:rsidR="0080688D" w:rsidRPr="00994B77" w:rsidRDefault="007D29EF" w:rsidP="00FF5CBB">
            <w:pPr>
              <w:pStyle w:val="Subheading"/>
              <w:numPr>
                <w:ilvl w:val="0"/>
                <w:numId w:val="0"/>
              </w:numPr>
              <w:rPr>
                <w:rFonts w:eastAsiaTheme="minorEastAsia"/>
                <w:b/>
                <w:bCs/>
                <w:color w:val="00577E" w:themeColor="text1"/>
                <w:sz w:val="16"/>
                <w:lang w:val="fr-FR" w:eastAsia="en-GB"/>
              </w:rPr>
            </w:pPr>
            <w:r w:rsidRPr="0054795F">
              <w:rPr>
                <w:rFonts w:eastAsiaTheme="minorEastAsia"/>
                <w:b/>
                <w:bCs/>
                <w:color w:val="00577E" w:themeColor="text1"/>
                <w:sz w:val="16"/>
                <w:lang w:val="fr-FR" w:eastAsia="en-GB"/>
              </w:rPr>
              <w:t xml:space="preserve">Activités et contrôles de gestion environnementale </w:t>
            </w:r>
          </w:p>
          <w:p w14:paraId="6AE185C0" w14:textId="77777777" w:rsidR="0080688D" w:rsidRPr="00994B77" w:rsidRDefault="0080688D">
            <w:pPr>
              <w:pStyle w:val="Subheading"/>
              <w:numPr>
                <w:ilvl w:val="0"/>
                <w:numId w:val="0"/>
              </w:numPr>
              <w:rPr>
                <w:rFonts w:eastAsiaTheme="minorEastAsia"/>
                <w:b/>
                <w:bCs/>
                <w:color w:val="00577E" w:themeColor="text1"/>
                <w:sz w:val="16"/>
                <w:lang w:val="fr-FR" w:eastAsia="en-GB"/>
              </w:rPr>
            </w:pPr>
          </w:p>
        </w:tc>
        <w:tc>
          <w:tcPr>
            <w:tcW w:w="6095" w:type="dxa"/>
          </w:tcPr>
          <w:p w14:paraId="68D510F5" w14:textId="77777777" w:rsidR="0080688D" w:rsidRPr="00994B77" w:rsidRDefault="007D29EF">
            <w:pPr>
              <w:pStyle w:val="Subheading"/>
              <w:numPr>
                <w:ilvl w:val="0"/>
                <w:numId w:val="0"/>
              </w:numPr>
              <w:rPr>
                <w:rFonts w:eastAsiaTheme="minorEastAsia"/>
                <w:color w:val="00577E" w:themeColor="text1"/>
                <w:sz w:val="16"/>
                <w:lang w:val="fr-FR" w:eastAsia="en-GB"/>
              </w:rPr>
            </w:pPr>
            <w:r>
              <w:rPr>
                <w:rFonts w:eastAsiaTheme="minorEastAsia"/>
                <w:color w:val="00577E" w:themeColor="text1"/>
                <w:sz w:val="16"/>
                <w:lang w:val="fr-FR" w:eastAsia="en-GB"/>
              </w:rPr>
              <w:t>&lt;Insérer les informations comme indiqué à la Section 3.4.1&gt;</w:t>
            </w:r>
          </w:p>
          <w:p w14:paraId="50F86ABC" w14:textId="5283F2FC" w:rsidR="0080688D" w:rsidRPr="003706D8" w:rsidRDefault="007D29EF">
            <w:pPr>
              <w:pStyle w:val="Subheading"/>
              <w:numPr>
                <w:ilvl w:val="0"/>
                <w:numId w:val="0"/>
              </w:numPr>
              <w:rPr>
                <w:rFonts w:eastAsiaTheme="minorEastAsia"/>
                <w:color w:val="00577E" w:themeColor="text1"/>
                <w:sz w:val="16"/>
                <w:lang w:val="en-GB" w:eastAsia="en-GB"/>
              </w:rPr>
            </w:pPr>
            <w:r>
              <w:rPr>
                <w:rFonts w:eastAsiaTheme="minorEastAsia"/>
                <w:color w:val="00577E" w:themeColor="text1"/>
                <w:sz w:val="16"/>
                <w:lang w:val="fr-FR" w:eastAsia="en-GB"/>
              </w:rPr>
              <w:t>Un exemple de la manière de présenter ces informations pour la gestion de la qualité de l'eau est donné ci-dessous. Si une telle approche doit être utilisée, un tableau similaire est nécessaire pour tous les sujets en rapport avec les travaux et le site. Un autre exemple est fourni à l'Annexe 1</w:t>
            </w:r>
            <w:r w:rsidR="00605B0A">
              <w:rPr>
                <w:rFonts w:eastAsiaTheme="minorEastAsia"/>
                <w:color w:val="00577E" w:themeColor="text1"/>
                <w:sz w:val="16"/>
                <w:lang w:val="fr-FR" w:eastAsia="en-GB"/>
              </w:rPr>
              <w:t>.</w:t>
            </w:r>
          </w:p>
        </w:tc>
      </w:tr>
      <w:tr w:rsidR="00C67B9D" w:rsidRPr="008B12A0" w14:paraId="6567CF58" w14:textId="77777777" w:rsidTr="00C67B9D">
        <w:tc>
          <w:tcPr>
            <w:tcW w:w="9072" w:type="dxa"/>
            <w:gridSpan w:val="2"/>
          </w:tcPr>
          <w:tbl>
            <w:tblPr>
              <w:tblW w:w="10086" w:type="dxa"/>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5976"/>
              <w:gridCol w:w="4110"/>
            </w:tblGrid>
            <w:tr w:rsidR="00C67B9D" w:rsidRPr="008B12A0" w14:paraId="1C113A96" w14:textId="77777777" w:rsidTr="00D724A9">
              <w:tc>
                <w:tcPr>
                  <w:tcW w:w="10086" w:type="dxa"/>
                  <w:gridSpan w:val="2"/>
                  <w:tcBorders>
                    <w:top w:val="nil"/>
                    <w:left w:val="nil"/>
                    <w:bottom w:val="nil"/>
                    <w:right w:val="nil"/>
                  </w:tcBorders>
                  <w:shd w:val="clear" w:color="auto" w:fill="00577E"/>
                  <w:vAlign w:val="center"/>
                  <w:hideMark/>
                </w:tcPr>
                <w:p w14:paraId="1DCEA80A" w14:textId="77777777" w:rsidR="0080688D" w:rsidRPr="00994B77" w:rsidRDefault="007D29EF" w:rsidP="00A27F17">
                  <w:pPr>
                    <w:spacing w:line="240" w:lineRule="auto"/>
                    <w:textAlignment w:val="baseline"/>
                    <w:rPr>
                      <w:rFonts w:ascii="Segoe UI" w:eastAsia="Times New Roman" w:hAnsi="Segoe UI" w:cs="Segoe UI"/>
                      <w:b/>
                      <w:bCs/>
                      <w:color w:val="FFFFFF"/>
                      <w:sz w:val="16"/>
                      <w:szCs w:val="16"/>
                      <w:lang w:val="fr-FR" w:eastAsia="en-US"/>
                    </w:rPr>
                  </w:pPr>
                  <w:r>
                    <w:rPr>
                      <w:rFonts w:eastAsia="Times New Roman" w:cs="Arial"/>
                      <w:b/>
                      <w:bCs/>
                      <w:color w:val="FFFFFF"/>
                      <w:sz w:val="16"/>
                      <w:szCs w:val="16"/>
                      <w:lang w:val="fr-FR" w:eastAsia="en-US"/>
                    </w:rPr>
                    <w:t>EXEMPLE:</w:t>
                  </w:r>
                  <w:r>
                    <w:rPr>
                      <w:rFonts w:eastAsia="Times New Roman" w:cs="Arial"/>
                      <w:bCs/>
                      <w:color w:val="FFFFFF"/>
                      <w:sz w:val="16"/>
                      <w:szCs w:val="16"/>
                      <w:lang w:val="fr-FR" w:eastAsia="en-US"/>
                    </w:rPr>
                    <w:t xml:space="preserve"> </w:t>
                  </w:r>
                  <w:r>
                    <w:rPr>
                      <w:rFonts w:eastAsia="Times New Roman" w:cs="Arial"/>
                      <w:b/>
                      <w:bCs/>
                      <w:color w:val="FFFFFF"/>
                      <w:sz w:val="16"/>
                      <w:szCs w:val="16"/>
                      <w:lang w:val="fr-FR" w:eastAsia="en-US"/>
                    </w:rPr>
                    <w:t>Gestion de la qualité de l'eau</w:t>
                  </w:r>
                </w:p>
              </w:tc>
            </w:tr>
            <w:tr w:rsidR="00C67B9D" w14:paraId="39F6BCA0" w14:textId="77777777" w:rsidTr="00D724A9">
              <w:tc>
                <w:tcPr>
                  <w:tcW w:w="10086" w:type="dxa"/>
                  <w:gridSpan w:val="2"/>
                  <w:tcBorders>
                    <w:top w:val="single" w:sz="6" w:space="0" w:color="FFFFFF"/>
                    <w:left w:val="nil"/>
                    <w:bottom w:val="single" w:sz="6" w:space="0" w:color="FFFFFF"/>
                    <w:right w:val="nil"/>
                  </w:tcBorders>
                  <w:shd w:val="clear" w:color="auto" w:fill="B2E7FF"/>
                  <w:vAlign w:val="center"/>
                  <w:hideMark/>
                </w:tcPr>
                <w:p w14:paraId="5C0153BF" w14:textId="77777777" w:rsidR="0080688D" w:rsidRPr="0054795F" w:rsidRDefault="007D29EF" w:rsidP="00FF5CBB">
                  <w:pPr>
                    <w:spacing w:line="240" w:lineRule="auto"/>
                    <w:textAlignment w:val="baseline"/>
                    <w:rPr>
                      <w:rFonts w:ascii="Segoe UI" w:eastAsia="Times New Roman" w:hAnsi="Segoe UI" w:cs="Segoe UI"/>
                      <w:i/>
                      <w:iCs/>
                      <w:color w:val="00577E"/>
                      <w:sz w:val="16"/>
                      <w:szCs w:val="16"/>
                      <w:lang w:val="en-US" w:eastAsia="en-US"/>
                    </w:rPr>
                  </w:pPr>
                  <w:r w:rsidRPr="0054795F">
                    <w:rPr>
                      <w:rFonts w:eastAsia="Times New Roman" w:cs="Arial"/>
                      <w:i/>
                      <w:iCs/>
                      <w:color w:val="00577E"/>
                      <w:sz w:val="16"/>
                      <w:szCs w:val="16"/>
                      <w:lang w:val="fr-FR" w:eastAsia="en-US"/>
                    </w:rPr>
                    <w:t>Objectifs environnementaux</w:t>
                  </w:r>
                </w:p>
              </w:tc>
            </w:tr>
            <w:tr w:rsidR="00C67B9D" w:rsidRPr="008B12A0" w14:paraId="7529F03D" w14:textId="77777777" w:rsidTr="00D724A9">
              <w:tc>
                <w:tcPr>
                  <w:tcW w:w="10086" w:type="dxa"/>
                  <w:gridSpan w:val="2"/>
                  <w:tcBorders>
                    <w:top w:val="single" w:sz="6" w:space="0" w:color="FFFFFF"/>
                    <w:left w:val="nil"/>
                    <w:bottom w:val="single" w:sz="6" w:space="0" w:color="FFFFFF"/>
                    <w:right w:val="nil"/>
                  </w:tcBorders>
                  <w:shd w:val="clear" w:color="auto" w:fill="B2E7FF"/>
                  <w:vAlign w:val="center"/>
                  <w:hideMark/>
                </w:tcPr>
                <w:p w14:paraId="49AF11BA" w14:textId="77777777" w:rsidR="0080688D" w:rsidRPr="00994B77" w:rsidRDefault="007D29EF" w:rsidP="00FF5CBB">
                  <w:pPr>
                    <w:numPr>
                      <w:ilvl w:val="0"/>
                      <w:numId w:val="74"/>
                    </w:numPr>
                    <w:tabs>
                      <w:tab w:val="clear" w:pos="720"/>
                      <w:tab w:val="num" w:pos="458"/>
                    </w:tabs>
                    <w:spacing w:line="240" w:lineRule="auto"/>
                    <w:ind w:left="0" w:firstLine="0"/>
                    <w:textAlignment w:val="baseline"/>
                    <w:rPr>
                      <w:rFonts w:eastAsia="Times New Roman" w:cs="Arial"/>
                      <w:color w:val="00577E"/>
                      <w:sz w:val="16"/>
                      <w:szCs w:val="16"/>
                      <w:lang w:val="fr-FR" w:eastAsia="en-US"/>
                    </w:rPr>
                  </w:pPr>
                  <w:r w:rsidRPr="003706D8">
                    <w:rPr>
                      <w:rFonts w:eastAsia="Times New Roman" w:cs="Arial"/>
                      <w:color w:val="00577E"/>
                      <w:sz w:val="16"/>
                      <w:szCs w:val="16"/>
                      <w:lang w:val="fr-FR" w:eastAsia="en-US"/>
                    </w:rPr>
                    <w:t>Éviter tout impact négatif sur la qualité de l'eau du milieu récepteur.</w:t>
                  </w:r>
                </w:p>
                <w:p w14:paraId="5C47F0F9" w14:textId="77777777" w:rsidR="0080688D" w:rsidRPr="00994B77" w:rsidRDefault="007D29EF" w:rsidP="00470712">
                  <w:pPr>
                    <w:numPr>
                      <w:ilvl w:val="0"/>
                      <w:numId w:val="74"/>
                    </w:numPr>
                    <w:tabs>
                      <w:tab w:val="clear" w:pos="720"/>
                      <w:tab w:val="num" w:pos="458"/>
                    </w:tabs>
                    <w:spacing w:line="240" w:lineRule="auto"/>
                    <w:ind w:left="0" w:firstLine="0"/>
                    <w:textAlignment w:val="baseline"/>
                    <w:rPr>
                      <w:rFonts w:eastAsia="Times New Roman" w:cs="Arial"/>
                      <w:color w:val="00577E"/>
                      <w:sz w:val="16"/>
                      <w:szCs w:val="16"/>
                      <w:lang w:val="fr-FR" w:eastAsia="en-US"/>
                    </w:rPr>
                  </w:pPr>
                  <w:r w:rsidRPr="003706D8">
                    <w:rPr>
                      <w:rFonts w:eastAsia="Times New Roman" w:cs="Arial"/>
                      <w:color w:val="00577E"/>
                      <w:sz w:val="16"/>
                      <w:szCs w:val="16"/>
                      <w:lang w:val="fr-FR" w:eastAsia="en-US"/>
                    </w:rPr>
                    <w:t xml:space="preserve">Se conformer à la législation suivante : &lt;insérer la législation concernée&gt;  </w:t>
                  </w:r>
                </w:p>
                <w:p w14:paraId="4EF46995" w14:textId="77777777" w:rsidR="0080688D" w:rsidRPr="00994B77" w:rsidRDefault="007D29EF" w:rsidP="00470712">
                  <w:pPr>
                    <w:numPr>
                      <w:ilvl w:val="0"/>
                      <w:numId w:val="75"/>
                    </w:numPr>
                    <w:tabs>
                      <w:tab w:val="clear" w:pos="720"/>
                      <w:tab w:val="num" w:pos="458"/>
                    </w:tabs>
                    <w:spacing w:line="240" w:lineRule="auto"/>
                    <w:ind w:left="0" w:firstLine="0"/>
                    <w:textAlignment w:val="baseline"/>
                    <w:rPr>
                      <w:rFonts w:eastAsia="Times New Roman" w:cs="Arial"/>
                      <w:color w:val="00577E"/>
                      <w:sz w:val="16"/>
                      <w:szCs w:val="16"/>
                      <w:lang w:val="fr-FR" w:eastAsia="en-US"/>
                    </w:rPr>
                  </w:pPr>
                  <w:r w:rsidRPr="003706D8">
                    <w:rPr>
                      <w:rFonts w:eastAsia="Times New Roman" w:cs="Arial"/>
                      <w:color w:val="00577E"/>
                      <w:sz w:val="16"/>
                      <w:szCs w:val="16"/>
                      <w:lang w:val="fr-FR" w:eastAsia="en-US"/>
                    </w:rPr>
                    <w:t xml:space="preserve">Respecter les conditions d'approbation associées au site : &lt;indiquer les conditions applicables&gt;  </w:t>
                  </w:r>
                </w:p>
                <w:p w14:paraId="11834CE7" w14:textId="77777777" w:rsidR="0080688D" w:rsidRPr="00994B77" w:rsidRDefault="007D29EF" w:rsidP="00470712">
                  <w:pPr>
                    <w:numPr>
                      <w:ilvl w:val="0"/>
                      <w:numId w:val="75"/>
                    </w:numPr>
                    <w:tabs>
                      <w:tab w:val="clear" w:pos="720"/>
                      <w:tab w:val="num" w:pos="458"/>
                    </w:tabs>
                    <w:spacing w:line="240" w:lineRule="auto"/>
                    <w:ind w:left="0" w:firstLine="0"/>
                    <w:textAlignment w:val="baseline"/>
                    <w:rPr>
                      <w:rFonts w:eastAsia="Times New Roman" w:cs="Arial"/>
                      <w:color w:val="00577E"/>
                      <w:sz w:val="16"/>
                      <w:szCs w:val="16"/>
                      <w:lang w:val="fr-FR" w:eastAsia="en-US"/>
                    </w:rPr>
                  </w:pPr>
                  <w:r w:rsidRPr="003706D8">
                    <w:rPr>
                      <w:rFonts w:eastAsia="Times New Roman" w:cs="Arial"/>
                      <w:color w:val="00577E"/>
                      <w:sz w:val="16"/>
                      <w:szCs w:val="16"/>
                      <w:lang w:val="fr-FR" w:eastAsia="en-US"/>
                    </w:rPr>
                    <w:t xml:space="preserve">&lt;ajouter tout autre objectif pertinent&gt; </w:t>
                  </w:r>
                </w:p>
              </w:tc>
            </w:tr>
            <w:tr w:rsidR="00C67B9D" w14:paraId="3DD23A05" w14:textId="77777777" w:rsidTr="00D724A9">
              <w:tc>
                <w:tcPr>
                  <w:tcW w:w="10086" w:type="dxa"/>
                  <w:gridSpan w:val="2"/>
                  <w:tcBorders>
                    <w:top w:val="single" w:sz="6" w:space="0" w:color="FFFFFF"/>
                    <w:left w:val="nil"/>
                    <w:bottom w:val="single" w:sz="6" w:space="0" w:color="FFFFFF"/>
                    <w:right w:val="nil"/>
                  </w:tcBorders>
                  <w:shd w:val="clear" w:color="auto" w:fill="B2E7FF"/>
                  <w:vAlign w:val="center"/>
                  <w:hideMark/>
                </w:tcPr>
                <w:p w14:paraId="64F24872" w14:textId="77777777" w:rsidR="0080688D" w:rsidRPr="0054795F" w:rsidRDefault="007D29EF" w:rsidP="00FF5CBB">
                  <w:pPr>
                    <w:spacing w:line="240" w:lineRule="auto"/>
                    <w:textAlignment w:val="baseline"/>
                    <w:rPr>
                      <w:rFonts w:ascii="Segoe UI" w:eastAsia="Times New Roman" w:hAnsi="Segoe UI" w:cs="Segoe UI"/>
                      <w:i/>
                      <w:iCs/>
                      <w:color w:val="00577E"/>
                      <w:sz w:val="16"/>
                      <w:szCs w:val="16"/>
                      <w:lang w:val="en-US" w:eastAsia="en-US"/>
                    </w:rPr>
                  </w:pPr>
                  <w:r w:rsidRPr="0054795F">
                    <w:rPr>
                      <w:rFonts w:eastAsia="Times New Roman" w:cs="Arial"/>
                      <w:i/>
                      <w:iCs/>
                      <w:color w:val="00577E"/>
                      <w:sz w:val="16"/>
                      <w:szCs w:val="16"/>
                      <w:lang w:val="fr-FR" w:eastAsia="en-US"/>
                    </w:rPr>
                    <w:t>Impacts potentiels sur l'environnement</w:t>
                  </w:r>
                </w:p>
              </w:tc>
            </w:tr>
            <w:tr w:rsidR="00C67B9D" w:rsidRPr="008B12A0" w14:paraId="6A767CC4" w14:textId="77777777" w:rsidTr="00D724A9">
              <w:tc>
                <w:tcPr>
                  <w:tcW w:w="10086" w:type="dxa"/>
                  <w:gridSpan w:val="2"/>
                  <w:tcBorders>
                    <w:top w:val="single" w:sz="6" w:space="0" w:color="FFFFFF"/>
                    <w:left w:val="nil"/>
                    <w:bottom w:val="single" w:sz="6" w:space="0" w:color="FFFFFF"/>
                    <w:right w:val="nil"/>
                  </w:tcBorders>
                  <w:shd w:val="clear" w:color="auto" w:fill="B2E7FF"/>
                  <w:vAlign w:val="center"/>
                  <w:hideMark/>
                </w:tcPr>
                <w:p w14:paraId="4508AE47" w14:textId="77777777" w:rsidR="0080688D" w:rsidRPr="00994B77" w:rsidRDefault="007D29EF" w:rsidP="00FF5CBB">
                  <w:pPr>
                    <w:tabs>
                      <w:tab w:val="left" w:pos="458"/>
                    </w:tabs>
                    <w:spacing w:line="240" w:lineRule="auto"/>
                    <w:textAlignment w:val="baseline"/>
                    <w:rPr>
                      <w:rFonts w:ascii="Segoe UI" w:eastAsia="Times New Roman" w:hAnsi="Segoe UI" w:cs="Segoe UI"/>
                      <w:color w:val="00577E"/>
                      <w:sz w:val="16"/>
                      <w:szCs w:val="16"/>
                      <w:lang w:val="fr-FR" w:eastAsia="en-US"/>
                    </w:rPr>
                  </w:pPr>
                  <w:r w:rsidRPr="003706D8">
                    <w:rPr>
                      <w:rFonts w:eastAsia="Times New Roman" w:cs="Arial"/>
                      <w:color w:val="00577E"/>
                      <w:sz w:val="16"/>
                      <w:szCs w:val="16"/>
                      <w:lang w:val="fr-FR" w:eastAsia="en-US"/>
                    </w:rPr>
                    <w:t xml:space="preserve">1. </w:t>
                  </w:r>
                  <w:r w:rsidRPr="003706D8">
                    <w:rPr>
                      <w:rFonts w:eastAsia="Times New Roman" w:cs="Arial"/>
                      <w:color w:val="00577E"/>
                      <w:sz w:val="16"/>
                      <w:szCs w:val="16"/>
                      <w:lang w:val="fr-FR" w:eastAsia="en-US"/>
                    </w:rPr>
                    <w:tab/>
                    <w:t>Impact négatif sur la qualité de l'eau et l'environnement marin du site.  </w:t>
                  </w:r>
                </w:p>
                <w:p w14:paraId="7912B92C" w14:textId="77777777" w:rsidR="0080688D" w:rsidRPr="00994B77" w:rsidRDefault="007D29EF">
                  <w:pPr>
                    <w:tabs>
                      <w:tab w:val="left" w:pos="458"/>
                    </w:tabs>
                    <w:spacing w:line="240" w:lineRule="auto"/>
                    <w:textAlignment w:val="baseline"/>
                    <w:rPr>
                      <w:rFonts w:eastAsia="Times New Roman" w:cs="Arial"/>
                      <w:color w:val="00577E"/>
                      <w:sz w:val="16"/>
                      <w:szCs w:val="16"/>
                      <w:lang w:val="fr-FR" w:eastAsia="en-US"/>
                    </w:rPr>
                  </w:pPr>
                  <w:r w:rsidRPr="003706D8">
                    <w:rPr>
                      <w:rFonts w:eastAsia="Times New Roman" w:cs="Arial"/>
                      <w:color w:val="00577E"/>
                      <w:sz w:val="16"/>
                      <w:szCs w:val="16"/>
                      <w:lang w:val="fr-FR" w:eastAsia="en-US"/>
                    </w:rPr>
                    <w:t xml:space="preserve">2. </w:t>
                  </w:r>
                  <w:r w:rsidRPr="003706D8">
                    <w:rPr>
                      <w:rFonts w:eastAsia="Times New Roman" w:cs="Arial"/>
                      <w:color w:val="00577E"/>
                      <w:sz w:val="16"/>
                      <w:szCs w:val="16"/>
                      <w:lang w:val="fr-FR" w:eastAsia="en-US"/>
                    </w:rPr>
                    <w:tab/>
                    <w:t>Non-respect des exigences légales</w:t>
                  </w:r>
                </w:p>
                <w:p w14:paraId="5E56D5F4" w14:textId="77777777" w:rsidR="0080688D" w:rsidRPr="00994B77" w:rsidRDefault="007D29EF">
                  <w:pPr>
                    <w:tabs>
                      <w:tab w:val="left" w:pos="458"/>
                    </w:tabs>
                    <w:spacing w:line="240" w:lineRule="auto"/>
                    <w:textAlignment w:val="baseline"/>
                    <w:rPr>
                      <w:rFonts w:eastAsia="Times New Roman" w:cs="Arial"/>
                      <w:color w:val="00577E"/>
                      <w:sz w:val="16"/>
                      <w:szCs w:val="16"/>
                      <w:lang w:val="fr-FR" w:eastAsia="en-US"/>
                    </w:rPr>
                  </w:pPr>
                  <w:r w:rsidRPr="003706D8">
                    <w:rPr>
                      <w:rFonts w:eastAsia="Times New Roman" w:cs="Arial"/>
                      <w:color w:val="00577E"/>
                      <w:sz w:val="16"/>
                      <w:szCs w:val="16"/>
                      <w:lang w:val="fr-FR" w:eastAsia="en-US"/>
                    </w:rPr>
                    <w:t xml:space="preserve">3. </w:t>
                  </w:r>
                  <w:r w:rsidRPr="003706D8">
                    <w:rPr>
                      <w:rFonts w:eastAsia="Times New Roman" w:cs="Arial"/>
                      <w:color w:val="00577E"/>
                      <w:sz w:val="16"/>
                      <w:szCs w:val="16"/>
                      <w:lang w:val="fr-FR" w:eastAsia="en-US"/>
                    </w:rPr>
                    <w:tab/>
                    <w:t>&lt;ajouter tout autre impact recensé dans le document d'ÉIE&gt;</w:t>
                  </w:r>
                </w:p>
                <w:p w14:paraId="445ACCFA" w14:textId="77777777" w:rsidR="0080688D" w:rsidRPr="00994B77" w:rsidRDefault="0080688D">
                  <w:pPr>
                    <w:spacing w:line="240" w:lineRule="auto"/>
                    <w:textAlignment w:val="baseline"/>
                    <w:rPr>
                      <w:rFonts w:ascii="Segoe UI" w:eastAsia="Times New Roman" w:hAnsi="Segoe UI" w:cs="Segoe UI"/>
                      <w:color w:val="00577E"/>
                      <w:sz w:val="16"/>
                      <w:szCs w:val="16"/>
                      <w:lang w:val="fr-FR" w:eastAsia="en-US"/>
                    </w:rPr>
                  </w:pPr>
                </w:p>
              </w:tc>
            </w:tr>
            <w:tr w:rsidR="00C67B9D" w14:paraId="2FC3BE7F" w14:textId="77777777" w:rsidTr="00881B56">
              <w:tc>
                <w:tcPr>
                  <w:tcW w:w="5976" w:type="dxa"/>
                  <w:tcBorders>
                    <w:top w:val="single" w:sz="6" w:space="0" w:color="FFFFFF"/>
                    <w:left w:val="nil"/>
                    <w:bottom w:val="single" w:sz="6" w:space="0" w:color="FFFFFF"/>
                    <w:right w:val="single" w:sz="6" w:space="0" w:color="FFFFFF"/>
                  </w:tcBorders>
                  <w:shd w:val="clear" w:color="auto" w:fill="B2E7FF"/>
                  <w:vAlign w:val="center"/>
                  <w:hideMark/>
                </w:tcPr>
                <w:p w14:paraId="5E9D6543" w14:textId="77777777" w:rsidR="0080688D" w:rsidRPr="0054795F" w:rsidRDefault="007D29EF" w:rsidP="00FF5CBB">
                  <w:pPr>
                    <w:spacing w:line="240" w:lineRule="auto"/>
                    <w:textAlignment w:val="baseline"/>
                    <w:rPr>
                      <w:rFonts w:ascii="Segoe UI" w:eastAsia="Times New Roman" w:hAnsi="Segoe UI" w:cs="Segoe UI"/>
                      <w:i/>
                      <w:iCs/>
                      <w:color w:val="00577E"/>
                      <w:sz w:val="16"/>
                      <w:szCs w:val="16"/>
                      <w:lang w:val="en-US" w:eastAsia="en-US"/>
                    </w:rPr>
                  </w:pPr>
                  <w:r w:rsidRPr="0054795F">
                    <w:rPr>
                      <w:rFonts w:eastAsia="Times New Roman" w:cs="Arial"/>
                      <w:i/>
                      <w:iCs/>
                      <w:color w:val="00577E"/>
                      <w:sz w:val="16"/>
                      <w:szCs w:val="16"/>
                      <w:lang w:val="fr-FR" w:eastAsia="en-US"/>
                    </w:rPr>
                    <w:t>Mesures de contrôle</w:t>
                  </w:r>
                </w:p>
              </w:tc>
              <w:tc>
                <w:tcPr>
                  <w:tcW w:w="4110" w:type="dxa"/>
                  <w:tcBorders>
                    <w:top w:val="single" w:sz="6" w:space="0" w:color="FFFFFF"/>
                    <w:left w:val="single" w:sz="6" w:space="0" w:color="FFFFFF"/>
                    <w:bottom w:val="single" w:sz="6" w:space="0" w:color="FFFFFF"/>
                    <w:right w:val="nil"/>
                  </w:tcBorders>
                  <w:shd w:val="clear" w:color="auto" w:fill="B2E7FF"/>
                  <w:vAlign w:val="center"/>
                  <w:hideMark/>
                </w:tcPr>
                <w:p w14:paraId="5742910F" w14:textId="77777777" w:rsidR="0080688D" w:rsidRPr="0054795F" w:rsidRDefault="007D29EF">
                  <w:pPr>
                    <w:spacing w:line="240" w:lineRule="auto"/>
                    <w:textAlignment w:val="baseline"/>
                    <w:rPr>
                      <w:rFonts w:ascii="Segoe UI" w:eastAsia="Times New Roman" w:hAnsi="Segoe UI" w:cs="Segoe UI"/>
                      <w:i/>
                      <w:iCs/>
                      <w:color w:val="00577E"/>
                      <w:sz w:val="16"/>
                      <w:szCs w:val="16"/>
                      <w:lang w:val="en-US" w:eastAsia="en-US"/>
                    </w:rPr>
                  </w:pPr>
                  <w:r w:rsidRPr="0054795F">
                    <w:rPr>
                      <w:rFonts w:eastAsia="Times New Roman" w:cs="Arial"/>
                      <w:i/>
                      <w:iCs/>
                      <w:color w:val="00577E"/>
                      <w:sz w:val="16"/>
                      <w:szCs w:val="16"/>
                      <w:lang w:val="fr-FR" w:eastAsia="en-US"/>
                    </w:rPr>
                    <w:t xml:space="preserve">Responsabilité  </w:t>
                  </w:r>
                </w:p>
              </w:tc>
            </w:tr>
            <w:tr w:rsidR="00C67B9D" w:rsidRPr="008B12A0" w14:paraId="01F9B13F" w14:textId="77777777" w:rsidTr="00881B56">
              <w:tc>
                <w:tcPr>
                  <w:tcW w:w="5976" w:type="dxa"/>
                  <w:tcBorders>
                    <w:top w:val="single" w:sz="6" w:space="0" w:color="FFFFFF"/>
                    <w:left w:val="nil"/>
                    <w:bottom w:val="single" w:sz="6" w:space="0" w:color="FFFFFF"/>
                    <w:right w:val="single" w:sz="6" w:space="0" w:color="FFFFFF"/>
                  </w:tcBorders>
                  <w:shd w:val="clear" w:color="auto" w:fill="B2E7FF"/>
                  <w:vAlign w:val="center"/>
                </w:tcPr>
                <w:p w14:paraId="036FE402" w14:textId="0992B009" w:rsidR="0080688D" w:rsidRPr="00994B77" w:rsidRDefault="007D29EF" w:rsidP="00FF5CBB">
                  <w:pPr>
                    <w:spacing w:line="240" w:lineRule="auto"/>
                    <w:textAlignment w:val="baseline"/>
                    <w:rPr>
                      <w:rFonts w:eastAsia="Times New Roman" w:cs="Arial"/>
                      <w:color w:val="00577E"/>
                      <w:sz w:val="16"/>
                      <w:szCs w:val="16"/>
                      <w:lang w:val="fr-FR" w:eastAsia="en-US"/>
                    </w:rPr>
                  </w:pPr>
                  <w:r w:rsidRPr="003706D8">
                    <w:rPr>
                      <w:rFonts w:eastAsia="Times New Roman" w:cs="Arial"/>
                      <w:color w:val="00577E"/>
                      <w:sz w:val="16"/>
                      <w:szCs w:val="16"/>
                      <w:lang w:val="fr-FR" w:eastAsia="en-US"/>
                    </w:rPr>
                    <w:t xml:space="preserve">&lt;Insérer les mesures de contrôle conformément à la Section 3.4.2 </w:t>
                  </w:r>
                  <w:r w:rsidR="00197506">
                    <w:rPr>
                      <w:rFonts w:eastAsia="Times New Roman" w:cs="Arial"/>
                      <w:color w:val="00577E"/>
                      <w:sz w:val="16"/>
                      <w:szCs w:val="16"/>
                      <w:lang w:val="fr-FR" w:eastAsia="en-US"/>
                    </w:rPr>
                    <w:t>—</w:t>
                  </w:r>
                  <w:r w:rsidRPr="003706D8">
                    <w:rPr>
                      <w:rFonts w:eastAsia="Times New Roman" w:cs="Arial"/>
                      <w:color w:val="00577E"/>
                      <w:sz w:val="16"/>
                      <w:szCs w:val="16"/>
                      <w:lang w:val="fr-FR" w:eastAsia="en-US"/>
                    </w:rPr>
                    <w:t xml:space="preserve"> celles-ci peuvent être couvertes par le document d'ÉIE&gt;. </w:t>
                  </w:r>
                </w:p>
                <w:p w14:paraId="768ADA58" w14:textId="77777777" w:rsidR="0080688D" w:rsidRPr="00994B77" w:rsidRDefault="007D29EF">
                  <w:pPr>
                    <w:spacing w:line="240" w:lineRule="auto"/>
                    <w:textAlignment w:val="baseline"/>
                    <w:rPr>
                      <w:rFonts w:eastAsia="Times New Roman" w:cs="Arial"/>
                      <w:color w:val="00577E"/>
                      <w:sz w:val="16"/>
                      <w:szCs w:val="16"/>
                      <w:lang w:val="fr-FR" w:eastAsia="en-US"/>
                    </w:rPr>
                  </w:pPr>
                  <w:r>
                    <w:rPr>
                      <w:rFonts w:eastAsia="Times New Roman" w:cs="Arial"/>
                      <w:color w:val="00577E"/>
                      <w:sz w:val="16"/>
                      <w:szCs w:val="16"/>
                      <w:lang w:val="fr-FR" w:eastAsia="en-US"/>
                    </w:rPr>
                    <w:t>&lt;inclure les plans de contrôle environnemental, le cas échéant&gt;.</w:t>
                  </w:r>
                </w:p>
                <w:p w14:paraId="47E755F5" w14:textId="77777777" w:rsidR="0080688D" w:rsidRPr="00994B77" w:rsidRDefault="007D29EF">
                  <w:pPr>
                    <w:spacing w:line="240" w:lineRule="auto"/>
                    <w:textAlignment w:val="baseline"/>
                    <w:rPr>
                      <w:rFonts w:eastAsia="Times New Roman" w:cs="Arial"/>
                      <w:color w:val="00577E"/>
                      <w:sz w:val="16"/>
                      <w:szCs w:val="16"/>
                      <w:lang w:val="fr-FR" w:eastAsia="en-US"/>
                    </w:rPr>
                  </w:pPr>
                  <w:r>
                    <w:rPr>
                      <w:rFonts w:eastAsia="Times New Roman" w:cs="Arial"/>
                      <w:color w:val="00577E"/>
                      <w:sz w:val="16"/>
                      <w:szCs w:val="16"/>
                      <w:lang w:val="fr-FR" w:eastAsia="en-US"/>
                    </w:rPr>
                    <w:lastRenderedPageBreak/>
                    <w:t>EXEMPLE: Installer des barrières anti-érosion pour éviter que les sédiments ne soient rejetés dans les eaux</w:t>
                  </w:r>
                </w:p>
              </w:tc>
              <w:tc>
                <w:tcPr>
                  <w:tcW w:w="4110" w:type="dxa"/>
                  <w:tcBorders>
                    <w:top w:val="single" w:sz="6" w:space="0" w:color="FFFFFF"/>
                    <w:left w:val="single" w:sz="6" w:space="0" w:color="FFFFFF"/>
                    <w:bottom w:val="single" w:sz="6" w:space="0" w:color="FFFFFF"/>
                    <w:right w:val="nil"/>
                  </w:tcBorders>
                  <w:shd w:val="clear" w:color="auto" w:fill="B2E7FF"/>
                  <w:vAlign w:val="center"/>
                </w:tcPr>
                <w:p w14:paraId="10D978BD" w14:textId="77777777" w:rsidR="0080688D" w:rsidRPr="00994B77" w:rsidRDefault="007D29EF">
                  <w:pPr>
                    <w:spacing w:line="240" w:lineRule="auto"/>
                    <w:textAlignment w:val="baseline"/>
                    <w:rPr>
                      <w:rFonts w:ascii="Segoe UI" w:eastAsia="Times New Roman" w:hAnsi="Segoe UI" w:cs="Segoe UI"/>
                      <w:color w:val="00577E"/>
                      <w:sz w:val="16"/>
                      <w:szCs w:val="16"/>
                      <w:lang w:val="fr-FR" w:eastAsia="en-US"/>
                    </w:rPr>
                  </w:pPr>
                  <w:r w:rsidRPr="003706D8">
                    <w:rPr>
                      <w:rFonts w:eastAsia="Times New Roman" w:cs="Arial"/>
                      <w:color w:val="00577E"/>
                      <w:sz w:val="16"/>
                      <w:szCs w:val="16"/>
                      <w:lang w:val="fr-FR" w:eastAsia="en-US"/>
                    </w:rPr>
                    <w:lastRenderedPageBreak/>
                    <w:t>&lt;Insérer les détails spécifiques au site ici&gt;</w:t>
                  </w:r>
                </w:p>
              </w:tc>
            </w:tr>
            <w:tr w:rsidR="00C67B9D" w14:paraId="2775A4FE" w14:textId="77777777" w:rsidTr="00881B56">
              <w:tc>
                <w:tcPr>
                  <w:tcW w:w="5976" w:type="dxa"/>
                  <w:tcBorders>
                    <w:top w:val="single" w:sz="6" w:space="0" w:color="FFFFFF"/>
                    <w:left w:val="nil"/>
                    <w:bottom w:val="single" w:sz="6" w:space="0" w:color="FFFFFF"/>
                    <w:right w:val="single" w:sz="6" w:space="0" w:color="FFFFFF"/>
                  </w:tcBorders>
                  <w:shd w:val="clear" w:color="auto" w:fill="B2E7FF"/>
                  <w:vAlign w:val="center"/>
                  <w:hideMark/>
                </w:tcPr>
                <w:p w14:paraId="63117568" w14:textId="77777777" w:rsidR="0080688D" w:rsidRPr="0054795F" w:rsidRDefault="007D29EF" w:rsidP="00FF5CBB">
                  <w:pPr>
                    <w:spacing w:line="240" w:lineRule="auto"/>
                    <w:textAlignment w:val="baseline"/>
                    <w:rPr>
                      <w:rFonts w:ascii="Segoe UI" w:eastAsia="Times New Roman" w:hAnsi="Segoe UI" w:cs="Segoe UI"/>
                      <w:i/>
                      <w:iCs/>
                      <w:color w:val="00577E"/>
                      <w:sz w:val="16"/>
                      <w:szCs w:val="16"/>
                      <w:lang w:val="en-US" w:eastAsia="en-US"/>
                    </w:rPr>
                  </w:pPr>
                  <w:r w:rsidRPr="0054795F">
                    <w:rPr>
                      <w:rFonts w:eastAsia="Times New Roman" w:cs="Arial"/>
                      <w:i/>
                      <w:iCs/>
                      <w:color w:val="00577E"/>
                      <w:sz w:val="16"/>
                      <w:szCs w:val="16"/>
                      <w:lang w:val="fr-FR" w:eastAsia="en-US"/>
                    </w:rPr>
                    <w:t>Suivi</w:t>
                  </w:r>
                </w:p>
              </w:tc>
              <w:tc>
                <w:tcPr>
                  <w:tcW w:w="4110" w:type="dxa"/>
                  <w:tcBorders>
                    <w:top w:val="single" w:sz="6" w:space="0" w:color="FFFFFF"/>
                    <w:left w:val="single" w:sz="6" w:space="0" w:color="FFFFFF"/>
                    <w:bottom w:val="single" w:sz="6" w:space="0" w:color="FFFFFF"/>
                    <w:right w:val="nil"/>
                  </w:tcBorders>
                  <w:shd w:val="clear" w:color="auto" w:fill="B2E7FF"/>
                  <w:vAlign w:val="center"/>
                  <w:hideMark/>
                </w:tcPr>
                <w:p w14:paraId="2FD2077A" w14:textId="77777777" w:rsidR="0080688D" w:rsidRPr="0054795F" w:rsidRDefault="007D29EF">
                  <w:pPr>
                    <w:spacing w:line="240" w:lineRule="auto"/>
                    <w:textAlignment w:val="baseline"/>
                    <w:rPr>
                      <w:rFonts w:ascii="Segoe UI" w:eastAsia="Times New Roman" w:hAnsi="Segoe UI" w:cs="Segoe UI"/>
                      <w:i/>
                      <w:iCs/>
                      <w:color w:val="00577E"/>
                      <w:sz w:val="16"/>
                      <w:szCs w:val="16"/>
                      <w:lang w:val="en-US" w:eastAsia="en-US"/>
                    </w:rPr>
                  </w:pPr>
                  <w:r w:rsidRPr="0054795F">
                    <w:rPr>
                      <w:rFonts w:eastAsia="Times New Roman" w:cs="Arial"/>
                      <w:i/>
                      <w:iCs/>
                      <w:color w:val="00577E"/>
                      <w:sz w:val="16"/>
                      <w:szCs w:val="16"/>
                      <w:lang w:val="fr-FR" w:eastAsia="en-US"/>
                    </w:rPr>
                    <w:t>Responsabilité </w:t>
                  </w:r>
                </w:p>
              </w:tc>
            </w:tr>
            <w:tr w:rsidR="00C67B9D" w:rsidRPr="008B12A0" w14:paraId="5D79707D" w14:textId="77777777" w:rsidTr="00881B56">
              <w:tc>
                <w:tcPr>
                  <w:tcW w:w="5976" w:type="dxa"/>
                  <w:tcBorders>
                    <w:top w:val="single" w:sz="6" w:space="0" w:color="FFFFFF"/>
                    <w:left w:val="nil"/>
                    <w:bottom w:val="single" w:sz="6" w:space="0" w:color="FFFFFF"/>
                    <w:right w:val="single" w:sz="6" w:space="0" w:color="FFFFFF"/>
                  </w:tcBorders>
                  <w:shd w:val="clear" w:color="auto" w:fill="B2E7FF"/>
                  <w:hideMark/>
                </w:tcPr>
                <w:p w14:paraId="67477DA9" w14:textId="2414097A" w:rsidR="0080688D" w:rsidRPr="00994B77" w:rsidRDefault="007D29EF" w:rsidP="00FF5CBB">
                  <w:pPr>
                    <w:spacing w:line="240" w:lineRule="auto"/>
                    <w:textAlignment w:val="baseline"/>
                    <w:rPr>
                      <w:rFonts w:eastAsia="Times New Roman" w:cs="Arial"/>
                      <w:color w:val="00577E"/>
                      <w:sz w:val="16"/>
                      <w:szCs w:val="16"/>
                      <w:lang w:val="fr-FR" w:eastAsia="en-US"/>
                    </w:rPr>
                  </w:pPr>
                  <w:r w:rsidRPr="003706D8">
                    <w:rPr>
                      <w:rFonts w:eastAsia="Times New Roman" w:cs="Arial"/>
                      <w:color w:val="00577E"/>
                      <w:sz w:val="16"/>
                      <w:szCs w:val="16"/>
                      <w:lang w:val="fr-FR" w:eastAsia="en-US"/>
                    </w:rPr>
                    <w:t xml:space="preserve">&lt;Insérer les modalités de surveillance conformément à la Section 3.5.1 de ce document </w:t>
                  </w:r>
                  <w:r w:rsidR="00197506">
                    <w:rPr>
                      <w:rFonts w:eastAsia="Times New Roman" w:cs="Arial"/>
                      <w:color w:val="00577E"/>
                      <w:sz w:val="16"/>
                      <w:szCs w:val="16"/>
                      <w:lang w:val="fr-FR" w:eastAsia="en-US"/>
                    </w:rPr>
                    <w:t>—</w:t>
                  </w:r>
                  <w:r w:rsidRPr="003706D8">
                    <w:rPr>
                      <w:rFonts w:eastAsia="Times New Roman" w:cs="Arial"/>
                      <w:color w:val="00577E"/>
                      <w:sz w:val="16"/>
                      <w:szCs w:val="16"/>
                      <w:lang w:val="fr-FR" w:eastAsia="en-US"/>
                    </w:rPr>
                    <w:t xml:space="preserve"> celles-ci peuvent être couvertes dans le dossier d'ÉIE&gt;.</w:t>
                  </w:r>
                </w:p>
                <w:p w14:paraId="3CACB0FC" w14:textId="77777777" w:rsidR="0080688D" w:rsidRPr="00391A82" w:rsidRDefault="007D29EF">
                  <w:pPr>
                    <w:spacing w:line="240" w:lineRule="auto"/>
                    <w:textAlignment w:val="baseline"/>
                    <w:rPr>
                      <w:rFonts w:ascii="Segoe UI" w:eastAsia="Times New Roman" w:hAnsi="Segoe UI" w:cs="Segoe UI"/>
                      <w:color w:val="00577E"/>
                      <w:sz w:val="16"/>
                      <w:szCs w:val="16"/>
                      <w:lang w:val="en-US" w:eastAsia="en-US"/>
                    </w:rPr>
                  </w:pPr>
                  <w:r w:rsidRPr="00391A82">
                    <w:rPr>
                      <w:rFonts w:eastAsia="Times New Roman" w:cs="Arial"/>
                      <w:color w:val="00577E"/>
                      <w:sz w:val="16"/>
                      <w:szCs w:val="16"/>
                      <w:lang w:val="fr-FR" w:eastAsia="en-US"/>
                    </w:rPr>
                    <w:t xml:space="preserve">EXEMPLE: </w:t>
                  </w:r>
                </w:p>
                <w:p w14:paraId="480E7F4D" w14:textId="77777777" w:rsidR="0080688D" w:rsidRPr="00994B77" w:rsidRDefault="007D29EF">
                  <w:pPr>
                    <w:pStyle w:val="ListParagraph"/>
                    <w:numPr>
                      <w:ilvl w:val="0"/>
                      <w:numId w:val="79"/>
                    </w:numPr>
                    <w:spacing w:line="240" w:lineRule="auto"/>
                    <w:textAlignment w:val="baseline"/>
                    <w:rPr>
                      <w:rFonts w:ascii="Segoe UI" w:eastAsia="Times New Roman" w:hAnsi="Segoe UI" w:cs="Segoe UI"/>
                      <w:color w:val="00577E"/>
                      <w:sz w:val="16"/>
                      <w:szCs w:val="16"/>
                      <w:lang w:val="fr-FR" w:eastAsia="en-US"/>
                    </w:rPr>
                  </w:pPr>
                  <w:r w:rsidRPr="00391A82">
                    <w:rPr>
                      <w:rFonts w:eastAsia="Times New Roman" w:cs="Arial"/>
                      <w:color w:val="00577E"/>
                      <w:sz w:val="16"/>
                      <w:szCs w:val="16"/>
                      <w:lang w:val="fr-FR" w:eastAsia="en-US"/>
                    </w:rPr>
                    <w:t>inspection quotidienne des barrières anti-érosion afin de s'assurer qu'elles sont entretenues conformément aux spécifications du plan de contrôle des sédiments.</w:t>
                  </w:r>
                </w:p>
                <w:p w14:paraId="6F3678F3" w14:textId="77777777" w:rsidR="0080688D" w:rsidRPr="00994B77" w:rsidRDefault="007D29EF">
                  <w:pPr>
                    <w:pStyle w:val="ListParagraph"/>
                    <w:numPr>
                      <w:ilvl w:val="0"/>
                      <w:numId w:val="79"/>
                    </w:numPr>
                    <w:spacing w:line="240" w:lineRule="auto"/>
                    <w:textAlignment w:val="baseline"/>
                    <w:rPr>
                      <w:rFonts w:ascii="Segoe UI" w:eastAsia="Times New Roman" w:hAnsi="Segoe UI" w:cs="Segoe UI"/>
                      <w:color w:val="00577E"/>
                      <w:sz w:val="16"/>
                      <w:szCs w:val="16"/>
                      <w:lang w:val="fr-FR" w:eastAsia="en-US"/>
                    </w:rPr>
                  </w:pPr>
                  <w:r>
                    <w:rPr>
                      <w:rFonts w:eastAsia="Times New Roman" w:cs="Arial"/>
                      <w:color w:val="00577E"/>
                      <w:sz w:val="16"/>
                      <w:szCs w:val="16"/>
                      <w:lang w:val="fr-FR" w:eastAsia="en-US"/>
                    </w:rPr>
                    <w:t>durant les épisodes pluvieux, inspection visuelle pour s'assurer qu'aucun écoulement chargé de sédiments ne s'échappe du site.</w:t>
                  </w:r>
                </w:p>
              </w:tc>
              <w:tc>
                <w:tcPr>
                  <w:tcW w:w="4110" w:type="dxa"/>
                  <w:tcBorders>
                    <w:top w:val="single" w:sz="6" w:space="0" w:color="FFFFFF"/>
                    <w:left w:val="single" w:sz="6" w:space="0" w:color="FFFFFF"/>
                    <w:bottom w:val="single" w:sz="6" w:space="0" w:color="FFFFFF"/>
                    <w:right w:val="nil"/>
                  </w:tcBorders>
                  <w:shd w:val="clear" w:color="auto" w:fill="B2E7FF"/>
                  <w:hideMark/>
                </w:tcPr>
                <w:p w14:paraId="17CAE32A" w14:textId="77777777" w:rsidR="0080688D" w:rsidRPr="00994B77" w:rsidRDefault="007D29EF">
                  <w:pPr>
                    <w:spacing w:line="240" w:lineRule="auto"/>
                    <w:textAlignment w:val="baseline"/>
                    <w:rPr>
                      <w:rFonts w:ascii="Segoe UI" w:eastAsia="Times New Roman" w:hAnsi="Segoe UI" w:cs="Segoe UI"/>
                      <w:color w:val="00577E"/>
                      <w:sz w:val="16"/>
                      <w:szCs w:val="16"/>
                      <w:lang w:val="fr-FR" w:eastAsia="en-US"/>
                    </w:rPr>
                  </w:pPr>
                  <w:r w:rsidRPr="003706D8">
                    <w:rPr>
                      <w:rFonts w:eastAsia="Times New Roman" w:cs="Arial"/>
                      <w:color w:val="00577E"/>
                      <w:sz w:val="16"/>
                      <w:szCs w:val="16"/>
                      <w:lang w:val="fr-FR" w:eastAsia="en-US"/>
                    </w:rPr>
                    <w:t>&lt;Insérer les détails spécifiques au site ici&gt;</w:t>
                  </w:r>
                </w:p>
              </w:tc>
            </w:tr>
            <w:tr w:rsidR="00C67B9D" w14:paraId="009D7A15" w14:textId="77777777" w:rsidTr="00881B56">
              <w:tc>
                <w:tcPr>
                  <w:tcW w:w="5976" w:type="dxa"/>
                  <w:tcBorders>
                    <w:top w:val="single" w:sz="6" w:space="0" w:color="FFFFFF"/>
                    <w:left w:val="nil"/>
                    <w:bottom w:val="single" w:sz="6" w:space="0" w:color="FFFFFF"/>
                    <w:right w:val="single" w:sz="6" w:space="0" w:color="FFFFFF"/>
                  </w:tcBorders>
                  <w:shd w:val="clear" w:color="auto" w:fill="B2E7FF"/>
                  <w:vAlign w:val="center"/>
                  <w:hideMark/>
                </w:tcPr>
                <w:p w14:paraId="16DD4806" w14:textId="77777777" w:rsidR="0080688D" w:rsidRPr="0054795F" w:rsidRDefault="007D29EF" w:rsidP="00FF5CBB">
                  <w:pPr>
                    <w:spacing w:line="240" w:lineRule="auto"/>
                    <w:textAlignment w:val="baseline"/>
                    <w:rPr>
                      <w:rFonts w:ascii="Segoe UI" w:eastAsia="Times New Roman" w:hAnsi="Segoe UI" w:cs="Segoe UI"/>
                      <w:i/>
                      <w:iCs/>
                      <w:color w:val="00577E"/>
                      <w:sz w:val="16"/>
                      <w:szCs w:val="16"/>
                      <w:lang w:val="en-US" w:eastAsia="en-US"/>
                    </w:rPr>
                  </w:pPr>
                  <w:r w:rsidRPr="0054795F">
                    <w:rPr>
                      <w:rFonts w:eastAsia="Times New Roman" w:cs="Arial"/>
                      <w:i/>
                      <w:iCs/>
                      <w:color w:val="00577E"/>
                      <w:sz w:val="16"/>
                      <w:szCs w:val="16"/>
                      <w:lang w:val="fr-FR" w:eastAsia="en-US"/>
                    </w:rPr>
                    <w:t>Rapports </w:t>
                  </w:r>
                </w:p>
              </w:tc>
              <w:tc>
                <w:tcPr>
                  <w:tcW w:w="4110" w:type="dxa"/>
                  <w:tcBorders>
                    <w:top w:val="single" w:sz="6" w:space="0" w:color="FFFFFF"/>
                    <w:left w:val="single" w:sz="6" w:space="0" w:color="FFFFFF"/>
                    <w:bottom w:val="single" w:sz="6" w:space="0" w:color="FFFFFF"/>
                    <w:right w:val="nil"/>
                  </w:tcBorders>
                  <w:shd w:val="clear" w:color="auto" w:fill="B2E7FF"/>
                  <w:vAlign w:val="center"/>
                  <w:hideMark/>
                </w:tcPr>
                <w:p w14:paraId="4220D523" w14:textId="77777777" w:rsidR="0080688D" w:rsidRPr="0054795F" w:rsidRDefault="007D29EF">
                  <w:pPr>
                    <w:spacing w:line="240" w:lineRule="auto"/>
                    <w:textAlignment w:val="baseline"/>
                    <w:rPr>
                      <w:rFonts w:ascii="Segoe UI" w:eastAsia="Times New Roman" w:hAnsi="Segoe UI" w:cs="Segoe UI"/>
                      <w:i/>
                      <w:iCs/>
                      <w:color w:val="00577E"/>
                      <w:sz w:val="16"/>
                      <w:szCs w:val="16"/>
                      <w:lang w:val="en-US" w:eastAsia="en-US"/>
                    </w:rPr>
                  </w:pPr>
                  <w:r w:rsidRPr="0054795F">
                    <w:rPr>
                      <w:rFonts w:eastAsia="Times New Roman" w:cs="Arial"/>
                      <w:i/>
                      <w:iCs/>
                      <w:color w:val="00577E"/>
                      <w:sz w:val="16"/>
                      <w:szCs w:val="16"/>
                      <w:lang w:val="fr-FR" w:eastAsia="en-US"/>
                    </w:rPr>
                    <w:t xml:space="preserve">Responsabilité  </w:t>
                  </w:r>
                </w:p>
              </w:tc>
            </w:tr>
            <w:tr w:rsidR="00C67B9D" w:rsidRPr="008B12A0" w14:paraId="75ABCD5B" w14:textId="77777777" w:rsidTr="00881B56">
              <w:tc>
                <w:tcPr>
                  <w:tcW w:w="5976" w:type="dxa"/>
                  <w:tcBorders>
                    <w:top w:val="single" w:sz="6" w:space="0" w:color="FFFFFF"/>
                    <w:left w:val="nil"/>
                    <w:bottom w:val="single" w:sz="6" w:space="0" w:color="FFFFFF"/>
                    <w:right w:val="single" w:sz="6" w:space="0" w:color="FFFFFF"/>
                  </w:tcBorders>
                  <w:shd w:val="clear" w:color="auto" w:fill="B2E7FF"/>
                  <w:hideMark/>
                </w:tcPr>
                <w:p w14:paraId="34612D5B" w14:textId="77777777" w:rsidR="0080688D" w:rsidRPr="00994B77" w:rsidRDefault="007D29EF" w:rsidP="00FF5CBB">
                  <w:pPr>
                    <w:spacing w:line="240" w:lineRule="auto"/>
                    <w:textAlignment w:val="baseline"/>
                    <w:rPr>
                      <w:rFonts w:eastAsia="Times New Roman" w:cs="Arial"/>
                      <w:color w:val="00577E"/>
                      <w:sz w:val="16"/>
                      <w:szCs w:val="16"/>
                      <w:lang w:val="fr-FR" w:eastAsia="en-US"/>
                    </w:rPr>
                  </w:pPr>
                  <w:r w:rsidRPr="003706D8">
                    <w:rPr>
                      <w:rFonts w:eastAsia="Times New Roman" w:cs="Arial"/>
                      <w:color w:val="00577E"/>
                      <w:sz w:val="16"/>
                      <w:szCs w:val="16"/>
                      <w:lang w:val="fr-FR" w:eastAsia="en-US"/>
                    </w:rPr>
                    <w:t>&lt;insérer les détails du rapport spécifiques à ce sujet&gt;</w:t>
                  </w:r>
                </w:p>
                <w:p w14:paraId="0F15B89B" w14:textId="77777777" w:rsidR="0080688D" w:rsidRPr="00994B77" w:rsidRDefault="007D29EF">
                  <w:pPr>
                    <w:spacing w:line="240" w:lineRule="auto"/>
                    <w:textAlignment w:val="baseline"/>
                    <w:rPr>
                      <w:rFonts w:ascii="Segoe UI" w:eastAsia="Times New Roman" w:hAnsi="Segoe UI" w:cs="Segoe UI"/>
                      <w:color w:val="00577E"/>
                      <w:sz w:val="16"/>
                      <w:szCs w:val="16"/>
                      <w:lang w:val="fr-FR" w:eastAsia="en-US"/>
                    </w:rPr>
                  </w:pPr>
                  <w:r>
                    <w:rPr>
                      <w:rFonts w:eastAsia="Times New Roman" w:cs="Arial"/>
                      <w:color w:val="00577E"/>
                      <w:sz w:val="16"/>
                      <w:szCs w:val="16"/>
                      <w:lang w:val="fr-FR" w:eastAsia="en-US"/>
                    </w:rPr>
                    <w:t>EXEMPLE: liste de contrôle quotidienne complétée en y incluant les détails de vérification de la clôture à sédiments</w:t>
                  </w:r>
                </w:p>
              </w:tc>
              <w:tc>
                <w:tcPr>
                  <w:tcW w:w="4110" w:type="dxa"/>
                  <w:tcBorders>
                    <w:top w:val="single" w:sz="6" w:space="0" w:color="FFFFFF"/>
                    <w:left w:val="single" w:sz="6" w:space="0" w:color="FFFFFF"/>
                    <w:bottom w:val="single" w:sz="6" w:space="0" w:color="FFFFFF"/>
                    <w:right w:val="nil"/>
                  </w:tcBorders>
                  <w:shd w:val="clear" w:color="auto" w:fill="B2E7FF"/>
                  <w:vAlign w:val="center"/>
                  <w:hideMark/>
                </w:tcPr>
                <w:p w14:paraId="4F57C84B" w14:textId="77777777" w:rsidR="0080688D" w:rsidRPr="00994B77" w:rsidRDefault="007D29EF">
                  <w:pPr>
                    <w:spacing w:line="240" w:lineRule="auto"/>
                    <w:textAlignment w:val="baseline"/>
                    <w:rPr>
                      <w:rFonts w:ascii="Segoe UI" w:eastAsia="Times New Roman" w:hAnsi="Segoe UI" w:cs="Segoe UI"/>
                      <w:color w:val="00577E"/>
                      <w:sz w:val="16"/>
                      <w:szCs w:val="16"/>
                      <w:lang w:val="fr-FR" w:eastAsia="en-US"/>
                    </w:rPr>
                  </w:pPr>
                  <w:r w:rsidRPr="003706D8">
                    <w:rPr>
                      <w:rFonts w:eastAsia="Times New Roman" w:cs="Arial"/>
                      <w:color w:val="00577E"/>
                      <w:sz w:val="16"/>
                      <w:szCs w:val="16"/>
                      <w:lang w:val="fr-FR" w:eastAsia="en-US"/>
                    </w:rPr>
                    <w:t>&lt;Insérer les détails spécifiques au site ici&gt;</w:t>
                  </w:r>
                </w:p>
              </w:tc>
            </w:tr>
            <w:tr w:rsidR="00C67B9D" w14:paraId="148F2F89" w14:textId="77777777" w:rsidTr="00D724A9">
              <w:tc>
                <w:tcPr>
                  <w:tcW w:w="10086" w:type="dxa"/>
                  <w:gridSpan w:val="2"/>
                  <w:tcBorders>
                    <w:top w:val="single" w:sz="6" w:space="0" w:color="FFFFFF"/>
                    <w:left w:val="nil"/>
                    <w:bottom w:val="single" w:sz="6" w:space="0" w:color="FFFFFF"/>
                    <w:right w:val="nil"/>
                  </w:tcBorders>
                  <w:shd w:val="clear" w:color="auto" w:fill="B2E7FF"/>
                  <w:vAlign w:val="center"/>
                  <w:hideMark/>
                </w:tcPr>
                <w:p w14:paraId="5AF217FD" w14:textId="77777777" w:rsidR="0080688D" w:rsidRPr="0054795F" w:rsidRDefault="007D29EF" w:rsidP="00FF5CBB">
                  <w:pPr>
                    <w:spacing w:line="240" w:lineRule="auto"/>
                    <w:textAlignment w:val="baseline"/>
                    <w:rPr>
                      <w:rFonts w:ascii="Segoe UI" w:eastAsia="Times New Roman" w:hAnsi="Segoe UI" w:cs="Segoe UI"/>
                      <w:i/>
                      <w:iCs/>
                      <w:color w:val="00577E"/>
                      <w:sz w:val="16"/>
                      <w:szCs w:val="16"/>
                      <w:lang w:val="en-US" w:eastAsia="en-US"/>
                    </w:rPr>
                  </w:pPr>
                  <w:r w:rsidRPr="0054795F">
                    <w:rPr>
                      <w:rFonts w:eastAsia="Times New Roman" w:cs="Arial"/>
                      <w:i/>
                      <w:iCs/>
                      <w:color w:val="00577E"/>
                      <w:sz w:val="16"/>
                      <w:szCs w:val="16"/>
                      <w:lang w:val="fr-FR" w:eastAsia="en-US"/>
                    </w:rPr>
                    <w:t>Indicateurs de performance </w:t>
                  </w:r>
                </w:p>
              </w:tc>
            </w:tr>
            <w:tr w:rsidR="00C67B9D" w14:paraId="480502C5" w14:textId="77777777" w:rsidTr="00D724A9">
              <w:tc>
                <w:tcPr>
                  <w:tcW w:w="10086" w:type="dxa"/>
                  <w:gridSpan w:val="2"/>
                  <w:tcBorders>
                    <w:top w:val="single" w:sz="6" w:space="0" w:color="FFFFFF"/>
                    <w:left w:val="nil"/>
                    <w:bottom w:val="single" w:sz="6" w:space="0" w:color="FFFFFF"/>
                    <w:right w:val="nil"/>
                  </w:tcBorders>
                  <w:shd w:val="clear" w:color="auto" w:fill="B2E7FF"/>
                  <w:vAlign w:val="center"/>
                  <w:hideMark/>
                </w:tcPr>
                <w:p w14:paraId="541F6074" w14:textId="77777777" w:rsidR="0080688D" w:rsidRPr="00994B77" w:rsidRDefault="007D29EF" w:rsidP="00FF5CBB">
                  <w:pPr>
                    <w:numPr>
                      <w:ilvl w:val="0"/>
                      <w:numId w:val="76"/>
                    </w:numPr>
                    <w:spacing w:line="240" w:lineRule="auto"/>
                    <w:ind w:left="447" w:hanging="425"/>
                    <w:textAlignment w:val="baseline"/>
                    <w:rPr>
                      <w:rFonts w:eastAsia="Times New Roman" w:cs="Arial"/>
                      <w:color w:val="00577E"/>
                      <w:sz w:val="16"/>
                      <w:szCs w:val="16"/>
                      <w:lang w:val="fr-FR" w:eastAsia="en-US"/>
                    </w:rPr>
                  </w:pPr>
                  <w:r>
                    <w:rPr>
                      <w:rFonts w:eastAsia="Times New Roman" w:cs="Arial"/>
                      <w:color w:val="00577E"/>
                      <w:sz w:val="16"/>
                      <w:szCs w:val="16"/>
                      <w:lang w:val="fr-FR" w:eastAsia="en-US"/>
                    </w:rPr>
                    <w:t>EXEMPLE: Pas de déversements ayant un impact négatif sur la qualité de l'eau et sur l'environnement marin de la région.</w:t>
                  </w:r>
                </w:p>
                <w:p w14:paraId="52C41922" w14:textId="77777777" w:rsidR="0080688D" w:rsidRPr="003706D8" w:rsidRDefault="007D29EF">
                  <w:pPr>
                    <w:numPr>
                      <w:ilvl w:val="0"/>
                      <w:numId w:val="76"/>
                    </w:numPr>
                    <w:spacing w:line="240" w:lineRule="auto"/>
                    <w:ind w:left="447" w:hanging="425"/>
                    <w:textAlignment w:val="baseline"/>
                    <w:rPr>
                      <w:rFonts w:eastAsia="Times New Roman" w:cs="Arial"/>
                      <w:color w:val="00577E"/>
                      <w:sz w:val="16"/>
                      <w:szCs w:val="16"/>
                      <w:lang w:val="en-US" w:eastAsia="en-US"/>
                    </w:rPr>
                  </w:pPr>
                  <w:r w:rsidRPr="003706D8">
                    <w:rPr>
                      <w:rFonts w:eastAsia="Times New Roman" w:cs="Arial"/>
                      <w:color w:val="00577E"/>
                      <w:sz w:val="16"/>
                      <w:szCs w:val="16"/>
                      <w:lang w:val="fr-FR" w:eastAsia="en-US"/>
                    </w:rPr>
                    <w:t xml:space="preserve">&lt;ajouter tout indicateur pertinent&gt; </w:t>
                  </w:r>
                </w:p>
              </w:tc>
            </w:tr>
            <w:tr w:rsidR="00C67B9D" w14:paraId="006AF7CD" w14:textId="77777777" w:rsidTr="00D724A9">
              <w:tc>
                <w:tcPr>
                  <w:tcW w:w="10086" w:type="dxa"/>
                  <w:gridSpan w:val="2"/>
                  <w:tcBorders>
                    <w:top w:val="single" w:sz="6" w:space="0" w:color="FFFFFF"/>
                    <w:left w:val="nil"/>
                    <w:bottom w:val="single" w:sz="6" w:space="0" w:color="FFFFFF"/>
                    <w:right w:val="nil"/>
                  </w:tcBorders>
                  <w:shd w:val="clear" w:color="auto" w:fill="B2E7FF"/>
                  <w:vAlign w:val="center"/>
                  <w:hideMark/>
                </w:tcPr>
                <w:p w14:paraId="03481C1B" w14:textId="77777777" w:rsidR="0080688D" w:rsidRPr="0054795F" w:rsidRDefault="007D29EF" w:rsidP="00FF5CBB">
                  <w:pPr>
                    <w:spacing w:line="240" w:lineRule="auto"/>
                    <w:textAlignment w:val="baseline"/>
                    <w:rPr>
                      <w:rFonts w:ascii="Segoe UI" w:eastAsia="Times New Roman" w:hAnsi="Segoe UI" w:cs="Segoe UI"/>
                      <w:i/>
                      <w:iCs/>
                      <w:color w:val="00577E"/>
                      <w:sz w:val="16"/>
                      <w:szCs w:val="16"/>
                      <w:lang w:val="en-US" w:eastAsia="en-US"/>
                    </w:rPr>
                  </w:pPr>
                  <w:r w:rsidRPr="0054795F">
                    <w:rPr>
                      <w:rFonts w:eastAsia="Times New Roman" w:cs="Arial"/>
                      <w:i/>
                      <w:iCs/>
                      <w:color w:val="00577E"/>
                      <w:sz w:val="16"/>
                      <w:szCs w:val="16"/>
                      <w:lang w:val="fr-FR" w:eastAsia="en-US"/>
                    </w:rPr>
                    <w:t>Actions correctives </w:t>
                  </w:r>
                </w:p>
              </w:tc>
            </w:tr>
            <w:tr w:rsidR="00C67B9D" w:rsidRPr="008B12A0" w14:paraId="08F41629" w14:textId="77777777" w:rsidTr="00D724A9">
              <w:tc>
                <w:tcPr>
                  <w:tcW w:w="10086" w:type="dxa"/>
                  <w:gridSpan w:val="2"/>
                  <w:tcBorders>
                    <w:top w:val="single" w:sz="6" w:space="0" w:color="FFFFFF"/>
                    <w:left w:val="nil"/>
                    <w:bottom w:val="single" w:sz="6" w:space="0" w:color="FFFFFF"/>
                    <w:right w:val="nil"/>
                  </w:tcBorders>
                  <w:shd w:val="clear" w:color="auto" w:fill="B2E7FF"/>
                  <w:vAlign w:val="center"/>
                  <w:hideMark/>
                </w:tcPr>
                <w:p w14:paraId="22B12B99" w14:textId="77777777" w:rsidR="0080688D" w:rsidRPr="00994B77" w:rsidRDefault="007D29EF" w:rsidP="00FF5CBB">
                  <w:pPr>
                    <w:spacing w:line="240" w:lineRule="auto"/>
                    <w:textAlignment w:val="baseline"/>
                    <w:rPr>
                      <w:rFonts w:ascii="Segoe UI" w:eastAsia="Times New Roman" w:hAnsi="Segoe UI" w:cs="Segoe UI"/>
                      <w:color w:val="00577E"/>
                      <w:sz w:val="16"/>
                      <w:szCs w:val="16"/>
                      <w:lang w:val="fr-FR" w:eastAsia="en-US"/>
                    </w:rPr>
                  </w:pPr>
                  <w:r>
                    <w:rPr>
                      <w:rFonts w:eastAsia="Times New Roman" w:cs="Arial"/>
                      <w:color w:val="00577E"/>
                      <w:sz w:val="16"/>
                      <w:szCs w:val="16"/>
                      <w:lang w:val="fr-FR" w:eastAsia="en-US"/>
                    </w:rPr>
                    <w:t>EXEMPLE: Les cas de non-conformité au présent PSGE doivent être documentés, accompagnés des mesures correctives prises.</w:t>
                  </w:r>
                </w:p>
                <w:p w14:paraId="01E258EF" w14:textId="77777777" w:rsidR="0080688D" w:rsidRPr="00994B77" w:rsidRDefault="007D29EF">
                  <w:pPr>
                    <w:spacing w:line="240" w:lineRule="auto"/>
                    <w:textAlignment w:val="baseline"/>
                    <w:rPr>
                      <w:rFonts w:ascii="Segoe UI" w:eastAsia="Times New Roman" w:hAnsi="Segoe UI" w:cs="Segoe UI"/>
                      <w:color w:val="00577E"/>
                      <w:sz w:val="16"/>
                      <w:szCs w:val="16"/>
                      <w:lang w:val="fr-FR" w:eastAsia="en-US"/>
                    </w:rPr>
                  </w:pPr>
                  <w:r w:rsidRPr="003706D8">
                    <w:rPr>
                      <w:rFonts w:eastAsia="Times New Roman" w:cs="Arial"/>
                      <w:color w:val="00577E"/>
                      <w:sz w:val="16"/>
                      <w:szCs w:val="16"/>
                      <w:lang w:val="fr-FR" w:eastAsia="en-US"/>
                    </w:rPr>
                    <w:t xml:space="preserve">Les actions correctives peuvent inclure : </w:t>
                  </w:r>
                </w:p>
                <w:p w14:paraId="637A6CAD" w14:textId="77777777" w:rsidR="0080688D" w:rsidRPr="00994B77" w:rsidRDefault="007D29EF">
                  <w:pPr>
                    <w:numPr>
                      <w:ilvl w:val="0"/>
                      <w:numId w:val="77"/>
                    </w:numPr>
                    <w:tabs>
                      <w:tab w:val="left" w:pos="8952"/>
                    </w:tabs>
                    <w:spacing w:line="240" w:lineRule="auto"/>
                    <w:ind w:left="447" w:right="1269" w:hanging="425"/>
                    <w:textAlignment w:val="baseline"/>
                    <w:rPr>
                      <w:rFonts w:eastAsia="Times New Roman" w:cs="Arial"/>
                      <w:color w:val="00577E"/>
                      <w:sz w:val="16"/>
                      <w:szCs w:val="16"/>
                      <w:lang w:val="fr-FR" w:eastAsia="en-US"/>
                    </w:rPr>
                  </w:pPr>
                  <w:r w:rsidRPr="003706D8">
                    <w:rPr>
                      <w:rFonts w:eastAsia="Times New Roman" w:cs="Arial"/>
                      <w:color w:val="00577E"/>
                      <w:sz w:val="16"/>
                      <w:szCs w:val="16"/>
                      <w:lang w:val="fr-FR" w:eastAsia="en-US"/>
                    </w:rPr>
                    <w:t>La mise à jour des procédures d'exploitation et de la documentation associée (comme le présent PSGE)</w:t>
                  </w:r>
                </w:p>
                <w:p w14:paraId="6AA8129C" w14:textId="77777777" w:rsidR="0080688D" w:rsidRPr="00994B77" w:rsidRDefault="007D29EF">
                  <w:pPr>
                    <w:numPr>
                      <w:ilvl w:val="0"/>
                      <w:numId w:val="77"/>
                    </w:numPr>
                    <w:tabs>
                      <w:tab w:val="left" w:pos="8952"/>
                    </w:tabs>
                    <w:spacing w:line="240" w:lineRule="auto"/>
                    <w:ind w:left="447" w:right="1269" w:hanging="425"/>
                    <w:textAlignment w:val="baseline"/>
                    <w:rPr>
                      <w:rFonts w:eastAsia="Times New Roman" w:cs="Arial"/>
                      <w:color w:val="00577E"/>
                      <w:sz w:val="16"/>
                      <w:szCs w:val="16"/>
                      <w:lang w:val="fr-FR" w:eastAsia="en-US"/>
                    </w:rPr>
                  </w:pPr>
                  <w:r w:rsidRPr="003706D8">
                    <w:rPr>
                      <w:rFonts w:eastAsia="Times New Roman" w:cs="Arial"/>
                      <w:color w:val="00577E"/>
                      <w:sz w:val="16"/>
                      <w:szCs w:val="16"/>
                      <w:lang w:val="fr-FR" w:eastAsia="en-US"/>
                    </w:rPr>
                    <w:t>L'intégration dans les procédures d'exploitation du retour des informations provenant de l'intervention d'urgence ou de l'exercice (si un risque inacceptable est identifié).</w:t>
                  </w:r>
                </w:p>
                <w:p w14:paraId="4CDED718" w14:textId="3D985D5A" w:rsidR="0080688D" w:rsidRPr="00994B77" w:rsidRDefault="0005059E">
                  <w:pPr>
                    <w:numPr>
                      <w:ilvl w:val="0"/>
                      <w:numId w:val="77"/>
                    </w:numPr>
                    <w:tabs>
                      <w:tab w:val="left" w:pos="8952"/>
                    </w:tabs>
                    <w:spacing w:line="240" w:lineRule="auto"/>
                    <w:ind w:left="447" w:right="1269" w:hanging="425"/>
                    <w:textAlignment w:val="baseline"/>
                    <w:rPr>
                      <w:rFonts w:eastAsia="Times New Roman" w:cs="Arial"/>
                      <w:color w:val="00577E"/>
                      <w:sz w:val="16"/>
                      <w:szCs w:val="16"/>
                      <w:lang w:val="fr-FR" w:eastAsia="en-US"/>
                    </w:rPr>
                  </w:pPr>
                  <w:r>
                    <w:rPr>
                      <w:rFonts w:eastAsia="Times New Roman" w:cs="Arial"/>
                      <w:color w:val="00577E"/>
                      <w:sz w:val="16"/>
                      <w:szCs w:val="16"/>
                      <w:lang w:val="fr-FR" w:eastAsia="en-US"/>
                    </w:rPr>
                    <w:t>Une 2</w:t>
                  </w:r>
                  <w:r w:rsidRPr="0005059E">
                    <w:rPr>
                      <w:rFonts w:eastAsia="Times New Roman" w:cs="Arial"/>
                      <w:color w:val="00577E"/>
                      <w:sz w:val="16"/>
                      <w:szCs w:val="16"/>
                      <w:vertAlign w:val="superscript"/>
                      <w:lang w:val="fr-FR" w:eastAsia="en-US"/>
                    </w:rPr>
                    <w:t>e</w:t>
                  </w:r>
                  <w:r w:rsidR="00D01B61">
                    <w:rPr>
                      <w:rFonts w:eastAsia="Times New Roman" w:cs="Arial"/>
                      <w:color w:val="00577E"/>
                      <w:sz w:val="16"/>
                      <w:szCs w:val="16"/>
                      <w:lang w:val="fr-FR" w:eastAsia="en-US"/>
                    </w:rPr>
                    <w:t> </w:t>
                  </w:r>
                  <w:r w:rsidRPr="003706D8">
                    <w:rPr>
                      <w:rFonts w:eastAsia="Times New Roman" w:cs="Arial"/>
                      <w:color w:val="00577E"/>
                      <w:sz w:val="16"/>
                      <w:szCs w:val="16"/>
                      <w:lang w:val="fr-FR" w:eastAsia="en-US"/>
                    </w:rPr>
                    <w:t>formation du personnel pour remédier à des lacunes dans les compétences</w:t>
                  </w:r>
                </w:p>
                <w:p w14:paraId="1BEE8731" w14:textId="77777777" w:rsidR="0080688D" w:rsidRPr="00994B77" w:rsidRDefault="007D29EF">
                  <w:pPr>
                    <w:numPr>
                      <w:ilvl w:val="0"/>
                      <w:numId w:val="77"/>
                    </w:numPr>
                    <w:tabs>
                      <w:tab w:val="left" w:pos="8952"/>
                    </w:tabs>
                    <w:spacing w:line="240" w:lineRule="auto"/>
                    <w:ind w:left="447" w:right="1269" w:hanging="425"/>
                    <w:textAlignment w:val="baseline"/>
                    <w:rPr>
                      <w:rFonts w:eastAsia="Times New Roman" w:cs="Arial"/>
                      <w:color w:val="00577E"/>
                      <w:sz w:val="16"/>
                      <w:szCs w:val="16"/>
                      <w:lang w:val="fr-FR" w:eastAsia="en-US"/>
                    </w:rPr>
                  </w:pPr>
                  <w:r w:rsidRPr="003706D8">
                    <w:rPr>
                      <w:rFonts w:eastAsia="Times New Roman" w:cs="Arial"/>
                      <w:color w:val="00577E"/>
                      <w:sz w:val="16"/>
                      <w:szCs w:val="16"/>
                      <w:lang w:val="fr-FR" w:eastAsia="en-US"/>
                    </w:rPr>
                    <w:t xml:space="preserve">L'examen de l'efficacité du programme de formation initiale </w:t>
                  </w:r>
                </w:p>
                <w:p w14:paraId="28C5239E" w14:textId="77777777" w:rsidR="0080688D" w:rsidRPr="00994B77" w:rsidRDefault="007D29EF">
                  <w:pPr>
                    <w:numPr>
                      <w:ilvl w:val="0"/>
                      <w:numId w:val="77"/>
                    </w:numPr>
                    <w:tabs>
                      <w:tab w:val="left" w:pos="8952"/>
                    </w:tabs>
                    <w:spacing w:line="240" w:lineRule="auto"/>
                    <w:ind w:left="447" w:right="1269" w:hanging="425"/>
                    <w:textAlignment w:val="baseline"/>
                    <w:rPr>
                      <w:rFonts w:eastAsia="Times New Roman" w:cs="Arial"/>
                      <w:color w:val="00577E"/>
                      <w:sz w:val="16"/>
                      <w:szCs w:val="16"/>
                      <w:lang w:val="fr-FR" w:eastAsia="en-US"/>
                    </w:rPr>
                  </w:pPr>
                  <w:r w:rsidRPr="003706D8">
                    <w:rPr>
                      <w:rFonts w:eastAsia="Times New Roman" w:cs="Arial"/>
                      <w:color w:val="00577E"/>
                      <w:sz w:val="16"/>
                      <w:szCs w:val="16"/>
                      <w:lang w:val="fr-FR" w:eastAsia="en-US"/>
                    </w:rPr>
                    <w:t xml:space="preserve">Des travaux correctifs en cas de défaut de conception/défaut de fonctionnement  </w:t>
                  </w:r>
                </w:p>
                <w:p w14:paraId="2DF41C72" w14:textId="77777777" w:rsidR="0080688D" w:rsidRPr="00994B77" w:rsidRDefault="007D29EF">
                  <w:pPr>
                    <w:numPr>
                      <w:ilvl w:val="0"/>
                      <w:numId w:val="77"/>
                    </w:numPr>
                    <w:spacing w:line="240" w:lineRule="auto"/>
                    <w:ind w:left="447" w:right="1269" w:hanging="425"/>
                    <w:textAlignment w:val="baseline"/>
                    <w:rPr>
                      <w:rFonts w:eastAsia="Times New Roman" w:cs="Arial"/>
                      <w:color w:val="00577E"/>
                      <w:sz w:val="16"/>
                      <w:szCs w:val="16"/>
                      <w:lang w:val="fr-FR" w:eastAsia="en-US"/>
                    </w:rPr>
                  </w:pPr>
                  <w:r w:rsidRPr="003706D8">
                    <w:rPr>
                      <w:rFonts w:eastAsia="Times New Roman" w:cs="Arial"/>
                      <w:color w:val="00577E"/>
                      <w:sz w:val="16"/>
                      <w:szCs w:val="16"/>
                      <w:lang w:val="fr-FR" w:eastAsia="en-US"/>
                    </w:rPr>
                    <w:t>&lt;ajouter les autres actions correctives spécifiques au site&gt;</w:t>
                  </w:r>
                </w:p>
              </w:tc>
            </w:tr>
          </w:tbl>
          <w:p w14:paraId="1702E715" w14:textId="77777777" w:rsidR="0080688D" w:rsidRPr="00994B77" w:rsidRDefault="0080688D" w:rsidP="00FF5CBB">
            <w:pPr>
              <w:pStyle w:val="Subheading"/>
              <w:numPr>
                <w:ilvl w:val="0"/>
                <w:numId w:val="0"/>
              </w:numPr>
              <w:rPr>
                <w:rFonts w:eastAsiaTheme="minorEastAsia"/>
                <w:color w:val="00577E" w:themeColor="text1"/>
                <w:sz w:val="16"/>
                <w:lang w:val="fr-FR" w:eastAsia="en-GB"/>
              </w:rPr>
            </w:pPr>
          </w:p>
        </w:tc>
      </w:tr>
      <w:tr w:rsidR="00C67B9D" w:rsidRPr="008B12A0" w14:paraId="3761268B" w14:textId="77777777" w:rsidTr="00C67B9D">
        <w:tc>
          <w:tcPr>
            <w:tcW w:w="2977" w:type="dxa"/>
          </w:tcPr>
          <w:p w14:paraId="5A8A3E15" w14:textId="77777777" w:rsidR="0080688D" w:rsidRPr="0054795F" w:rsidRDefault="007D29EF" w:rsidP="00300560">
            <w:pPr>
              <w:pStyle w:val="Subheading"/>
              <w:numPr>
                <w:ilvl w:val="0"/>
                <w:numId w:val="0"/>
              </w:numPr>
              <w:rPr>
                <w:rFonts w:eastAsiaTheme="minorEastAsia"/>
                <w:b/>
                <w:bCs/>
                <w:color w:val="00577E" w:themeColor="text1"/>
                <w:sz w:val="16"/>
                <w:lang w:val="en-GB" w:eastAsia="en-GB"/>
              </w:rPr>
            </w:pPr>
            <w:r w:rsidRPr="0054795F">
              <w:rPr>
                <w:rFonts w:eastAsiaTheme="minorEastAsia"/>
                <w:b/>
                <w:bCs/>
                <w:color w:val="00577E" w:themeColor="text1"/>
                <w:sz w:val="16"/>
                <w:lang w:val="fr-FR" w:eastAsia="en-GB"/>
              </w:rPr>
              <w:lastRenderedPageBreak/>
              <w:t>Plans de travaux</w:t>
            </w:r>
          </w:p>
        </w:tc>
        <w:tc>
          <w:tcPr>
            <w:tcW w:w="6095" w:type="dxa"/>
          </w:tcPr>
          <w:p w14:paraId="047C80AD" w14:textId="77777777" w:rsidR="0080688D" w:rsidRPr="00994B77" w:rsidRDefault="007D29EF" w:rsidP="00300560">
            <w:pPr>
              <w:pStyle w:val="Subheading"/>
              <w:numPr>
                <w:ilvl w:val="0"/>
                <w:numId w:val="0"/>
              </w:numPr>
              <w:rPr>
                <w:rFonts w:eastAsiaTheme="minorEastAsia"/>
                <w:color w:val="00577E" w:themeColor="text1"/>
                <w:sz w:val="16"/>
                <w:lang w:val="fr-FR" w:eastAsia="en-GB"/>
              </w:rPr>
            </w:pPr>
            <w:r w:rsidRPr="003706D8">
              <w:rPr>
                <w:rFonts w:eastAsiaTheme="minorEastAsia"/>
                <w:color w:val="00577E" w:themeColor="text1"/>
                <w:sz w:val="16"/>
                <w:lang w:val="fr-FR" w:eastAsia="en-GB"/>
              </w:rPr>
              <w:t>&lt;Insérer ou renvoyer vers les plans de travail conformément à la Section 3.4.2 de ce document&gt;.</w:t>
            </w:r>
          </w:p>
        </w:tc>
      </w:tr>
      <w:tr w:rsidR="00C67B9D" w:rsidRPr="008B12A0" w14:paraId="0CA6EB17" w14:textId="77777777" w:rsidTr="00C67B9D">
        <w:tc>
          <w:tcPr>
            <w:tcW w:w="2977" w:type="dxa"/>
          </w:tcPr>
          <w:p w14:paraId="25107718" w14:textId="77777777" w:rsidR="0080688D" w:rsidRPr="0054795F" w:rsidRDefault="007D29EF" w:rsidP="004F0E59">
            <w:pPr>
              <w:pStyle w:val="Subheading"/>
              <w:numPr>
                <w:ilvl w:val="0"/>
                <w:numId w:val="0"/>
              </w:numPr>
              <w:rPr>
                <w:rFonts w:eastAsiaTheme="minorEastAsia"/>
                <w:b/>
                <w:bCs/>
                <w:color w:val="00577E" w:themeColor="text1"/>
                <w:sz w:val="16"/>
                <w:lang w:val="en-GB" w:eastAsia="en-GB"/>
              </w:rPr>
            </w:pPr>
            <w:r w:rsidRPr="0054795F">
              <w:rPr>
                <w:rFonts w:eastAsiaTheme="minorEastAsia"/>
                <w:b/>
                <w:bCs/>
                <w:color w:val="00577E" w:themeColor="text1"/>
                <w:sz w:val="16"/>
                <w:lang w:val="fr-FR" w:eastAsia="en-GB"/>
              </w:rPr>
              <w:t>Tenue de registre</w:t>
            </w:r>
          </w:p>
          <w:p w14:paraId="03B589F9" w14:textId="77777777" w:rsidR="0080688D" w:rsidRPr="0054795F" w:rsidRDefault="0080688D" w:rsidP="00300560">
            <w:pPr>
              <w:pStyle w:val="Subheading"/>
              <w:numPr>
                <w:ilvl w:val="0"/>
                <w:numId w:val="0"/>
              </w:numPr>
              <w:rPr>
                <w:rFonts w:eastAsiaTheme="minorEastAsia"/>
                <w:b/>
                <w:bCs/>
                <w:color w:val="00577E" w:themeColor="text1"/>
                <w:sz w:val="16"/>
                <w:lang w:val="en-GB" w:eastAsia="en-GB"/>
              </w:rPr>
            </w:pPr>
          </w:p>
        </w:tc>
        <w:tc>
          <w:tcPr>
            <w:tcW w:w="6095" w:type="dxa"/>
          </w:tcPr>
          <w:p w14:paraId="667AB60C" w14:textId="77777777" w:rsidR="0080688D" w:rsidRPr="00994B77" w:rsidRDefault="007D29EF" w:rsidP="00300560">
            <w:pPr>
              <w:pStyle w:val="Subheading"/>
              <w:numPr>
                <w:ilvl w:val="0"/>
                <w:numId w:val="0"/>
              </w:numPr>
              <w:rPr>
                <w:rFonts w:eastAsiaTheme="minorEastAsia"/>
                <w:color w:val="00577E" w:themeColor="text1"/>
                <w:sz w:val="16"/>
                <w:lang w:val="fr-FR" w:eastAsia="en-GB"/>
              </w:rPr>
            </w:pPr>
            <w:r w:rsidRPr="003706D8">
              <w:rPr>
                <w:rFonts w:eastAsiaTheme="minorEastAsia"/>
                <w:color w:val="00577E" w:themeColor="text1"/>
                <w:sz w:val="16"/>
                <w:lang w:val="fr-FR" w:eastAsia="en-GB"/>
              </w:rPr>
              <w:t xml:space="preserve">&lt;Insérer les détails de la tenue des registres conformément à la Section 3.4.3 de ce document&gt; </w:t>
            </w:r>
          </w:p>
        </w:tc>
      </w:tr>
      <w:tr w:rsidR="00C67B9D" w:rsidRPr="008B12A0" w14:paraId="287681D5" w14:textId="77777777" w:rsidTr="00C67B9D">
        <w:tc>
          <w:tcPr>
            <w:tcW w:w="2977" w:type="dxa"/>
          </w:tcPr>
          <w:p w14:paraId="7A958713" w14:textId="77777777" w:rsidR="0080688D" w:rsidRPr="0054795F" w:rsidRDefault="007D29EF" w:rsidP="004F0E59">
            <w:pPr>
              <w:pStyle w:val="Subheading"/>
              <w:numPr>
                <w:ilvl w:val="0"/>
                <w:numId w:val="0"/>
              </w:numPr>
              <w:rPr>
                <w:rFonts w:eastAsiaTheme="minorEastAsia"/>
                <w:b/>
                <w:bCs/>
                <w:color w:val="00577E" w:themeColor="text1"/>
                <w:sz w:val="16"/>
                <w:lang w:val="en-GB" w:eastAsia="en-GB"/>
              </w:rPr>
            </w:pPr>
            <w:r w:rsidRPr="0054795F">
              <w:rPr>
                <w:rFonts w:eastAsiaTheme="minorEastAsia"/>
                <w:b/>
                <w:bCs/>
                <w:color w:val="00577E" w:themeColor="text1"/>
                <w:sz w:val="16"/>
                <w:lang w:val="fr-FR" w:eastAsia="en-GB"/>
              </w:rPr>
              <w:t>Suivi et Révision</w:t>
            </w:r>
          </w:p>
        </w:tc>
        <w:tc>
          <w:tcPr>
            <w:tcW w:w="6095" w:type="dxa"/>
          </w:tcPr>
          <w:p w14:paraId="556BED2C" w14:textId="77777777" w:rsidR="0080688D" w:rsidRPr="00994B77" w:rsidRDefault="007D29EF" w:rsidP="00881B56">
            <w:pPr>
              <w:pStyle w:val="Subheading"/>
              <w:numPr>
                <w:ilvl w:val="0"/>
                <w:numId w:val="0"/>
              </w:numPr>
              <w:spacing w:before="120" w:after="40"/>
              <w:rPr>
                <w:rFonts w:eastAsiaTheme="minorEastAsia"/>
                <w:color w:val="00577E" w:themeColor="text1"/>
                <w:sz w:val="16"/>
                <w:lang w:val="fr-FR" w:eastAsia="en-GB"/>
              </w:rPr>
            </w:pPr>
            <w:r w:rsidRPr="003706D8">
              <w:rPr>
                <w:rFonts w:eastAsiaTheme="minorEastAsia"/>
                <w:color w:val="00577E" w:themeColor="text1"/>
                <w:sz w:val="16"/>
                <w:lang w:val="fr-FR" w:eastAsia="en-GB"/>
              </w:rPr>
              <w:t>&lt;Insérer les informations de suivi et de révision conformément à la Section 3.5 de ce document&gt;.</w:t>
            </w:r>
          </w:p>
        </w:tc>
      </w:tr>
    </w:tbl>
    <w:p w14:paraId="655FA1D7" w14:textId="77777777" w:rsidR="0080688D" w:rsidRPr="00994B77" w:rsidRDefault="007D29EF" w:rsidP="0018095B">
      <w:pPr>
        <w:pStyle w:val="Heading1"/>
        <w:rPr>
          <w:lang w:val="fr-FR"/>
        </w:rPr>
      </w:pPr>
      <w:bookmarkStart w:id="317" w:name="_Toc103073057"/>
      <w:bookmarkStart w:id="318" w:name="_Toc116509566"/>
      <w:bookmarkStart w:id="319" w:name="_Toc116511448"/>
      <w:r>
        <w:rPr>
          <w:lang w:val="fr-FR"/>
        </w:rPr>
        <w:t>Liste de contrôle pour la révision du PSGE</w:t>
      </w:r>
      <w:bookmarkEnd w:id="317"/>
      <w:bookmarkEnd w:id="318"/>
      <w:bookmarkEnd w:id="319"/>
    </w:p>
    <w:p w14:paraId="20D0B0AA" w14:textId="77777777" w:rsidR="0080688D" w:rsidRPr="00994B77" w:rsidRDefault="007D29EF" w:rsidP="0018095B">
      <w:pPr>
        <w:pStyle w:val="BodyText"/>
        <w:rPr>
          <w:lang w:val="fr-FR"/>
        </w:rPr>
      </w:pPr>
      <w:r>
        <w:rPr>
          <w:lang w:val="fr-FR"/>
        </w:rPr>
        <w:t>L'</w:t>
      </w:r>
      <w:r>
        <w:rPr>
          <w:b/>
          <w:bCs/>
          <w:lang w:val="fr-FR"/>
        </w:rPr>
        <w:t>Annexe 2</w:t>
      </w:r>
      <w:r>
        <w:rPr>
          <w:lang w:val="fr-FR"/>
        </w:rPr>
        <w:t xml:space="preserve"> contient une liste de contrôle qui peut être utilisée pour réviser les PSGE soumis.</w:t>
      </w:r>
    </w:p>
    <w:p w14:paraId="01163165" w14:textId="77777777" w:rsidR="0080688D" w:rsidRPr="00994B77" w:rsidRDefault="0080688D" w:rsidP="00F337CD">
      <w:pPr>
        <w:rPr>
          <w:rFonts w:ascii="Helvetica" w:hAnsi="Helvetica"/>
          <w:szCs w:val="12"/>
          <w:lang w:val="fr-FR"/>
        </w:rPr>
      </w:pPr>
    </w:p>
    <w:p w14:paraId="4B7195AE" w14:textId="77777777" w:rsidR="0080688D" w:rsidRPr="00994B77" w:rsidRDefault="0080688D" w:rsidP="00F337CD">
      <w:pPr>
        <w:rPr>
          <w:rFonts w:ascii="Helvetica" w:hAnsi="Helvetica"/>
          <w:szCs w:val="12"/>
          <w:lang w:val="fr-FR"/>
        </w:rPr>
        <w:sectPr w:rsidR="0080688D" w:rsidRPr="00994B77" w:rsidSect="006B4B21">
          <w:pgSz w:w="11906" w:h="16838"/>
          <w:pgMar w:top="2269" w:right="1440" w:bottom="1418" w:left="1440" w:header="708" w:footer="708" w:gutter="0"/>
          <w:pgNumType w:start="1"/>
          <w:cols w:space="708"/>
          <w:docGrid w:linePitch="360"/>
        </w:sectPr>
      </w:pPr>
    </w:p>
    <w:p w14:paraId="5F881192" w14:textId="77777777" w:rsidR="0080688D" w:rsidRPr="00994B77" w:rsidRDefault="0080688D" w:rsidP="00F337CD">
      <w:pPr>
        <w:rPr>
          <w:rFonts w:ascii="Helvetica" w:hAnsi="Helvetica"/>
          <w:szCs w:val="12"/>
          <w:lang w:val="fr-FR"/>
        </w:rPr>
      </w:pPr>
    </w:p>
    <w:p w14:paraId="0216FFC9" w14:textId="77777777" w:rsidR="0080688D" w:rsidRPr="00994B77" w:rsidRDefault="0080688D" w:rsidP="00F337CD">
      <w:pPr>
        <w:rPr>
          <w:rFonts w:ascii="Helvetica" w:hAnsi="Helvetica"/>
          <w:szCs w:val="12"/>
          <w:lang w:val="fr-FR"/>
        </w:rPr>
      </w:pPr>
    </w:p>
    <w:p w14:paraId="475F6B28" w14:textId="77777777" w:rsidR="0080688D" w:rsidRPr="00994B77" w:rsidRDefault="007D29EF" w:rsidP="004D6153">
      <w:pPr>
        <w:spacing w:before="120" w:after="120"/>
        <w:rPr>
          <w:rFonts w:asciiTheme="majorHAnsi" w:hAnsiTheme="majorHAnsi" w:cstheme="majorHAnsi"/>
          <w:b/>
          <w:bCs/>
          <w:sz w:val="28"/>
          <w:szCs w:val="28"/>
          <w:lang w:val="fr-FR"/>
        </w:rPr>
      </w:pPr>
      <w:r w:rsidRPr="000942EF">
        <w:rPr>
          <w:rFonts w:cstheme="majorHAnsi"/>
          <w:b/>
          <w:bCs/>
          <w:sz w:val="28"/>
          <w:szCs w:val="28"/>
          <w:lang w:val="fr-FR"/>
        </w:rPr>
        <w:t xml:space="preserve">ANNEXE 1 </w:t>
      </w:r>
      <w:r w:rsidRPr="000942EF">
        <w:rPr>
          <w:rFonts w:cstheme="majorHAnsi"/>
          <w:b/>
          <w:bCs/>
          <w:sz w:val="28"/>
          <w:szCs w:val="28"/>
          <w:lang w:val="fr-FR"/>
        </w:rPr>
        <w:tab/>
        <w:t>Exemples de mesures de PSGE</w:t>
      </w:r>
    </w:p>
    <w:tbl>
      <w:tblPr>
        <w:tblStyle w:val="RHDHVTable"/>
        <w:tblW w:w="0" w:type="auto"/>
        <w:tblLook w:val="04A0" w:firstRow="1" w:lastRow="0" w:firstColumn="1" w:lastColumn="0" w:noHBand="0" w:noVBand="1"/>
      </w:tblPr>
      <w:tblGrid>
        <w:gridCol w:w="2191"/>
        <w:gridCol w:w="2192"/>
        <w:gridCol w:w="2192"/>
        <w:gridCol w:w="2192"/>
        <w:gridCol w:w="2192"/>
        <w:gridCol w:w="2192"/>
      </w:tblGrid>
      <w:tr w:rsidR="00C67B9D" w14:paraId="13BB1CBE" w14:textId="77777777" w:rsidTr="00C67B9D">
        <w:trPr>
          <w:cnfStyle w:val="100000000000" w:firstRow="1" w:lastRow="0" w:firstColumn="0" w:lastColumn="0" w:oddVBand="0" w:evenVBand="0" w:oddHBand="0" w:evenHBand="0" w:firstRowFirstColumn="0" w:firstRowLastColumn="0" w:lastRowFirstColumn="0" w:lastRowLastColumn="0"/>
        </w:trPr>
        <w:tc>
          <w:tcPr>
            <w:tcW w:w="2191" w:type="dxa"/>
            <w:vMerge w:val="restart"/>
          </w:tcPr>
          <w:p w14:paraId="329EACA9" w14:textId="77777777" w:rsidR="0080688D" w:rsidRDefault="007D29EF" w:rsidP="00D01DE6">
            <w:pPr>
              <w:jc w:val="center"/>
              <w:rPr>
                <w:rFonts w:ascii="Helvetica" w:hAnsi="Helvetica"/>
                <w:szCs w:val="12"/>
              </w:rPr>
            </w:pPr>
            <w:r>
              <w:rPr>
                <w:rFonts w:ascii="Helvetica" w:hAnsi="Helvetica"/>
                <w:b w:val="0"/>
                <w:szCs w:val="12"/>
                <w:lang w:val="fr-FR"/>
              </w:rPr>
              <w:t>Activité du Projet</w:t>
            </w:r>
          </w:p>
        </w:tc>
        <w:tc>
          <w:tcPr>
            <w:tcW w:w="2192" w:type="dxa"/>
            <w:vMerge w:val="restart"/>
          </w:tcPr>
          <w:p w14:paraId="0C5292AF" w14:textId="77777777" w:rsidR="0080688D" w:rsidRDefault="007D29EF" w:rsidP="00D01DE6">
            <w:pPr>
              <w:jc w:val="center"/>
              <w:rPr>
                <w:rFonts w:ascii="Helvetica" w:hAnsi="Helvetica"/>
                <w:szCs w:val="12"/>
              </w:rPr>
            </w:pPr>
            <w:r>
              <w:rPr>
                <w:rFonts w:ascii="Helvetica" w:hAnsi="Helvetica"/>
                <w:bCs/>
                <w:szCs w:val="12"/>
                <w:lang w:val="fr-FR"/>
              </w:rPr>
              <w:t>Impact anticipé</w:t>
            </w:r>
          </w:p>
        </w:tc>
        <w:tc>
          <w:tcPr>
            <w:tcW w:w="4384" w:type="dxa"/>
            <w:gridSpan w:val="2"/>
          </w:tcPr>
          <w:p w14:paraId="56D1FB65" w14:textId="77777777" w:rsidR="0080688D" w:rsidRPr="00994B77" w:rsidRDefault="007D29EF" w:rsidP="00D01DE6">
            <w:pPr>
              <w:jc w:val="center"/>
              <w:rPr>
                <w:rFonts w:ascii="Helvetica" w:hAnsi="Helvetica"/>
                <w:szCs w:val="12"/>
                <w:lang w:val="fr-FR"/>
              </w:rPr>
            </w:pPr>
            <w:r>
              <w:rPr>
                <w:rFonts w:ascii="Helvetica" w:hAnsi="Helvetica"/>
                <w:bCs/>
                <w:szCs w:val="12"/>
                <w:lang w:val="fr-FR"/>
              </w:rPr>
              <w:t>Mesure de gestion ou d'atténuation</w:t>
            </w:r>
          </w:p>
        </w:tc>
        <w:tc>
          <w:tcPr>
            <w:tcW w:w="4384" w:type="dxa"/>
            <w:gridSpan w:val="2"/>
          </w:tcPr>
          <w:p w14:paraId="50A637E5" w14:textId="77777777" w:rsidR="0080688D" w:rsidRDefault="007D29EF" w:rsidP="00D01DE6">
            <w:pPr>
              <w:jc w:val="center"/>
              <w:rPr>
                <w:rFonts w:ascii="Helvetica" w:hAnsi="Helvetica"/>
                <w:szCs w:val="12"/>
              </w:rPr>
            </w:pPr>
            <w:r>
              <w:rPr>
                <w:rFonts w:ascii="Helvetica" w:hAnsi="Helvetica"/>
                <w:bCs/>
                <w:szCs w:val="12"/>
                <w:lang w:val="fr-FR"/>
              </w:rPr>
              <w:t>Suivi</w:t>
            </w:r>
          </w:p>
        </w:tc>
      </w:tr>
      <w:tr w:rsidR="00C67B9D" w14:paraId="296F0199" w14:textId="77777777" w:rsidTr="00C67B9D">
        <w:tc>
          <w:tcPr>
            <w:tcW w:w="2191" w:type="dxa"/>
            <w:vMerge/>
          </w:tcPr>
          <w:p w14:paraId="0C4A629E" w14:textId="77777777" w:rsidR="0080688D" w:rsidRDefault="0080688D" w:rsidP="00D01DE6">
            <w:pPr>
              <w:jc w:val="center"/>
              <w:rPr>
                <w:rFonts w:ascii="Helvetica" w:hAnsi="Helvetica"/>
                <w:szCs w:val="12"/>
              </w:rPr>
            </w:pPr>
          </w:p>
        </w:tc>
        <w:tc>
          <w:tcPr>
            <w:tcW w:w="2192" w:type="dxa"/>
            <w:vMerge/>
          </w:tcPr>
          <w:p w14:paraId="1CB606B7" w14:textId="77777777" w:rsidR="0080688D" w:rsidRDefault="0080688D" w:rsidP="00D01DE6">
            <w:pPr>
              <w:jc w:val="center"/>
              <w:rPr>
                <w:rFonts w:ascii="Helvetica" w:hAnsi="Helvetica"/>
                <w:szCs w:val="12"/>
              </w:rPr>
            </w:pPr>
          </w:p>
        </w:tc>
        <w:tc>
          <w:tcPr>
            <w:tcW w:w="2192" w:type="dxa"/>
            <w:shd w:val="clear" w:color="auto" w:fill="00577E" w:themeFill="text2"/>
          </w:tcPr>
          <w:p w14:paraId="0E2C609E" w14:textId="77777777" w:rsidR="0080688D" w:rsidRPr="00D01DE6" w:rsidRDefault="007D29EF" w:rsidP="00D01DE6">
            <w:pPr>
              <w:jc w:val="center"/>
              <w:rPr>
                <w:rFonts w:ascii="Helvetica" w:hAnsi="Helvetica"/>
                <w:b/>
                <w:bCs/>
                <w:color w:val="FFFFFF" w:themeColor="background1"/>
                <w:szCs w:val="12"/>
              </w:rPr>
            </w:pPr>
            <w:r w:rsidRPr="00D01DE6">
              <w:rPr>
                <w:rFonts w:ascii="Helvetica" w:hAnsi="Helvetica"/>
                <w:b/>
                <w:bCs/>
                <w:color w:val="FFFFFF" w:themeColor="background1"/>
                <w:szCs w:val="12"/>
                <w:lang w:val="fr-FR"/>
              </w:rPr>
              <w:t>Action</w:t>
            </w:r>
          </w:p>
        </w:tc>
        <w:tc>
          <w:tcPr>
            <w:tcW w:w="2192" w:type="dxa"/>
            <w:shd w:val="clear" w:color="auto" w:fill="00577E" w:themeFill="text2"/>
          </w:tcPr>
          <w:p w14:paraId="57834179" w14:textId="77777777" w:rsidR="0080688D" w:rsidRPr="00D01DE6" w:rsidRDefault="007D29EF" w:rsidP="00D01DE6">
            <w:pPr>
              <w:jc w:val="center"/>
              <w:rPr>
                <w:rFonts w:ascii="Helvetica" w:hAnsi="Helvetica"/>
                <w:b/>
                <w:bCs/>
                <w:color w:val="FFFFFF" w:themeColor="background1"/>
                <w:szCs w:val="12"/>
              </w:rPr>
            </w:pPr>
            <w:r w:rsidRPr="00D01DE6">
              <w:rPr>
                <w:rFonts w:ascii="Helvetica" w:hAnsi="Helvetica"/>
                <w:b/>
                <w:bCs/>
                <w:color w:val="FFFFFF" w:themeColor="background1"/>
                <w:szCs w:val="12"/>
                <w:lang w:val="fr-FR"/>
              </w:rPr>
              <w:t>Responsabilité</w:t>
            </w:r>
          </w:p>
        </w:tc>
        <w:tc>
          <w:tcPr>
            <w:tcW w:w="2192" w:type="dxa"/>
            <w:shd w:val="clear" w:color="auto" w:fill="00577E" w:themeFill="text2"/>
          </w:tcPr>
          <w:p w14:paraId="6173A203" w14:textId="77777777" w:rsidR="0080688D" w:rsidRPr="00D01DE6" w:rsidRDefault="007D29EF" w:rsidP="00D01DE6">
            <w:pPr>
              <w:jc w:val="center"/>
              <w:rPr>
                <w:rFonts w:ascii="Helvetica" w:hAnsi="Helvetica"/>
                <w:b/>
                <w:bCs/>
                <w:color w:val="FFFFFF" w:themeColor="background1"/>
                <w:szCs w:val="12"/>
              </w:rPr>
            </w:pPr>
            <w:r w:rsidRPr="00D01DE6">
              <w:rPr>
                <w:rFonts w:ascii="Helvetica" w:hAnsi="Helvetica"/>
                <w:b/>
                <w:bCs/>
                <w:color w:val="FFFFFF" w:themeColor="background1"/>
                <w:szCs w:val="12"/>
                <w:lang w:val="fr-FR"/>
              </w:rPr>
              <w:t>Approche et calendrier</w:t>
            </w:r>
          </w:p>
        </w:tc>
        <w:tc>
          <w:tcPr>
            <w:tcW w:w="2192" w:type="dxa"/>
            <w:shd w:val="clear" w:color="auto" w:fill="00577E" w:themeFill="text2"/>
          </w:tcPr>
          <w:p w14:paraId="2C1B2BE0" w14:textId="77777777" w:rsidR="0080688D" w:rsidRPr="00D01DE6" w:rsidRDefault="007D29EF" w:rsidP="00D01DE6">
            <w:pPr>
              <w:jc w:val="center"/>
              <w:rPr>
                <w:rFonts w:ascii="Helvetica" w:hAnsi="Helvetica"/>
                <w:b/>
                <w:bCs/>
                <w:color w:val="FFFFFF" w:themeColor="background1"/>
                <w:szCs w:val="12"/>
              </w:rPr>
            </w:pPr>
            <w:r w:rsidRPr="00D01DE6">
              <w:rPr>
                <w:rFonts w:ascii="Helvetica" w:hAnsi="Helvetica"/>
                <w:b/>
                <w:bCs/>
                <w:color w:val="FFFFFF" w:themeColor="background1"/>
                <w:szCs w:val="12"/>
                <w:lang w:val="fr-FR"/>
              </w:rPr>
              <w:t>Responsabilité</w:t>
            </w:r>
          </w:p>
        </w:tc>
      </w:tr>
      <w:tr w:rsidR="00C67B9D" w14:paraId="00F59BA3" w14:textId="77777777" w:rsidTr="00C67B9D">
        <w:tc>
          <w:tcPr>
            <w:tcW w:w="13151" w:type="dxa"/>
            <w:gridSpan w:val="6"/>
          </w:tcPr>
          <w:p w14:paraId="229D2087" w14:textId="77777777" w:rsidR="0080688D" w:rsidRPr="00D01DE6" w:rsidRDefault="007D29EF" w:rsidP="00D01DE6">
            <w:pPr>
              <w:jc w:val="center"/>
              <w:rPr>
                <w:rFonts w:ascii="Helvetica" w:hAnsi="Helvetica"/>
                <w:b/>
                <w:bCs/>
                <w:szCs w:val="12"/>
              </w:rPr>
            </w:pPr>
            <w:r w:rsidRPr="00D01DE6">
              <w:rPr>
                <w:rFonts w:ascii="Helvetica" w:hAnsi="Helvetica"/>
                <w:b/>
                <w:bCs/>
                <w:szCs w:val="12"/>
                <w:lang w:val="fr-FR"/>
              </w:rPr>
              <w:t>PHASE DE CONSTRUCTION</w:t>
            </w:r>
          </w:p>
        </w:tc>
      </w:tr>
      <w:tr w:rsidR="00C67B9D" w:rsidRPr="008B12A0" w14:paraId="25C28273" w14:textId="77777777" w:rsidTr="00C67B9D">
        <w:tc>
          <w:tcPr>
            <w:tcW w:w="2191" w:type="dxa"/>
          </w:tcPr>
          <w:p w14:paraId="69605F5B" w14:textId="77777777" w:rsidR="0080688D" w:rsidRPr="00852CB8" w:rsidRDefault="007D29EF" w:rsidP="00DF6084">
            <w:pPr>
              <w:spacing w:after="40"/>
              <w:rPr>
                <w:rFonts w:ascii="Helvetica" w:hAnsi="Helvetica"/>
                <w:sz w:val="16"/>
                <w:szCs w:val="16"/>
              </w:rPr>
            </w:pPr>
            <w:r w:rsidRPr="00852CB8">
              <w:rPr>
                <w:rFonts w:ascii="Helvetica" w:hAnsi="Helvetica"/>
                <w:sz w:val="16"/>
                <w:szCs w:val="16"/>
                <w:lang w:val="fr-FR"/>
              </w:rPr>
              <w:t xml:space="preserve">Construction en saison sèche </w:t>
            </w:r>
          </w:p>
        </w:tc>
        <w:tc>
          <w:tcPr>
            <w:tcW w:w="2192" w:type="dxa"/>
          </w:tcPr>
          <w:p w14:paraId="3137072B" w14:textId="38ACB3D5" w:rsidR="0080688D" w:rsidRPr="00994B77" w:rsidRDefault="007D29EF" w:rsidP="00DF6084">
            <w:pPr>
              <w:spacing w:after="40"/>
              <w:rPr>
                <w:rFonts w:ascii="Helvetica" w:hAnsi="Helvetica"/>
                <w:sz w:val="16"/>
                <w:szCs w:val="16"/>
                <w:lang w:val="fr-FR"/>
              </w:rPr>
            </w:pPr>
            <w:r w:rsidRPr="00852CB8">
              <w:rPr>
                <w:rFonts w:ascii="Helvetica" w:hAnsi="Helvetica"/>
                <w:sz w:val="16"/>
                <w:szCs w:val="16"/>
                <w:lang w:val="fr-FR"/>
              </w:rPr>
              <w:t xml:space="preserve">Nuisances dues à la poussière </w:t>
            </w:r>
            <w:r w:rsidR="00197506">
              <w:rPr>
                <w:rFonts w:ascii="Helvetica" w:hAnsi="Helvetica"/>
                <w:sz w:val="16"/>
                <w:szCs w:val="16"/>
                <w:lang w:val="fr-FR"/>
              </w:rPr>
              <w:t>—</w:t>
            </w:r>
            <w:r w:rsidRPr="00852CB8">
              <w:rPr>
                <w:rFonts w:ascii="Helvetica" w:hAnsi="Helvetica"/>
                <w:sz w:val="16"/>
                <w:szCs w:val="16"/>
                <w:lang w:val="fr-FR"/>
              </w:rPr>
              <w:t xml:space="preserve"> dans et autour des zones de construction (p. ex. le broyeur) et sur le site de stockage des déblais exposés.</w:t>
            </w:r>
          </w:p>
        </w:tc>
        <w:tc>
          <w:tcPr>
            <w:tcW w:w="2192" w:type="dxa"/>
          </w:tcPr>
          <w:p w14:paraId="271ACB26" w14:textId="77777777" w:rsidR="0080688D" w:rsidRPr="00994B77" w:rsidRDefault="007D29EF" w:rsidP="00DF6084">
            <w:pPr>
              <w:spacing w:after="40"/>
              <w:rPr>
                <w:rFonts w:ascii="Helvetica" w:hAnsi="Helvetica"/>
                <w:sz w:val="16"/>
                <w:szCs w:val="16"/>
                <w:lang w:val="fr-FR"/>
              </w:rPr>
            </w:pPr>
            <w:r w:rsidRPr="00852CB8">
              <w:rPr>
                <w:rFonts w:ascii="Helvetica" w:hAnsi="Helvetica"/>
                <w:sz w:val="16"/>
                <w:szCs w:val="16"/>
                <w:lang w:val="fr-FR"/>
              </w:rPr>
              <w:t>Limiter ou arrêter l'activité près du village en période de vents forts.</w:t>
            </w:r>
          </w:p>
          <w:p w14:paraId="49F03211" w14:textId="65DB8079" w:rsidR="0080688D" w:rsidRPr="00994B77" w:rsidRDefault="007D29EF" w:rsidP="00DF6084">
            <w:pPr>
              <w:spacing w:after="40"/>
              <w:rPr>
                <w:rFonts w:ascii="Helvetica" w:hAnsi="Helvetica"/>
                <w:sz w:val="16"/>
                <w:szCs w:val="16"/>
                <w:lang w:val="fr-FR"/>
              </w:rPr>
            </w:pPr>
            <w:r w:rsidRPr="00852CB8">
              <w:rPr>
                <w:rFonts w:ascii="Helvetica" w:hAnsi="Helvetica"/>
                <w:sz w:val="16"/>
                <w:szCs w:val="16"/>
                <w:lang w:val="fr-FR"/>
              </w:rPr>
              <w:t>Utiliser de l'eau de mer pour supprimer les poussières (y compris sur la route d'accès dans un rayon de 50</w:t>
            </w:r>
            <w:r w:rsidR="009E235A">
              <w:rPr>
                <w:rFonts w:ascii="Helvetica" w:hAnsi="Helvetica"/>
                <w:sz w:val="16"/>
                <w:szCs w:val="16"/>
                <w:lang w:val="fr-FR"/>
              </w:rPr>
              <w:t> </w:t>
            </w:r>
            <w:r w:rsidRPr="00852CB8">
              <w:rPr>
                <w:rFonts w:ascii="Helvetica" w:hAnsi="Helvetica"/>
                <w:sz w:val="16"/>
                <w:szCs w:val="16"/>
                <w:lang w:val="fr-FR"/>
              </w:rPr>
              <w:t>m d'une habitation occupée).</w:t>
            </w:r>
          </w:p>
          <w:p w14:paraId="1EBD9809" w14:textId="77777777" w:rsidR="0080688D" w:rsidRPr="00994B77" w:rsidRDefault="007D29EF" w:rsidP="00DF6084">
            <w:pPr>
              <w:spacing w:after="40"/>
              <w:rPr>
                <w:rFonts w:ascii="Helvetica" w:hAnsi="Helvetica"/>
                <w:sz w:val="16"/>
                <w:szCs w:val="16"/>
                <w:lang w:val="fr-FR"/>
              </w:rPr>
            </w:pPr>
            <w:r w:rsidRPr="00852CB8">
              <w:rPr>
                <w:rFonts w:ascii="Helvetica" w:hAnsi="Helvetica"/>
                <w:sz w:val="16"/>
                <w:szCs w:val="16"/>
                <w:lang w:val="fr-FR"/>
              </w:rPr>
              <w:t>Recouvrir le site de stockage des déblais</w:t>
            </w:r>
          </w:p>
        </w:tc>
        <w:tc>
          <w:tcPr>
            <w:tcW w:w="2192" w:type="dxa"/>
          </w:tcPr>
          <w:p w14:paraId="6A7E4D49" w14:textId="77777777" w:rsidR="0080688D" w:rsidRPr="00852CB8" w:rsidRDefault="007D29EF" w:rsidP="00DF6084">
            <w:pPr>
              <w:spacing w:after="40"/>
              <w:rPr>
                <w:rFonts w:ascii="Helvetica" w:hAnsi="Helvetica"/>
                <w:sz w:val="16"/>
                <w:szCs w:val="16"/>
              </w:rPr>
            </w:pPr>
            <w:r>
              <w:rPr>
                <w:rFonts w:ascii="Helvetica" w:hAnsi="Helvetica"/>
                <w:sz w:val="16"/>
                <w:szCs w:val="16"/>
                <w:lang w:val="fr-FR"/>
              </w:rPr>
              <w:t xml:space="preserve">Entrepreneur </w:t>
            </w:r>
          </w:p>
        </w:tc>
        <w:tc>
          <w:tcPr>
            <w:tcW w:w="2192" w:type="dxa"/>
          </w:tcPr>
          <w:p w14:paraId="0A67D652" w14:textId="77777777" w:rsidR="0080688D" w:rsidRPr="00852CB8" w:rsidRDefault="007D29EF" w:rsidP="00DF6084">
            <w:pPr>
              <w:spacing w:after="40"/>
              <w:rPr>
                <w:rFonts w:ascii="Helvetica" w:hAnsi="Helvetica"/>
                <w:sz w:val="16"/>
                <w:szCs w:val="16"/>
              </w:rPr>
            </w:pPr>
            <w:r>
              <w:rPr>
                <w:rFonts w:ascii="Helvetica" w:hAnsi="Helvetica"/>
                <w:sz w:val="16"/>
                <w:szCs w:val="16"/>
                <w:lang w:val="fr-FR"/>
              </w:rPr>
              <w:t>Inspections visuelles, quotidiennes</w:t>
            </w:r>
          </w:p>
        </w:tc>
        <w:tc>
          <w:tcPr>
            <w:tcW w:w="2192" w:type="dxa"/>
          </w:tcPr>
          <w:p w14:paraId="4C95B160" w14:textId="77777777" w:rsidR="0080688D" w:rsidRPr="00994B77" w:rsidRDefault="007D29EF" w:rsidP="00DF6084">
            <w:pPr>
              <w:spacing w:after="40"/>
              <w:rPr>
                <w:rFonts w:ascii="Helvetica" w:hAnsi="Helvetica"/>
                <w:sz w:val="16"/>
                <w:szCs w:val="16"/>
                <w:lang w:val="fr-FR"/>
              </w:rPr>
            </w:pPr>
            <w:r>
              <w:rPr>
                <w:rFonts w:ascii="Helvetica" w:hAnsi="Helvetica"/>
                <w:sz w:val="16"/>
                <w:szCs w:val="16"/>
                <w:lang w:val="fr-FR"/>
              </w:rPr>
              <w:t>Spécialiste de l'environnement du site &amp; Représentant sur site de l'ingénieur contractuel</w:t>
            </w:r>
          </w:p>
        </w:tc>
      </w:tr>
      <w:tr w:rsidR="00C67B9D" w:rsidRPr="008B12A0" w14:paraId="43FA99AB" w14:textId="77777777" w:rsidTr="00C67B9D">
        <w:tc>
          <w:tcPr>
            <w:tcW w:w="2191" w:type="dxa"/>
          </w:tcPr>
          <w:p w14:paraId="32132FB3" w14:textId="77777777" w:rsidR="0080688D" w:rsidRPr="00994B77" w:rsidRDefault="007D29EF" w:rsidP="00DF6084">
            <w:pPr>
              <w:spacing w:after="40"/>
              <w:rPr>
                <w:rFonts w:ascii="Helvetica" w:hAnsi="Helvetica"/>
                <w:sz w:val="16"/>
                <w:szCs w:val="16"/>
                <w:lang w:val="fr-FR"/>
              </w:rPr>
            </w:pPr>
            <w:r w:rsidRPr="00664CBD">
              <w:rPr>
                <w:rFonts w:ascii="Helvetica" w:hAnsi="Helvetica"/>
                <w:sz w:val="16"/>
                <w:szCs w:val="16"/>
                <w:lang w:val="fr-FR"/>
              </w:rPr>
              <w:t>Utilisation des installations et des véhicules de construction</w:t>
            </w:r>
          </w:p>
        </w:tc>
        <w:tc>
          <w:tcPr>
            <w:tcW w:w="2192" w:type="dxa"/>
          </w:tcPr>
          <w:p w14:paraId="2519A92A" w14:textId="77777777" w:rsidR="0080688D" w:rsidRPr="00994B77" w:rsidRDefault="007D29EF" w:rsidP="00DF6084">
            <w:pPr>
              <w:spacing w:after="40"/>
              <w:rPr>
                <w:rFonts w:ascii="Helvetica" w:hAnsi="Helvetica"/>
                <w:sz w:val="16"/>
                <w:szCs w:val="16"/>
                <w:lang w:val="fr-FR"/>
              </w:rPr>
            </w:pPr>
            <w:r>
              <w:rPr>
                <w:rFonts w:ascii="Helvetica" w:hAnsi="Helvetica"/>
                <w:sz w:val="16"/>
                <w:szCs w:val="16"/>
                <w:lang w:val="fr-FR"/>
              </w:rPr>
              <w:t>Émissions de gaz d'échappement affectant la qualité de l'air</w:t>
            </w:r>
          </w:p>
        </w:tc>
        <w:tc>
          <w:tcPr>
            <w:tcW w:w="2192" w:type="dxa"/>
          </w:tcPr>
          <w:p w14:paraId="647B8081" w14:textId="77777777" w:rsidR="0080688D" w:rsidRPr="00994B77" w:rsidRDefault="007D29EF" w:rsidP="00DF6084">
            <w:pPr>
              <w:spacing w:after="40"/>
              <w:rPr>
                <w:rFonts w:ascii="Helvetica" w:hAnsi="Helvetica"/>
                <w:sz w:val="16"/>
                <w:szCs w:val="16"/>
                <w:lang w:val="fr-FR"/>
              </w:rPr>
            </w:pPr>
            <w:r>
              <w:rPr>
                <w:rFonts w:ascii="Helvetica" w:hAnsi="Helvetica"/>
                <w:sz w:val="16"/>
                <w:szCs w:val="16"/>
                <w:lang w:val="fr-FR"/>
              </w:rPr>
              <w:t xml:space="preserve">Utilisation de véhicules certifiés conformes </w:t>
            </w:r>
          </w:p>
          <w:p w14:paraId="70FDC34E" w14:textId="77777777" w:rsidR="0080688D" w:rsidRPr="00994B77" w:rsidRDefault="007D29EF" w:rsidP="00DF6084">
            <w:pPr>
              <w:spacing w:after="40"/>
              <w:rPr>
                <w:rFonts w:ascii="Helvetica" w:hAnsi="Helvetica"/>
                <w:sz w:val="16"/>
                <w:szCs w:val="16"/>
                <w:lang w:val="fr-FR"/>
              </w:rPr>
            </w:pPr>
            <w:r>
              <w:rPr>
                <w:rFonts w:ascii="Helvetica" w:hAnsi="Helvetica"/>
                <w:sz w:val="16"/>
                <w:szCs w:val="16"/>
                <w:lang w:val="fr-FR"/>
              </w:rPr>
              <w:t>Entretien des équipements</w:t>
            </w:r>
          </w:p>
          <w:p w14:paraId="523A7D7F" w14:textId="77777777" w:rsidR="0080688D" w:rsidRPr="00994B77" w:rsidRDefault="007D29EF" w:rsidP="00DF6084">
            <w:pPr>
              <w:spacing w:after="40"/>
              <w:rPr>
                <w:rFonts w:ascii="Helvetica" w:hAnsi="Helvetica"/>
                <w:sz w:val="16"/>
                <w:szCs w:val="16"/>
                <w:lang w:val="fr-FR"/>
              </w:rPr>
            </w:pPr>
            <w:r>
              <w:rPr>
                <w:rFonts w:ascii="Helvetica" w:hAnsi="Helvetica"/>
                <w:sz w:val="16"/>
                <w:szCs w:val="16"/>
                <w:lang w:val="fr-FR"/>
              </w:rPr>
              <w:t>Éviter de laisser tourner le moteur au ralenti hors utilisation</w:t>
            </w:r>
          </w:p>
        </w:tc>
        <w:tc>
          <w:tcPr>
            <w:tcW w:w="2192" w:type="dxa"/>
          </w:tcPr>
          <w:p w14:paraId="28ED5C36" w14:textId="77777777" w:rsidR="0080688D" w:rsidRPr="00664CBD" w:rsidRDefault="007D29EF" w:rsidP="00DF6084">
            <w:pPr>
              <w:spacing w:after="40"/>
              <w:rPr>
                <w:rFonts w:ascii="Helvetica" w:hAnsi="Helvetica"/>
                <w:sz w:val="16"/>
                <w:szCs w:val="16"/>
              </w:rPr>
            </w:pPr>
            <w:r>
              <w:rPr>
                <w:rFonts w:ascii="Helvetica" w:hAnsi="Helvetica"/>
                <w:sz w:val="16"/>
                <w:szCs w:val="16"/>
                <w:lang w:val="fr-FR"/>
              </w:rPr>
              <w:t>Entrepreneur</w:t>
            </w:r>
          </w:p>
        </w:tc>
        <w:tc>
          <w:tcPr>
            <w:tcW w:w="2192" w:type="dxa"/>
          </w:tcPr>
          <w:p w14:paraId="34F74CC0" w14:textId="77777777" w:rsidR="0080688D" w:rsidRPr="00994B77" w:rsidRDefault="007D29EF" w:rsidP="00DF6084">
            <w:pPr>
              <w:spacing w:after="40"/>
              <w:rPr>
                <w:rFonts w:ascii="Helvetica" w:hAnsi="Helvetica"/>
                <w:sz w:val="16"/>
                <w:szCs w:val="16"/>
                <w:lang w:val="fr-FR"/>
              </w:rPr>
            </w:pPr>
            <w:r>
              <w:rPr>
                <w:rFonts w:ascii="Helvetica" w:hAnsi="Helvetica"/>
                <w:sz w:val="16"/>
                <w:szCs w:val="16"/>
                <w:lang w:val="fr-FR"/>
              </w:rPr>
              <w:t>Certification, au début puis tous les six mois</w:t>
            </w:r>
          </w:p>
          <w:p w14:paraId="0E482005" w14:textId="77777777" w:rsidR="0080688D" w:rsidRPr="00664CBD" w:rsidRDefault="007D29EF" w:rsidP="00DF6084">
            <w:pPr>
              <w:spacing w:after="40"/>
              <w:rPr>
                <w:rFonts w:ascii="Helvetica" w:hAnsi="Helvetica"/>
                <w:sz w:val="16"/>
                <w:szCs w:val="16"/>
              </w:rPr>
            </w:pPr>
            <w:r>
              <w:rPr>
                <w:rFonts w:ascii="Helvetica" w:hAnsi="Helvetica"/>
                <w:sz w:val="16"/>
                <w:szCs w:val="16"/>
                <w:lang w:val="fr-FR"/>
              </w:rPr>
              <w:t>Inspections visuelles, quotidiennes</w:t>
            </w:r>
          </w:p>
        </w:tc>
        <w:tc>
          <w:tcPr>
            <w:tcW w:w="2192" w:type="dxa"/>
          </w:tcPr>
          <w:p w14:paraId="00011120" w14:textId="77777777" w:rsidR="0080688D" w:rsidRPr="00994B77" w:rsidRDefault="007D29EF" w:rsidP="00DF6084">
            <w:pPr>
              <w:spacing w:after="40"/>
              <w:rPr>
                <w:rFonts w:ascii="Helvetica" w:hAnsi="Helvetica"/>
                <w:sz w:val="16"/>
                <w:szCs w:val="16"/>
                <w:lang w:val="fr-FR"/>
              </w:rPr>
            </w:pPr>
            <w:r>
              <w:rPr>
                <w:rFonts w:ascii="Helvetica" w:hAnsi="Helvetica"/>
                <w:sz w:val="16"/>
                <w:szCs w:val="16"/>
                <w:lang w:val="fr-FR"/>
              </w:rPr>
              <w:t>Spécialiste de l'environnement du site &amp; Représentant sur site de l'ingénieur contractuel</w:t>
            </w:r>
          </w:p>
        </w:tc>
      </w:tr>
      <w:tr w:rsidR="00C67B9D" w:rsidRPr="008B12A0" w14:paraId="650B1896" w14:textId="77777777" w:rsidTr="00C67B9D">
        <w:tc>
          <w:tcPr>
            <w:tcW w:w="2191" w:type="dxa"/>
          </w:tcPr>
          <w:p w14:paraId="7FE612EE" w14:textId="77777777" w:rsidR="0080688D" w:rsidRPr="00994B77" w:rsidRDefault="007D29EF" w:rsidP="00DF6084">
            <w:pPr>
              <w:spacing w:after="40"/>
              <w:rPr>
                <w:rFonts w:ascii="Helvetica" w:hAnsi="Helvetica"/>
                <w:sz w:val="16"/>
                <w:szCs w:val="16"/>
                <w:lang w:val="fr-FR"/>
              </w:rPr>
            </w:pPr>
            <w:r>
              <w:rPr>
                <w:rFonts w:ascii="Helvetica" w:hAnsi="Helvetica"/>
                <w:sz w:val="16"/>
                <w:szCs w:val="16"/>
                <w:lang w:val="fr-FR"/>
              </w:rPr>
              <w:t>Construction d'une plate-forme de travail temporaire sur le platier récifal</w:t>
            </w:r>
          </w:p>
        </w:tc>
        <w:tc>
          <w:tcPr>
            <w:tcW w:w="2192" w:type="dxa"/>
          </w:tcPr>
          <w:p w14:paraId="38712C0C" w14:textId="77777777" w:rsidR="0080688D" w:rsidRPr="00994B77" w:rsidRDefault="007D29EF" w:rsidP="00DF6084">
            <w:pPr>
              <w:spacing w:after="40"/>
              <w:rPr>
                <w:rFonts w:ascii="Helvetica" w:hAnsi="Helvetica"/>
                <w:sz w:val="16"/>
                <w:szCs w:val="16"/>
                <w:lang w:val="fr-FR"/>
              </w:rPr>
            </w:pPr>
            <w:r>
              <w:rPr>
                <w:rFonts w:ascii="Helvetica" w:hAnsi="Helvetica"/>
                <w:sz w:val="16"/>
                <w:szCs w:val="16"/>
                <w:lang w:val="fr-FR"/>
              </w:rPr>
              <w:t>Dommages de la plate-forme de travail et accumulation de sédiments</w:t>
            </w:r>
          </w:p>
        </w:tc>
        <w:tc>
          <w:tcPr>
            <w:tcW w:w="2192" w:type="dxa"/>
          </w:tcPr>
          <w:p w14:paraId="68B39E4D" w14:textId="77777777" w:rsidR="0080688D" w:rsidRPr="00994B77" w:rsidRDefault="007D29EF" w:rsidP="00DF6084">
            <w:pPr>
              <w:spacing w:after="40"/>
              <w:rPr>
                <w:rFonts w:ascii="Helvetica" w:hAnsi="Helvetica"/>
                <w:sz w:val="16"/>
                <w:szCs w:val="16"/>
                <w:lang w:val="fr-FR"/>
              </w:rPr>
            </w:pPr>
            <w:r>
              <w:rPr>
                <w:rFonts w:ascii="Helvetica" w:hAnsi="Helvetica"/>
                <w:sz w:val="16"/>
                <w:szCs w:val="16"/>
                <w:lang w:val="fr-FR"/>
              </w:rPr>
              <w:t xml:space="preserve">Fournir et respecter un plan de travail spécifique au site, incluant (i) la définition des limites/plan de travail, (ii) l'évitement des sites à haute valeur environnementale, (iii) les détails de la méthodologie </w:t>
            </w:r>
            <w:r>
              <w:rPr>
                <w:rFonts w:ascii="Helvetica" w:hAnsi="Helvetica"/>
                <w:sz w:val="16"/>
                <w:szCs w:val="16"/>
                <w:lang w:val="fr-FR"/>
              </w:rPr>
              <w:lastRenderedPageBreak/>
              <w:t>de construction, (iv) l'évaluation des risques, (v) les détails des mesures de gestion, (vi) le plan de surveillance.</w:t>
            </w:r>
          </w:p>
        </w:tc>
        <w:tc>
          <w:tcPr>
            <w:tcW w:w="2192" w:type="dxa"/>
          </w:tcPr>
          <w:p w14:paraId="4DCCD6EC" w14:textId="77777777" w:rsidR="0080688D" w:rsidRPr="00994B77" w:rsidRDefault="007D29EF" w:rsidP="00DF6084">
            <w:pPr>
              <w:spacing w:after="40"/>
              <w:rPr>
                <w:rFonts w:ascii="Helvetica" w:hAnsi="Helvetica"/>
                <w:sz w:val="16"/>
                <w:szCs w:val="16"/>
                <w:lang w:val="fr-FR"/>
              </w:rPr>
            </w:pPr>
            <w:r>
              <w:rPr>
                <w:rFonts w:ascii="Helvetica" w:hAnsi="Helvetica"/>
                <w:sz w:val="16"/>
                <w:szCs w:val="16"/>
                <w:lang w:val="fr-FR"/>
              </w:rPr>
              <w:lastRenderedPageBreak/>
              <w:t>Entrepreneur (préparation)</w:t>
            </w:r>
          </w:p>
          <w:p w14:paraId="465E0B9A" w14:textId="77777777" w:rsidR="0080688D" w:rsidRPr="00994B77" w:rsidRDefault="007D29EF" w:rsidP="00DF6084">
            <w:pPr>
              <w:spacing w:after="40"/>
              <w:rPr>
                <w:rFonts w:ascii="Helvetica" w:hAnsi="Helvetica"/>
                <w:sz w:val="16"/>
                <w:szCs w:val="16"/>
                <w:lang w:val="fr-FR"/>
              </w:rPr>
            </w:pPr>
            <w:r>
              <w:rPr>
                <w:rFonts w:ascii="Helvetica" w:hAnsi="Helvetica"/>
                <w:sz w:val="16"/>
                <w:szCs w:val="16"/>
                <w:lang w:val="fr-FR"/>
              </w:rPr>
              <w:t>Ingénieur contractuel (autorisation)</w:t>
            </w:r>
          </w:p>
        </w:tc>
        <w:tc>
          <w:tcPr>
            <w:tcW w:w="2192" w:type="dxa"/>
          </w:tcPr>
          <w:p w14:paraId="20EFF40E" w14:textId="77777777" w:rsidR="0080688D" w:rsidRPr="00994B77" w:rsidRDefault="007D29EF" w:rsidP="00DF6084">
            <w:pPr>
              <w:spacing w:after="40"/>
              <w:rPr>
                <w:rFonts w:ascii="Helvetica" w:hAnsi="Helvetica"/>
                <w:sz w:val="16"/>
                <w:szCs w:val="16"/>
                <w:lang w:val="fr-FR"/>
              </w:rPr>
            </w:pPr>
            <w:r>
              <w:rPr>
                <w:rFonts w:ascii="Helvetica" w:hAnsi="Helvetica"/>
                <w:sz w:val="16"/>
                <w:szCs w:val="16"/>
                <w:lang w:val="fr-FR"/>
              </w:rPr>
              <w:t>Mesure de l'accumulation de sédiments, mensuelle</w:t>
            </w:r>
            <w:r>
              <w:rPr>
                <w:rStyle w:val="FootnoteReference"/>
                <w:rFonts w:ascii="Helvetica" w:hAnsi="Helvetica"/>
                <w:sz w:val="16"/>
                <w:szCs w:val="16"/>
              </w:rPr>
              <w:footnoteReference w:id="10"/>
            </w:r>
          </w:p>
          <w:p w14:paraId="30728026" w14:textId="77777777" w:rsidR="0080688D" w:rsidRPr="00994B77" w:rsidRDefault="007D29EF" w:rsidP="00DF6084">
            <w:pPr>
              <w:spacing w:after="40"/>
              <w:rPr>
                <w:rFonts w:ascii="Helvetica" w:hAnsi="Helvetica"/>
                <w:sz w:val="16"/>
                <w:szCs w:val="16"/>
                <w:lang w:val="fr-FR"/>
              </w:rPr>
            </w:pPr>
            <w:r>
              <w:rPr>
                <w:rFonts w:ascii="Helvetica" w:hAnsi="Helvetica"/>
                <w:sz w:val="16"/>
                <w:szCs w:val="16"/>
                <w:lang w:val="fr-FR"/>
              </w:rPr>
              <w:t>Enquête avant et après construction de la plate-forme de travail</w:t>
            </w:r>
            <w:r>
              <w:rPr>
                <w:rStyle w:val="FootnoteReference"/>
                <w:rFonts w:ascii="Helvetica" w:hAnsi="Helvetica"/>
                <w:sz w:val="16"/>
                <w:szCs w:val="16"/>
              </w:rPr>
              <w:footnoteReference w:id="11"/>
            </w:r>
          </w:p>
        </w:tc>
        <w:tc>
          <w:tcPr>
            <w:tcW w:w="2192" w:type="dxa"/>
          </w:tcPr>
          <w:p w14:paraId="33AAFB16" w14:textId="77777777" w:rsidR="0080688D" w:rsidRPr="00994B77" w:rsidRDefault="007D29EF" w:rsidP="00DF6084">
            <w:pPr>
              <w:spacing w:after="40"/>
              <w:rPr>
                <w:rFonts w:ascii="Helvetica" w:hAnsi="Helvetica"/>
                <w:sz w:val="16"/>
                <w:szCs w:val="16"/>
                <w:lang w:val="fr-FR"/>
              </w:rPr>
            </w:pPr>
            <w:r>
              <w:rPr>
                <w:rFonts w:ascii="Helvetica" w:hAnsi="Helvetica"/>
                <w:sz w:val="16"/>
                <w:szCs w:val="16"/>
                <w:lang w:val="fr-FR"/>
              </w:rPr>
              <w:t>Responsable de l'environnement du site, sous la responsabilité de l'ingénieur contractuel</w:t>
            </w:r>
          </w:p>
          <w:p w14:paraId="416F4732" w14:textId="77777777" w:rsidR="0080688D" w:rsidRPr="00994B77" w:rsidRDefault="007D29EF" w:rsidP="00DF6084">
            <w:pPr>
              <w:spacing w:after="40"/>
              <w:rPr>
                <w:rFonts w:ascii="Helvetica" w:hAnsi="Helvetica"/>
                <w:sz w:val="16"/>
                <w:szCs w:val="16"/>
                <w:lang w:val="fr-FR"/>
              </w:rPr>
            </w:pPr>
            <w:r>
              <w:rPr>
                <w:rFonts w:ascii="Helvetica" w:hAnsi="Helvetica"/>
                <w:sz w:val="16"/>
                <w:szCs w:val="16"/>
                <w:lang w:val="fr-FR"/>
              </w:rPr>
              <w:t xml:space="preserve">Écologiste marin du contractant, sous la </w:t>
            </w:r>
            <w:r>
              <w:rPr>
                <w:rFonts w:ascii="Helvetica" w:hAnsi="Helvetica"/>
                <w:sz w:val="16"/>
                <w:szCs w:val="16"/>
                <w:lang w:val="fr-FR"/>
              </w:rPr>
              <w:lastRenderedPageBreak/>
              <w:t>responsabilité de l'ingénieur contractuel.</w:t>
            </w:r>
          </w:p>
        </w:tc>
      </w:tr>
    </w:tbl>
    <w:p w14:paraId="75BB2102" w14:textId="77777777" w:rsidR="0080688D" w:rsidRPr="00994B77" w:rsidRDefault="0080688D" w:rsidP="00F337CD">
      <w:pPr>
        <w:rPr>
          <w:rFonts w:ascii="Helvetica" w:hAnsi="Helvetica"/>
          <w:szCs w:val="12"/>
          <w:lang w:val="fr-FR"/>
        </w:rPr>
      </w:pPr>
    </w:p>
    <w:p w14:paraId="26EE46DC" w14:textId="77777777" w:rsidR="0080688D" w:rsidRPr="00994B77" w:rsidRDefault="0080688D" w:rsidP="00F337CD">
      <w:pPr>
        <w:rPr>
          <w:rFonts w:ascii="Helvetica" w:hAnsi="Helvetica"/>
          <w:szCs w:val="12"/>
          <w:lang w:val="fr-FR"/>
        </w:rPr>
      </w:pPr>
    </w:p>
    <w:p w14:paraId="1E212696" w14:textId="77777777" w:rsidR="0080688D" w:rsidRPr="00994B77" w:rsidRDefault="0080688D" w:rsidP="00F337CD">
      <w:pPr>
        <w:rPr>
          <w:rFonts w:ascii="Helvetica" w:hAnsi="Helvetica"/>
          <w:szCs w:val="12"/>
          <w:lang w:val="fr-FR"/>
        </w:rPr>
      </w:pPr>
    </w:p>
    <w:p w14:paraId="78D218F6" w14:textId="77777777" w:rsidR="0080688D" w:rsidRPr="00994B77" w:rsidRDefault="007D29EF" w:rsidP="00115736">
      <w:pPr>
        <w:spacing w:before="120" w:after="120"/>
        <w:rPr>
          <w:rFonts w:asciiTheme="majorHAnsi" w:hAnsiTheme="majorHAnsi" w:cstheme="majorHAnsi"/>
          <w:b/>
          <w:bCs/>
          <w:sz w:val="28"/>
          <w:szCs w:val="28"/>
          <w:lang w:val="fr-FR"/>
        </w:rPr>
      </w:pPr>
      <w:r w:rsidRPr="000942EF">
        <w:rPr>
          <w:rFonts w:cstheme="majorHAnsi"/>
          <w:b/>
          <w:bCs/>
          <w:sz w:val="28"/>
          <w:szCs w:val="28"/>
          <w:lang w:val="fr-FR"/>
        </w:rPr>
        <w:t xml:space="preserve">ANNEXE 2 </w:t>
      </w:r>
      <w:r w:rsidRPr="000942EF">
        <w:rPr>
          <w:rFonts w:cstheme="majorHAnsi"/>
          <w:b/>
          <w:bCs/>
          <w:sz w:val="28"/>
          <w:szCs w:val="28"/>
          <w:lang w:val="fr-FR"/>
        </w:rPr>
        <w:tab/>
        <w:t xml:space="preserve">Liste de contrôle pour la révision du PSGE </w:t>
      </w:r>
    </w:p>
    <w:tbl>
      <w:tblPr>
        <w:tblStyle w:val="RHDHVTable"/>
        <w:tblW w:w="0" w:type="auto"/>
        <w:tblLook w:val="04A0" w:firstRow="1" w:lastRow="0" w:firstColumn="1" w:lastColumn="0" w:noHBand="0" w:noVBand="1"/>
      </w:tblPr>
      <w:tblGrid>
        <w:gridCol w:w="5670"/>
        <w:gridCol w:w="1701"/>
        <w:gridCol w:w="2835"/>
        <w:gridCol w:w="2945"/>
      </w:tblGrid>
      <w:tr w:rsidR="00C67B9D" w14:paraId="33E576C2" w14:textId="77777777" w:rsidTr="00C67B9D">
        <w:trPr>
          <w:cnfStyle w:val="100000000000" w:firstRow="1" w:lastRow="0" w:firstColumn="0" w:lastColumn="0" w:oddVBand="0" w:evenVBand="0" w:oddHBand="0" w:evenHBand="0" w:firstRowFirstColumn="0" w:firstRowLastColumn="0" w:lastRowFirstColumn="0" w:lastRowLastColumn="0"/>
          <w:tblHeader/>
        </w:trPr>
        <w:tc>
          <w:tcPr>
            <w:tcW w:w="5670" w:type="dxa"/>
          </w:tcPr>
          <w:p w14:paraId="2F1498B8" w14:textId="77777777" w:rsidR="0080688D" w:rsidRPr="00A17A6A" w:rsidRDefault="007D29EF" w:rsidP="00C122F4">
            <w:pPr>
              <w:rPr>
                <w:rFonts w:ascii="Helvetica" w:hAnsi="Helvetica"/>
                <w:sz w:val="18"/>
                <w:szCs w:val="18"/>
              </w:rPr>
            </w:pPr>
            <w:r w:rsidRPr="00A17A6A">
              <w:rPr>
                <w:rFonts w:ascii="Helvetica" w:hAnsi="Helvetica"/>
                <w:bCs/>
                <w:sz w:val="18"/>
                <w:szCs w:val="18"/>
                <w:lang w:val="fr-FR"/>
              </w:rPr>
              <w:t>Exigences</w:t>
            </w:r>
          </w:p>
        </w:tc>
        <w:tc>
          <w:tcPr>
            <w:tcW w:w="1701" w:type="dxa"/>
          </w:tcPr>
          <w:p w14:paraId="44338E5B" w14:textId="77777777" w:rsidR="0080688D" w:rsidRPr="00A17A6A" w:rsidRDefault="007D29EF" w:rsidP="00AB3B99">
            <w:pPr>
              <w:jc w:val="center"/>
              <w:rPr>
                <w:rFonts w:ascii="Helvetica" w:hAnsi="Helvetica"/>
                <w:sz w:val="18"/>
                <w:szCs w:val="18"/>
              </w:rPr>
            </w:pPr>
            <w:r w:rsidRPr="00A17A6A">
              <w:rPr>
                <w:rFonts w:ascii="Helvetica" w:hAnsi="Helvetica"/>
                <w:bCs/>
                <w:sz w:val="18"/>
                <w:szCs w:val="18"/>
                <w:lang w:val="fr-FR"/>
              </w:rPr>
              <w:t>Remplie</w:t>
            </w:r>
          </w:p>
          <w:p w14:paraId="08E905CA" w14:textId="77777777" w:rsidR="0080688D" w:rsidRPr="00A17A6A" w:rsidRDefault="007D29EF" w:rsidP="00AB3B99">
            <w:pPr>
              <w:jc w:val="center"/>
              <w:rPr>
                <w:rFonts w:ascii="Helvetica" w:hAnsi="Helvetica"/>
                <w:sz w:val="18"/>
                <w:szCs w:val="18"/>
              </w:rPr>
            </w:pPr>
            <w:r w:rsidRPr="00A17A6A">
              <w:rPr>
                <w:rFonts w:ascii="Helvetica" w:hAnsi="Helvetica"/>
                <w:bCs/>
                <w:sz w:val="18"/>
                <w:szCs w:val="18"/>
                <w:lang w:val="fr-FR"/>
              </w:rPr>
              <w:t>Oui/Non</w:t>
            </w:r>
          </w:p>
        </w:tc>
        <w:tc>
          <w:tcPr>
            <w:tcW w:w="2835" w:type="dxa"/>
          </w:tcPr>
          <w:p w14:paraId="6E8FC9DB" w14:textId="77777777" w:rsidR="0080688D" w:rsidRPr="00A17A6A" w:rsidRDefault="007D29EF" w:rsidP="00C122F4">
            <w:pPr>
              <w:rPr>
                <w:rFonts w:ascii="Helvetica" w:hAnsi="Helvetica"/>
                <w:sz w:val="18"/>
                <w:szCs w:val="18"/>
              </w:rPr>
            </w:pPr>
            <w:r w:rsidRPr="00A17A6A">
              <w:rPr>
                <w:rFonts w:ascii="Helvetica" w:hAnsi="Helvetica"/>
                <w:bCs/>
                <w:sz w:val="18"/>
                <w:szCs w:val="18"/>
                <w:lang w:val="fr-FR"/>
              </w:rPr>
              <w:t>Informations complémentaires requises</w:t>
            </w:r>
          </w:p>
        </w:tc>
        <w:tc>
          <w:tcPr>
            <w:tcW w:w="2945" w:type="dxa"/>
          </w:tcPr>
          <w:p w14:paraId="1D3FCE99" w14:textId="77777777" w:rsidR="0080688D" w:rsidRPr="00A17A6A" w:rsidRDefault="007D29EF" w:rsidP="00C122F4">
            <w:pPr>
              <w:rPr>
                <w:rFonts w:ascii="Helvetica" w:hAnsi="Helvetica"/>
                <w:sz w:val="18"/>
                <w:szCs w:val="18"/>
              </w:rPr>
            </w:pPr>
            <w:r w:rsidRPr="00A17A6A">
              <w:rPr>
                <w:rFonts w:ascii="Helvetica" w:hAnsi="Helvetica"/>
                <w:bCs/>
                <w:sz w:val="18"/>
                <w:szCs w:val="18"/>
                <w:lang w:val="fr-FR"/>
              </w:rPr>
              <w:t>Observations/Commentaires</w:t>
            </w:r>
          </w:p>
        </w:tc>
      </w:tr>
      <w:tr w:rsidR="00C67B9D" w14:paraId="63FC7316" w14:textId="77777777" w:rsidTr="00C67B9D">
        <w:tc>
          <w:tcPr>
            <w:tcW w:w="13151" w:type="dxa"/>
            <w:gridSpan w:val="4"/>
            <w:shd w:val="clear" w:color="auto" w:fill="00577E" w:themeFill="accent1"/>
          </w:tcPr>
          <w:p w14:paraId="0509CCA4" w14:textId="77777777" w:rsidR="0080688D" w:rsidRPr="00A17A6A" w:rsidRDefault="007D29EF" w:rsidP="00C122F4">
            <w:pPr>
              <w:rPr>
                <w:rFonts w:ascii="Helvetica" w:hAnsi="Helvetica"/>
                <w:color w:val="FFFFFF" w:themeColor="background1"/>
                <w:sz w:val="16"/>
                <w:szCs w:val="16"/>
              </w:rPr>
            </w:pPr>
            <w:r w:rsidRPr="00A17A6A">
              <w:rPr>
                <w:rFonts w:ascii="Helvetica" w:hAnsi="Helvetica"/>
                <w:color w:val="FFFFFF" w:themeColor="background1"/>
                <w:sz w:val="16"/>
                <w:szCs w:val="16"/>
                <w:lang w:val="fr-FR"/>
              </w:rPr>
              <w:t>Exigences administratives générales</w:t>
            </w:r>
          </w:p>
        </w:tc>
      </w:tr>
      <w:tr w:rsidR="00C67B9D" w:rsidRPr="008B12A0" w14:paraId="2DC1DEF2" w14:textId="77777777" w:rsidTr="00C67B9D">
        <w:tc>
          <w:tcPr>
            <w:tcW w:w="5670" w:type="dxa"/>
          </w:tcPr>
          <w:p w14:paraId="66D80614" w14:textId="77777777" w:rsidR="0080688D" w:rsidRPr="00994B77" w:rsidRDefault="007D29EF" w:rsidP="00C122F4">
            <w:pPr>
              <w:rPr>
                <w:rFonts w:ascii="Helvetica" w:hAnsi="Helvetica"/>
                <w:sz w:val="16"/>
                <w:szCs w:val="16"/>
                <w:lang w:val="fr-FR"/>
              </w:rPr>
            </w:pPr>
            <w:r w:rsidRPr="00D859BC">
              <w:rPr>
                <w:rFonts w:ascii="Helvetica" w:hAnsi="Helvetica"/>
                <w:sz w:val="16"/>
                <w:szCs w:val="16"/>
                <w:lang w:val="fr-FR"/>
              </w:rPr>
              <w:t>Toutes les autorisations requises ont été fournies à l'entrepreneur et les modalités sont disponibles, y compris les conditions applicables aux travaux.</w:t>
            </w:r>
          </w:p>
        </w:tc>
        <w:tc>
          <w:tcPr>
            <w:tcW w:w="1701" w:type="dxa"/>
          </w:tcPr>
          <w:p w14:paraId="086E2D79" w14:textId="77777777" w:rsidR="0080688D" w:rsidRPr="00994B77" w:rsidRDefault="0080688D" w:rsidP="00C122F4">
            <w:pPr>
              <w:rPr>
                <w:rFonts w:ascii="Helvetica" w:hAnsi="Helvetica"/>
                <w:sz w:val="16"/>
                <w:szCs w:val="16"/>
                <w:lang w:val="fr-FR"/>
              </w:rPr>
            </w:pPr>
          </w:p>
        </w:tc>
        <w:tc>
          <w:tcPr>
            <w:tcW w:w="2835" w:type="dxa"/>
          </w:tcPr>
          <w:p w14:paraId="05D32645" w14:textId="77777777" w:rsidR="0080688D" w:rsidRPr="00994B77" w:rsidRDefault="0080688D" w:rsidP="00C122F4">
            <w:pPr>
              <w:rPr>
                <w:rFonts w:ascii="Helvetica" w:hAnsi="Helvetica"/>
                <w:sz w:val="16"/>
                <w:szCs w:val="16"/>
                <w:lang w:val="fr-FR"/>
              </w:rPr>
            </w:pPr>
          </w:p>
        </w:tc>
        <w:tc>
          <w:tcPr>
            <w:tcW w:w="2945" w:type="dxa"/>
          </w:tcPr>
          <w:p w14:paraId="106FD819" w14:textId="77777777" w:rsidR="0080688D" w:rsidRPr="00994B77" w:rsidRDefault="0080688D" w:rsidP="00C122F4">
            <w:pPr>
              <w:rPr>
                <w:rFonts w:ascii="Helvetica" w:hAnsi="Helvetica"/>
                <w:sz w:val="16"/>
                <w:szCs w:val="16"/>
                <w:lang w:val="fr-FR"/>
              </w:rPr>
            </w:pPr>
          </w:p>
        </w:tc>
      </w:tr>
      <w:tr w:rsidR="00C67B9D" w:rsidRPr="008B12A0" w14:paraId="0A2828DA" w14:textId="77777777" w:rsidTr="00C67B9D">
        <w:tc>
          <w:tcPr>
            <w:tcW w:w="5670" w:type="dxa"/>
          </w:tcPr>
          <w:p w14:paraId="0192B5AC" w14:textId="77777777" w:rsidR="0080688D" w:rsidRPr="00994B77" w:rsidRDefault="007D29EF" w:rsidP="00C122F4">
            <w:pPr>
              <w:rPr>
                <w:rFonts w:ascii="Helvetica" w:hAnsi="Helvetica"/>
                <w:sz w:val="16"/>
                <w:szCs w:val="16"/>
                <w:lang w:val="fr-FR"/>
              </w:rPr>
            </w:pPr>
            <w:r w:rsidRPr="00D859BC">
              <w:rPr>
                <w:rFonts w:ascii="Helvetica" w:hAnsi="Helvetica"/>
                <w:sz w:val="16"/>
                <w:szCs w:val="16"/>
                <w:lang w:val="fr-FR"/>
              </w:rPr>
              <w:t>Les travaux sur site n'ont pas commencé sans PSGE approuvé.</w:t>
            </w:r>
          </w:p>
        </w:tc>
        <w:tc>
          <w:tcPr>
            <w:tcW w:w="1701" w:type="dxa"/>
          </w:tcPr>
          <w:p w14:paraId="74502D18" w14:textId="77777777" w:rsidR="0080688D" w:rsidRPr="00994B77" w:rsidRDefault="0080688D" w:rsidP="00C122F4">
            <w:pPr>
              <w:rPr>
                <w:rFonts w:ascii="Helvetica" w:hAnsi="Helvetica"/>
                <w:sz w:val="16"/>
                <w:szCs w:val="16"/>
                <w:lang w:val="fr-FR"/>
              </w:rPr>
            </w:pPr>
          </w:p>
        </w:tc>
        <w:tc>
          <w:tcPr>
            <w:tcW w:w="2835" w:type="dxa"/>
          </w:tcPr>
          <w:p w14:paraId="42DEF8F7" w14:textId="77777777" w:rsidR="0080688D" w:rsidRPr="00994B77" w:rsidRDefault="0080688D" w:rsidP="00C122F4">
            <w:pPr>
              <w:rPr>
                <w:rFonts w:ascii="Helvetica" w:hAnsi="Helvetica"/>
                <w:sz w:val="16"/>
                <w:szCs w:val="16"/>
                <w:lang w:val="fr-FR"/>
              </w:rPr>
            </w:pPr>
          </w:p>
        </w:tc>
        <w:tc>
          <w:tcPr>
            <w:tcW w:w="2945" w:type="dxa"/>
          </w:tcPr>
          <w:p w14:paraId="7F01FBDC" w14:textId="77777777" w:rsidR="0080688D" w:rsidRPr="00994B77" w:rsidRDefault="0080688D" w:rsidP="00C122F4">
            <w:pPr>
              <w:rPr>
                <w:rFonts w:ascii="Helvetica" w:hAnsi="Helvetica"/>
                <w:sz w:val="16"/>
                <w:szCs w:val="16"/>
                <w:lang w:val="fr-FR"/>
              </w:rPr>
            </w:pPr>
          </w:p>
        </w:tc>
      </w:tr>
      <w:tr w:rsidR="00C67B9D" w:rsidRPr="008B12A0" w14:paraId="07755F38" w14:textId="77777777" w:rsidTr="00C67B9D">
        <w:tc>
          <w:tcPr>
            <w:tcW w:w="5670" w:type="dxa"/>
          </w:tcPr>
          <w:p w14:paraId="41B3E579" w14:textId="77777777" w:rsidR="0080688D" w:rsidRPr="00994B77" w:rsidRDefault="007D29EF" w:rsidP="00C122F4">
            <w:pPr>
              <w:rPr>
                <w:rFonts w:ascii="Helvetica" w:hAnsi="Helvetica"/>
                <w:sz w:val="16"/>
                <w:szCs w:val="16"/>
                <w:lang w:val="fr-FR"/>
              </w:rPr>
            </w:pPr>
            <w:r w:rsidRPr="00D859BC">
              <w:rPr>
                <w:rFonts w:ascii="Helvetica" w:hAnsi="Helvetica"/>
                <w:sz w:val="16"/>
                <w:szCs w:val="16"/>
                <w:lang w:val="fr-FR"/>
              </w:rPr>
              <w:t>Le responsable de l'environnement du site possède les qualifications requises et a suffisamment d'expérience.</w:t>
            </w:r>
          </w:p>
        </w:tc>
        <w:tc>
          <w:tcPr>
            <w:tcW w:w="1701" w:type="dxa"/>
          </w:tcPr>
          <w:p w14:paraId="2D77283A" w14:textId="77777777" w:rsidR="0080688D" w:rsidRPr="00994B77" w:rsidRDefault="0080688D" w:rsidP="00C122F4">
            <w:pPr>
              <w:rPr>
                <w:rFonts w:ascii="Helvetica" w:hAnsi="Helvetica"/>
                <w:sz w:val="16"/>
                <w:szCs w:val="16"/>
                <w:lang w:val="fr-FR"/>
              </w:rPr>
            </w:pPr>
          </w:p>
        </w:tc>
        <w:tc>
          <w:tcPr>
            <w:tcW w:w="2835" w:type="dxa"/>
          </w:tcPr>
          <w:p w14:paraId="4F4F07AB" w14:textId="77777777" w:rsidR="0080688D" w:rsidRPr="00994B77" w:rsidRDefault="0080688D" w:rsidP="00C122F4">
            <w:pPr>
              <w:rPr>
                <w:rFonts w:ascii="Helvetica" w:hAnsi="Helvetica"/>
                <w:sz w:val="16"/>
                <w:szCs w:val="16"/>
                <w:lang w:val="fr-FR"/>
              </w:rPr>
            </w:pPr>
          </w:p>
        </w:tc>
        <w:tc>
          <w:tcPr>
            <w:tcW w:w="2945" w:type="dxa"/>
          </w:tcPr>
          <w:p w14:paraId="25E619B8" w14:textId="77777777" w:rsidR="0080688D" w:rsidRPr="00994B77" w:rsidRDefault="0080688D" w:rsidP="00C122F4">
            <w:pPr>
              <w:rPr>
                <w:rFonts w:ascii="Helvetica" w:hAnsi="Helvetica"/>
                <w:sz w:val="16"/>
                <w:szCs w:val="16"/>
                <w:lang w:val="fr-FR"/>
              </w:rPr>
            </w:pPr>
          </w:p>
        </w:tc>
      </w:tr>
      <w:tr w:rsidR="00C67B9D" w:rsidRPr="008B12A0" w14:paraId="0C934F22" w14:textId="77777777" w:rsidTr="00C67B9D">
        <w:tc>
          <w:tcPr>
            <w:tcW w:w="5670" w:type="dxa"/>
          </w:tcPr>
          <w:p w14:paraId="3CD2A3BD" w14:textId="77777777" w:rsidR="0080688D" w:rsidRPr="00994B77" w:rsidRDefault="007D29EF" w:rsidP="00C122F4">
            <w:pPr>
              <w:rPr>
                <w:rFonts w:ascii="Helvetica" w:hAnsi="Helvetica"/>
                <w:sz w:val="16"/>
                <w:szCs w:val="16"/>
                <w:lang w:val="fr-FR"/>
              </w:rPr>
            </w:pPr>
            <w:r w:rsidRPr="00D859BC">
              <w:rPr>
                <w:rFonts w:ascii="Helvetica" w:hAnsi="Helvetica"/>
                <w:sz w:val="16"/>
                <w:szCs w:val="16"/>
                <w:lang w:val="fr-FR"/>
              </w:rPr>
              <w:t>Une procédure de révision périodique est incluse, et comprend un système d'amélioration continue du PSGE.</w:t>
            </w:r>
          </w:p>
        </w:tc>
        <w:tc>
          <w:tcPr>
            <w:tcW w:w="1701" w:type="dxa"/>
          </w:tcPr>
          <w:p w14:paraId="77E04C91" w14:textId="77777777" w:rsidR="0080688D" w:rsidRPr="00994B77" w:rsidRDefault="0080688D" w:rsidP="00C122F4">
            <w:pPr>
              <w:rPr>
                <w:rFonts w:ascii="Helvetica" w:hAnsi="Helvetica"/>
                <w:sz w:val="16"/>
                <w:szCs w:val="16"/>
                <w:lang w:val="fr-FR"/>
              </w:rPr>
            </w:pPr>
          </w:p>
        </w:tc>
        <w:tc>
          <w:tcPr>
            <w:tcW w:w="2835" w:type="dxa"/>
          </w:tcPr>
          <w:p w14:paraId="72E65EBE" w14:textId="77777777" w:rsidR="0080688D" w:rsidRPr="00994B77" w:rsidRDefault="0080688D" w:rsidP="00C122F4">
            <w:pPr>
              <w:rPr>
                <w:rFonts w:ascii="Helvetica" w:hAnsi="Helvetica"/>
                <w:sz w:val="16"/>
                <w:szCs w:val="16"/>
                <w:lang w:val="fr-FR"/>
              </w:rPr>
            </w:pPr>
          </w:p>
        </w:tc>
        <w:tc>
          <w:tcPr>
            <w:tcW w:w="2945" w:type="dxa"/>
          </w:tcPr>
          <w:p w14:paraId="0ACD99D6" w14:textId="77777777" w:rsidR="0080688D" w:rsidRPr="00994B77" w:rsidRDefault="0080688D" w:rsidP="00C122F4">
            <w:pPr>
              <w:rPr>
                <w:rFonts w:ascii="Helvetica" w:hAnsi="Helvetica"/>
                <w:sz w:val="16"/>
                <w:szCs w:val="16"/>
                <w:lang w:val="fr-FR"/>
              </w:rPr>
            </w:pPr>
          </w:p>
        </w:tc>
      </w:tr>
      <w:tr w:rsidR="00C67B9D" w14:paraId="26348307" w14:textId="77777777" w:rsidTr="00C67B9D">
        <w:tc>
          <w:tcPr>
            <w:tcW w:w="13151" w:type="dxa"/>
            <w:gridSpan w:val="4"/>
            <w:shd w:val="clear" w:color="auto" w:fill="00577E" w:themeFill="accent1"/>
          </w:tcPr>
          <w:p w14:paraId="0A4F7B29" w14:textId="77777777" w:rsidR="0080688D" w:rsidRPr="00A17A6A" w:rsidRDefault="007D29EF" w:rsidP="00C122F4">
            <w:pPr>
              <w:rPr>
                <w:rFonts w:ascii="Helvetica" w:hAnsi="Helvetica"/>
                <w:color w:val="FFFFFF" w:themeColor="background1"/>
                <w:sz w:val="16"/>
                <w:szCs w:val="16"/>
              </w:rPr>
            </w:pPr>
            <w:r w:rsidRPr="00A17A6A">
              <w:rPr>
                <w:rFonts w:ascii="Helvetica" w:hAnsi="Helvetica"/>
                <w:color w:val="FFFFFF" w:themeColor="background1"/>
                <w:sz w:val="16"/>
                <w:szCs w:val="16"/>
                <w:lang w:val="fr-FR"/>
              </w:rPr>
              <w:t>Exigences administratives détaillées</w:t>
            </w:r>
          </w:p>
        </w:tc>
      </w:tr>
      <w:tr w:rsidR="00C67B9D" w14:paraId="3D15816B" w14:textId="77777777" w:rsidTr="00C67B9D">
        <w:tc>
          <w:tcPr>
            <w:tcW w:w="5670" w:type="dxa"/>
            <w:shd w:val="clear" w:color="auto" w:fill="B2E7FF" w:themeFill="text1" w:themeFillTint="33"/>
          </w:tcPr>
          <w:p w14:paraId="479360AF" w14:textId="77777777" w:rsidR="0080688D" w:rsidRPr="00994B77" w:rsidRDefault="007D29EF" w:rsidP="00C552F4">
            <w:pPr>
              <w:rPr>
                <w:rFonts w:ascii="Helvetica" w:hAnsi="Helvetica"/>
                <w:b/>
                <w:bCs/>
                <w:sz w:val="16"/>
                <w:szCs w:val="16"/>
                <w:lang w:val="fr-FR"/>
              </w:rPr>
            </w:pPr>
            <w:r>
              <w:rPr>
                <w:rFonts w:ascii="Helvetica" w:hAnsi="Helvetica"/>
                <w:b/>
                <w:bCs/>
                <w:sz w:val="16"/>
                <w:szCs w:val="16"/>
                <w:lang w:val="fr-FR"/>
              </w:rPr>
              <w:t>Informations sur les inspections de sites :</w:t>
            </w:r>
          </w:p>
          <w:p w14:paraId="7BF0FBCD" w14:textId="77777777" w:rsidR="0080688D" w:rsidRPr="00994B77" w:rsidRDefault="007D29EF" w:rsidP="00C51674">
            <w:pPr>
              <w:pStyle w:val="ListParagraph"/>
              <w:numPr>
                <w:ilvl w:val="0"/>
                <w:numId w:val="50"/>
              </w:numPr>
              <w:ind w:left="447" w:hanging="425"/>
              <w:rPr>
                <w:rFonts w:ascii="Helvetica" w:hAnsi="Helvetica"/>
                <w:sz w:val="16"/>
                <w:szCs w:val="16"/>
                <w:lang w:val="fr-FR"/>
              </w:rPr>
            </w:pPr>
            <w:r w:rsidRPr="00D859BC">
              <w:rPr>
                <w:rFonts w:ascii="Helvetica" w:hAnsi="Helvetica"/>
                <w:sz w:val="16"/>
                <w:szCs w:val="16"/>
                <w:lang w:val="fr-FR"/>
              </w:rPr>
              <w:t>Détermine si les contrôles sont adéquats, fonctionnels et appliqués</w:t>
            </w:r>
          </w:p>
          <w:p w14:paraId="66F8ECB1" w14:textId="77777777" w:rsidR="0080688D" w:rsidRPr="00994B77" w:rsidRDefault="007D29EF" w:rsidP="00C51674">
            <w:pPr>
              <w:pStyle w:val="ListParagraph"/>
              <w:numPr>
                <w:ilvl w:val="0"/>
                <w:numId w:val="50"/>
              </w:numPr>
              <w:ind w:left="447" w:hanging="425"/>
              <w:rPr>
                <w:rFonts w:ascii="Helvetica" w:hAnsi="Helvetica"/>
                <w:sz w:val="16"/>
                <w:szCs w:val="16"/>
                <w:lang w:val="fr-FR"/>
              </w:rPr>
            </w:pPr>
            <w:r w:rsidRPr="00D859BC">
              <w:rPr>
                <w:rFonts w:ascii="Helvetica" w:hAnsi="Helvetica"/>
                <w:sz w:val="16"/>
                <w:szCs w:val="16"/>
                <w:lang w:val="fr-FR"/>
              </w:rPr>
              <w:t>Identifie les mesures de gestion et les mesures correctives nécessaires</w:t>
            </w:r>
          </w:p>
          <w:p w14:paraId="769D4100" w14:textId="77777777" w:rsidR="0080688D" w:rsidRPr="00C552F4" w:rsidRDefault="007D29EF" w:rsidP="00C51674">
            <w:pPr>
              <w:pStyle w:val="ListParagraph"/>
              <w:numPr>
                <w:ilvl w:val="0"/>
                <w:numId w:val="50"/>
              </w:numPr>
              <w:ind w:left="447" w:hanging="425"/>
              <w:rPr>
                <w:rFonts w:ascii="Helvetica" w:hAnsi="Helvetica"/>
                <w:sz w:val="16"/>
                <w:szCs w:val="16"/>
              </w:rPr>
            </w:pPr>
            <w:r w:rsidRPr="00C552F4">
              <w:rPr>
                <w:rFonts w:ascii="Helvetica" w:hAnsi="Helvetica"/>
                <w:sz w:val="16"/>
                <w:szCs w:val="16"/>
                <w:lang w:val="fr-FR"/>
              </w:rPr>
              <w:t>Couvre la fréquence</w:t>
            </w:r>
          </w:p>
        </w:tc>
        <w:tc>
          <w:tcPr>
            <w:tcW w:w="1701" w:type="dxa"/>
            <w:shd w:val="clear" w:color="auto" w:fill="B2E7FF" w:themeFill="text1" w:themeFillTint="33"/>
          </w:tcPr>
          <w:p w14:paraId="09D3A320" w14:textId="77777777" w:rsidR="0080688D" w:rsidRPr="00AB3B99" w:rsidRDefault="0080688D" w:rsidP="00C122F4">
            <w:pPr>
              <w:rPr>
                <w:rFonts w:ascii="Helvetica" w:hAnsi="Helvetica"/>
                <w:sz w:val="16"/>
                <w:szCs w:val="16"/>
              </w:rPr>
            </w:pPr>
          </w:p>
        </w:tc>
        <w:tc>
          <w:tcPr>
            <w:tcW w:w="2835" w:type="dxa"/>
            <w:shd w:val="clear" w:color="auto" w:fill="B2E7FF" w:themeFill="text1" w:themeFillTint="33"/>
          </w:tcPr>
          <w:p w14:paraId="1725BB80" w14:textId="77777777" w:rsidR="0080688D" w:rsidRPr="00AB3B99" w:rsidRDefault="0080688D" w:rsidP="00C122F4">
            <w:pPr>
              <w:rPr>
                <w:rFonts w:ascii="Helvetica" w:hAnsi="Helvetica"/>
                <w:sz w:val="16"/>
                <w:szCs w:val="16"/>
              </w:rPr>
            </w:pPr>
          </w:p>
        </w:tc>
        <w:tc>
          <w:tcPr>
            <w:tcW w:w="2945" w:type="dxa"/>
            <w:shd w:val="clear" w:color="auto" w:fill="B2E7FF" w:themeFill="text1" w:themeFillTint="33"/>
          </w:tcPr>
          <w:p w14:paraId="1D96CBCF" w14:textId="77777777" w:rsidR="0080688D" w:rsidRPr="00AB3B99" w:rsidRDefault="0080688D" w:rsidP="00C122F4">
            <w:pPr>
              <w:rPr>
                <w:rFonts w:ascii="Helvetica" w:hAnsi="Helvetica"/>
                <w:sz w:val="16"/>
                <w:szCs w:val="16"/>
              </w:rPr>
            </w:pPr>
          </w:p>
        </w:tc>
      </w:tr>
      <w:tr w:rsidR="00C67B9D" w:rsidRPr="008B12A0" w14:paraId="622232BA" w14:textId="77777777" w:rsidTr="00C67B9D">
        <w:tc>
          <w:tcPr>
            <w:tcW w:w="5670" w:type="dxa"/>
            <w:shd w:val="clear" w:color="auto" w:fill="B2E7FF" w:themeFill="text1" w:themeFillTint="33"/>
          </w:tcPr>
          <w:p w14:paraId="7D12A8B4" w14:textId="77777777" w:rsidR="0080688D" w:rsidRPr="00994B77" w:rsidRDefault="007D29EF" w:rsidP="00C552F4">
            <w:pPr>
              <w:rPr>
                <w:rFonts w:ascii="Helvetica" w:hAnsi="Helvetica"/>
                <w:sz w:val="16"/>
                <w:szCs w:val="16"/>
                <w:lang w:val="fr-FR"/>
              </w:rPr>
            </w:pPr>
            <w:r>
              <w:rPr>
                <w:rFonts w:ascii="Helvetica" w:hAnsi="Helvetica"/>
                <w:b/>
                <w:bCs/>
                <w:sz w:val="16"/>
                <w:szCs w:val="16"/>
                <w:lang w:val="fr-FR"/>
              </w:rPr>
              <w:t>Les informations sur la surveillance</w:t>
            </w:r>
            <w:r>
              <w:rPr>
                <w:rFonts w:ascii="Helvetica" w:hAnsi="Helvetica"/>
                <w:sz w:val="16"/>
                <w:szCs w:val="16"/>
                <w:lang w:val="fr-FR"/>
              </w:rPr>
              <w:t xml:space="preserve"> incluent :</w:t>
            </w:r>
          </w:p>
          <w:p w14:paraId="4FDF027E" w14:textId="77777777" w:rsidR="0080688D" w:rsidRPr="00D859BC" w:rsidRDefault="007D29EF" w:rsidP="00C51674">
            <w:pPr>
              <w:pStyle w:val="ListParagraph"/>
              <w:numPr>
                <w:ilvl w:val="0"/>
                <w:numId w:val="51"/>
              </w:numPr>
              <w:ind w:left="447" w:hanging="425"/>
              <w:rPr>
                <w:rFonts w:ascii="Helvetica" w:hAnsi="Helvetica"/>
                <w:sz w:val="16"/>
                <w:szCs w:val="16"/>
              </w:rPr>
            </w:pPr>
            <w:r>
              <w:rPr>
                <w:rFonts w:ascii="Helvetica" w:hAnsi="Helvetica"/>
                <w:sz w:val="16"/>
                <w:szCs w:val="16"/>
                <w:lang w:val="fr-FR"/>
              </w:rPr>
              <w:t>les lieux spécifiques de surveillance</w:t>
            </w:r>
          </w:p>
          <w:p w14:paraId="396F746A" w14:textId="77777777" w:rsidR="0080688D" w:rsidRPr="00D859BC" w:rsidRDefault="007D29EF" w:rsidP="00C51674">
            <w:pPr>
              <w:pStyle w:val="ListParagraph"/>
              <w:numPr>
                <w:ilvl w:val="0"/>
                <w:numId w:val="51"/>
              </w:numPr>
              <w:ind w:left="447" w:hanging="425"/>
              <w:rPr>
                <w:rFonts w:ascii="Helvetica" w:hAnsi="Helvetica"/>
                <w:sz w:val="16"/>
                <w:szCs w:val="16"/>
              </w:rPr>
            </w:pPr>
            <w:r>
              <w:rPr>
                <w:rFonts w:ascii="Helvetica" w:hAnsi="Helvetica"/>
                <w:sz w:val="16"/>
                <w:szCs w:val="16"/>
                <w:lang w:val="fr-FR"/>
              </w:rPr>
              <w:t>les méthodes spécifiques</w:t>
            </w:r>
          </w:p>
          <w:p w14:paraId="03D1DBC8" w14:textId="77777777" w:rsidR="0080688D" w:rsidRPr="00D859BC" w:rsidRDefault="007D29EF" w:rsidP="00C51674">
            <w:pPr>
              <w:pStyle w:val="ListParagraph"/>
              <w:numPr>
                <w:ilvl w:val="0"/>
                <w:numId w:val="51"/>
              </w:numPr>
              <w:ind w:left="447" w:hanging="425"/>
              <w:rPr>
                <w:rFonts w:ascii="Helvetica" w:hAnsi="Helvetica"/>
                <w:sz w:val="16"/>
                <w:szCs w:val="16"/>
              </w:rPr>
            </w:pPr>
            <w:r>
              <w:rPr>
                <w:rFonts w:ascii="Helvetica" w:hAnsi="Helvetica"/>
                <w:sz w:val="16"/>
                <w:szCs w:val="16"/>
                <w:lang w:val="fr-FR"/>
              </w:rPr>
              <w:t>les paramètres de surveillance</w:t>
            </w:r>
          </w:p>
          <w:p w14:paraId="24E92FE5" w14:textId="77777777" w:rsidR="0080688D" w:rsidRPr="00994B77" w:rsidRDefault="007D29EF" w:rsidP="00C51674">
            <w:pPr>
              <w:pStyle w:val="ListParagraph"/>
              <w:numPr>
                <w:ilvl w:val="0"/>
                <w:numId w:val="51"/>
              </w:numPr>
              <w:ind w:left="447" w:hanging="425"/>
              <w:rPr>
                <w:rFonts w:ascii="Helvetica" w:hAnsi="Helvetica"/>
                <w:sz w:val="16"/>
                <w:szCs w:val="16"/>
                <w:lang w:val="fr-FR"/>
              </w:rPr>
            </w:pPr>
            <w:r w:rsidRPr="00D859BC">
              <w:rPr>
                <w:rFonts w:ascii="Helvetica" w:hAnsi="Helvetica"/>
                <w:sz w:val="16"/>
                <w:szCs w:val="16"/>
                <w:lang w:val="fr-FR"/>
              </w:rPr>
              <w:t>les critères/objectifs qui seront utilisés pour la mesure</w:t>
            </w:r>
          </w:p>
          <w:p w14:paraId="20DF2C6D" w14:textId="77777777" w:rsidR="0080688D" w:rsidRPr="00994B77" w:rsidRDefault="007D29EF" w:rsidP="00C51674">
            <w:pPr>
              <w:pStyle w:val="ListParagraph"/>
              <w:numPr>
                <w:ilvl w:val="0"/>
                <w:numId w:val="51"/>
              </w:numPr>
              <w:ind w:left="447" w:hanging="425"/>
              <w:rPr>
                <w:rFonts w:ascii="Helvetica" w:hAnsi="Helvetica"/>
                <w:sz w:val="16"/>
                <w:szCs w:val="16"/>
                <w:lang w:val="fr-FR"/>
              </w:rPr>
            </w:pPr>
            <w:r>
              <w:rPr>
                <w:rFonts w:ascii="Helvetica" w:hAnsi="Helvetica"/>
                <w:sz w:val="16"/>
                <w:szCs w:val="16"/>
                <w:lang w:val="fr-FR"/>
              </w:rPr>
              <w:t>les détails de calendrier, de fréquence et de durée</w:t>
            </w:r>
          </w:p>
          <w:p w14:paraId="2CB808F9" w14:textId="77777777" w:rsidR="0080688D" w:rsidRPr="00994B77" w:rsidRDefault="007D29EF" w:rsidP="00C51674">
            <w:pPr>
              <w:pStyle w:val="ListParagraph"/>
              <w:numPr>
                <w:ilvl w:val="0"/>
                <w:numId w:val="51"/>
              </w:numPr>
              <w:ind w:left="447" w:hanging="425"/>
              <w:rPr>
                <w:rFonts w:ascii="Helvetica" w:hAnsi="Helvetica"/>
                <w:sz w:val="16"/>
                <w:szCs w:val="16"/>
                <w:lang w:val="fr-FR"/>
              </w:rPr>
            </w:pPr>
            <w:r>
              <w:rPr>
                <w:rFonts w:ascii="Helvetica" w:hAnsi="Helvetica"/>
                <w:sz w:val="16"/>
                <w:szCs w:val="16"/>
                <w:lang w:val="fr-FR"/>
              </w:rPr>
              <w:t>les détails sur la gestion des non-conformités</w:t>
            </w:r>
          </w:p>
          <w:p w14:paraId="2B3CF4DA" w14:textId="77777777" w:rsidR="0080688D" w:rsidRPr="00994B77" w:rsidRDefault="007D29EF" w:rsidP="00C51674">
            <w:pPr>
              <w:pStyle w:val="ListParagraph"/>
              <w:numPr>
                <w:ilvl w:val="0"/>
                <w:numId w:val="51"/>
              </w:numPr>
              <w:ind w:left="447" w:hanging="425"/>
              <w:rPr>
                <w:rFonts w:ascii="Helvetica" w:hAnsi="Helvetica"/>
                <w:sz w:val="16"/>
                <w:szCs w:val="16"/>
                <w:lang w:val="fr-FR"/>
              </w:rPr>
            </w:pPr>
            <w:r w:rsidRPr="00C552F4">
              <w:rPr>
                <w:rFonts w:ascii="Helvetica" w:hAnsi="Helvetica"/>
                <w:sz w:val="16"/>
                <w:szCs w:val="16"/>
                <w:lang w:val="fr-FR"/>
              </w:rPr>
              <w:t>les obligations en matière de reporting</w:t>
            </w:r>
          </w:p>
        </w:tc>
        <w:tc>
          <w:tcPr>
            <w:tcW w:w="1701" w:type="dxa"/>
            <w:shd w:val="clear" w:color="auto" w:fill="B2E7FF" w:themeFill="text1" w:themeFillTint="33"/>
          </w:tcPr>
          <w:p w14:paraId="5C8A121B" w14:textId="77777777" w:rsidR="0080688D" w:rsidRPr="00994B77" w:rsidRDefault="0080688D" w:rsidP="00C122F4">
            <w:pPr>
              <w:rPr>
                <w:rFonts w:ascii="Helvetica" w:hAnsi="Helvetica"/>
                <w:sz w:val="16"/>
                <w:szCs w:val="16"/>
                <w:lang w:val="fr-FR"/>
              </w:rPr>
            </w:pPr>
          </w:p>
        </w:tc>
        <w:tc>
          <w:tcPr>
            <w:tcW w:w="2835" w:type="dxa"/>
            <w:shd w:val="clear" w:color="auto" w:fill="B2E7FF" w:themeFill="text1" w:themeFillTint="33"/>
          </w:tcPr>
          <w:p w14:paraId="37E57784" w14:textId="77777777" w:rsidR="0080688D" w:rsidRPr="00994B77" w:rsidRDefault="0080688D" w:rsidP="00C122F4">
            <w:pPr>
              <w:rPr>
                <w:rFonts w:ascii="Helvetica" w:hAnsi="Helvetica"/>
                <w:sz w:val="16"/>
                <w:szCs w:val="16"/>
                <w:lang w:val="fr-FR"/>
              </w:rPr>
            </w:pPr>
          </w:p>
        </w:tc>
        <w:tc>
          <w:tcPr>
            <w:tcW w:w="2945" w:type="dxa"/>
            <w:shd w:val="clear" w:color="auto" w:fill="B2E7FF" w:themeFill="text1" w:themeFillTint="33"/>
          </w:tcPr>
          <w:p w14:paraId="7926D765" w14:textId="77777777" w:rsidR="0080688D" w:rsidRPr="00994B77" w:rsidRDefault="0080688D" w:rsidP="00C122F4">
            <w:pPr>
              <w:rPr>
                <w:rFonts w:ascii="Helvetica" w:hAnsi="Helvetica"/>
                <w:sz w:val="16"/>
                <w:szCs w:val="16"/>
                <w:lang w:val="fr-FR"/>
              </w:rPr>
            </w:pPr>
          </w:p>
        </w:tc>
      </w:tr>
      <w:tr w:rsidR="00C67B9D" w:rsidRPr="008B12A0" w14:paraId="2526D269" w14:textId="77777777" w:rsidTr="00C67B9D">
        <w:tc>
          <w:tcPr>
            <w:tcW w:w="5670" w:type="dxa"/>
          </w:tcPr>
          <w:p w14:paraId="5500FF48" w14:textId="77777777" w:rsidR="0080688D" w:rsidRPr="00994B77" w:rsidRDefault="007D29EF" w:rsidP="00C552F4">
            <w:pPr>
              <w:rPr>
                <w:rFonts w:ascii="Helvetica" w:hAnsi="Helvetica"/>
                <w:b/>
                <w:bCs/>
                <w:sz w:val="16"/>
                <w:szCs w:val="16"/>
                <w:lang w:val="fr-FR"/>
              </w:rPr>
            </w:pPr>
            <w:r w:rsidRPr="00D859BC">
              <w:rPr>
                <w:rFonts w:ascii="Helvetica" w:hAnsi="Helvetica"/>
                <w:b/>
                <w:bCs/>
                <w:sz w:val="16"/>
                <w:szCs w:val="16"/>
                <w:lang w:val="fr-FR"/>
              </w:rPr>
              <w:lastRenderedPageBreak/>
              <w:t>Gestion des plaintes (en matière d'environnement)</w:t>
            </w:r>
          </w:p>
          <w:p w14:paraId="224E54B6" w14:textId="77777777" w:rsidR="0080688D" w:rsidRPr="00994B77" w:rsidRDefault="007D29EF" w:rsidP="00C552F4">
            <w:pPr>
              <w:rPr>
                <w:rFonts w:ascii="Helvetica" w:hAnsi="Helvetica"/>
                <w:sz w:val="16"/>
                <w:szCs w:val="16"/>
                <w:lang w:val="fr-FR"/>
              </w:rPr>
            </w:pPr>
            <w:r w:rsidRPr="00D859BC">
              <w:rPr>
                <w:rFonts w:ascii="Helvetica" w:hAnsi="Helvetica"/>
                <w:sz w:val="16"/>
                <w:szCs w:val="16"/>
                <w:lang w:val="fr-FR"/>
              </w:rPr>
              <w:t xml:space="preserve">Il existe une procédure d'enregistrement et de suivi des plaintes relatives aux questions environnementales </w:t>
            </w:r>
            <w:r>
              <w:rPr>
                <w:rStyle w:val="FootnoteReference"/>
                <w:rFonts w:ascii="Helvetica" w:hAnsi="Helvetica"/>
                <w:sz w:val="16"/>
                <w:szCs w:val="16"/>
              </w:rPr>
              <w:footnoteReference w:id="12"/>
            </w:r>
            <w:r w:rsidRPr="00D859BC">
              <w:rPr>
                <w:rFonts w:ascii="Helvetica" w:hAnsi="Helvetica"/>
                <w:sz w:val="16"/>
                <w:szCs w:val="16"/>
                <w:lang w:val="fr-FR"/>
              </w:rPr>
              <w:t>pertinentes</w:t>
            </w:r>
          </w:p>
        </w:tc>
        <w:tc>
          <w:tcPr>
            <w:tcW w:w="1701" w:type="dxa"/>
          </w:tcPr>
          <w:p w14:paraId="32147EA5" w14:textId="77777777" w:rsidR="0080688D" w:rsidRPr="00994B77" w:rsidRDefault="0080688D" w:rsidP="00C122F4">
            <w:pPr>
              <w:rPr>
                <w:rFonts w:ascii="Helvetica" w:hAnsi="Helvetica"/>
                <w:sz w:val="16"/>
                <w:szCs w:val="16"/>
                <w:lang w:val="fr-FR"/>
              </w:rPr>
            </w:pPr>
          </w:p>
        </w:tc>
        <w:tc>
          <w:tcPr>
            <w:tcW w:w="2835" w:type="dxa"/>
          </w:tcPr>
          <w:p w14:paraId="574B4014" w14:textId="77777777" w:rsidR="0080688D" w:rsidRPr="00994B77" w:rsidRDefault="0080688D" w:rsidP="00C122F4">
            <w:pPr>
              <w:rPr>
                <w:rFonts w:ascii="Helvetica" w:hAnsi="Helvetica"/>
                <w:sz w:val="16"/>
                <w:szCs w:val="16"/>
                <w:lang w:val="fr-FR"/>
              </w:rPr>
            </w:pPr>
          </w:p>
        </w:tc>
        <w:tc>
          <w:tcPr>
            <w:tcW w:w="2945" w:type="dxa"/>
          </w:tcPr>
          <w:p w14:paraId="7CE62BAF" w14:textId="77777777" w:rsidR="0080688D" w:rsidRPr="00994B77" w:rsidRDefault="0080688D" w:rsidP="00C122F4">
            <w:pPr>
              <w:rPr>
                <w:rFonts w:ascii="Helvetica" w:hAnsi="Helvetica"/>
                <w:sz w:val="16"/>
                <w:szCs w:val="16"/>
                <w:lang w:val="fr-FR"/>
              </w:rPr>
            </w:pPr>
          </w:p>
        </w:tc>
      </w:tr>
      <w:tr w:rsidR="00C67B9D" w:rsidRPr="008B12A0" w14:paraId="430B9C5D" w14:textId="77777777" w:rsidTr="00C67B9D">
        <w:tc>
          <w:tcPr>
            <w:tcW w:w="5670" w:type="dxa"/>
            <w:shd w:val="clear" w:color="auto" w:fill="B2E7FF" w:themeFill="text1" w:themeFillTint="33"/>
          </w:tcPr>
          <w:p w14:paraId="5D62C71B" w14:textId="77777777" w:rsidR="0080688D" w:rsidRPr="00994B77" w:rsidRDefault="007D29EF" w:rsidP="00C552F4">
            <w:pPr>
              <w:pageBreakBefore/>
              <w:rPr>
                <w:rFonts w:ascii="Helvetica" w:hAnsi="Helvetica"/>
                <w:b/>
                <w:bCs/>
                <w:sz w:val="16"/>
                <w:szCs w:val="16"/>
                <w:lang w:val="fr-FR"/>
              </w:rPr>
            </w:pPr>
            <w:r w:rsidRPr="00D859BC">
              <w:rPr>
                <w:rFonts w:ascii="Helvetica" w:hAnsi="Helvetica"/>
                <w:b/>
                <w:bCs/>
                <w:sz w:val="16"/>
                <w:szCs w:val="16"/>
                <w:lang w:val="fr-FR"/>
              </w:rPr>
              <w:lastRenderedPageBreak/>
              <w:t>Notification et gestion des incidents environnementaux</w:t>
            </w:r>
          </w:p>
          <w:p w14:paraId="317D4328" w14:textId="77777777" w:rsidR="0080688D" w:rsidRPr="00994B77" w:rsidRDefault="007D29EF" w:rsidP="00C552F4">
            <w:pPr>
              <w:pageBreakBefore/>
              <w:rPr>
                <w:rFonts w:ascii="Helvetica" w:hAnsi="Helvetica"/>
                <w:sz w:val="16"/>
                <w:szCs w:val="16"/>
                <w:lang w:val="fr-FR"/>
              </w:rPr>
            </w:pPr>
            <w:r>
              <w:rPr>
                <w:rFonts w:ascii="Helvetica" w:hAnsi="Helvetica"/>
                <w:sz w:val="16"/>
                <w:szCs w:val="16"/>
                <w:lang w:val="fr-FR"/>
              </w:rPr>
              <w:t>Une procédure est mise en place pour répondre de manière adéquate aux exigences de notification et de gestion des incidents environnementaux, conformément à la législation locale.</w:t>
            </w:r>
          </w:p>
        </w:tc>
        <w:tc>
          <w:tcPr>
            <w:tcW w:w="1701" w:type="dxa"/>
            <w:shd w:val="clear" w:color="auto" w:fill="B2E7FF" w:themeFill="text1" w:themeFillTint="33"/>
          </w:tcPr>
          <w:p w14:paraId="2D862209" w14:textId="77777777" w:rsidR="0080688D" w:rsidRPr="00994B77" w:rsidRDefault="0080688D" w:rsidP="00C122F4">
            <w:pPr>
              <w:rPr>
                <w:rFonts w:ascii="Helvetica" w:hAnsi="Helvetica"/>
                <w:sz w:val="16"/>
                <w:szCs w:val="16"/>
                <w:lang w:val="fr-FR"/>
              </w:rPr>
            </w:pPr>
          </w:p>
        </w:tc>
        <w:tc>
          <w:tcPr>
            <w:tcW w:w="2835" w:type="dxa"/>
            <w:shd w:val="clear" w:color="auto" w:fill="B2E7FF" w:themeFill="text1" w:themeFillTint="33"/>
          </w:tcPr>
          <w:p w14:paraId="0DD47835" w14:textId="77777777" w:rsidR="0080688D" w:rsidRPr="00994B77" w:rsidRDefault="0080688D" w:rsidP="00C122F4">
            <w:pPr>
              <w:rPr>
                <w:rFonts w:ascii="Helvetica" w:hAnsi="Helvetica"/>
                <w:sz w:val="16"/>
                <w:szCs w:val="16"/>
                <w:lang w:val="fr-FR"/>
              </w:rPr>
            </w:pPr>
          </w:p>
        </w:tc>
        <w:tc>
          <w:tcPr>
            <w:tcW w:w="2945" w:type="dxa"/>
            <w:shd w:val="clear" w:color="auto" w:fill="B2E7FF" w:themeFill="text1" w:themeFillTint="33"/>
          </w:tcPr>
          <w:p w14:paraId="2B1440ED" w14:textId="77777777" w:rsidR="0080688D" w:rsidRPr="00994B77" w:rsidRDefault="0080688D" w:rsidP="00C122F4">
            <w:pPr>
              <w:rPr>
                <w:rFonts w:ascii="Helvetica" w:hAnsi="Helvetica"/>
                <w:sz w:val="16"/>
                <w:szCs w:val="16"/>
                <w:lang w:val="fr-FR"/>
              </w:rPr>
            </w:pPr>
          </w:p>
        </w:tc>
      </w:tr>
      <w:tr w:rsidR="00C67B9D" w:rsidRPr="008B12A0" w14:paraId="25B58B61" w14:textId="77777777" w:rsidTr="00C67B9D">
        <w:tc>
          <w:tcPr>
            <w:tcW w:w="5670" w:type="dxa"/>
            <w:shd w:val="clear" w:color="auto" w:fill="B2E7FF" w:themeFill="text1" w:themeFillTint="33"/>
          </w:tcPr>
          <w:p w14:paraId="2F7A7494" w14:textId="77777777" w:rsidR="0080688D" w:rsidRPr="00994B77" w:rsidRDefault="007D29EF" w:rsidP="00C552F4">
            <w:pPr>
              <w:rPr>
                <w:rFonts w:ascii="Helvetica" w:hAnsi="Helvetica"/>
                <w:sz w:val="16"/>
                <w:szCs w:val="16"/>
                <w:lang w:val="fr-FR"/>
              </w:rPr>
            </w:pPr>
            <w:r w:rsidRPr="005F582C">
              <w:rPr>
                <w:rFonts w:ascii="Helvetica" w:hAnsi="Helvetica"/>
                <w:b/>
                <w:bCs/>
                <w:sz w:val="16"/>
                <w:szCs w:val="16"/>
                <w:lang w:val="fr-FR"/>
              </w:rPr>
              <w:t>La formation d'initiation au site</w:t>
            </w:r>
            <w:r w:rsidRPr="005F582C">
              <w:rPr>
                <w:rFonts w:ascii="Helvetica" w:hAnsi="Helvetica"/>
                <w:sz w:val="16"/>
                <w:szCs w:val="16"/>
                <w:lang w:val="fr-FR"/>
              </w:rPr>
              <w:t xml:space="preserve"> inclut :</w:t>
            </w:r>
          </w:p>
          <w:p w14:paraId="07D70E9C" w14:textId="77777777" w:rsidR="0080688D" w:rsidRPr="00994B77" w:rsidRDefault="007D29EF" w:rsidP="00C51674">
            <w:pPr>
              <w:pStyle w:val="ListParagraph"/>
              <w:numPr>
                <w:ilvl w:val="0"/>
                <w:numId w:val="52"/>
              </w:numPr>
              <w:ind w:left="458" w:hanging="425"/>
              <w:rPr>
                <w:rFonts w:ascii="Helvetica" w:hAnsi="Helvetica"/>
                <w:sz w:val="16"/>
                <w:szCs w:val="16"/>
                <w:lang w:val="fr-FR"/>
              </w:rPr>
            </w:pPr>
            <w:r w:rsidRPr="00D859BC">
              <w:rPr>
                <w:rFonts w:ascii="Helvetica" w:hAnsi="Helvetica"/>
                <w:sz w:val="16"/>
                <w:szCs w:val="16"/>
                <w:lang w:val="fr-FR"/>
              </w:rPr>
              <w:t>Les responsabilités et les rôles essentiels en matière de gestion de l'environnement</w:t>
            </w:r>
          </w:p>
          <w:p w14:paraId="60583D07" w14:textId="77777777" w:rsidR="0080688D" w:rsidRPr="00994B77" w:rsidRDefault="007D29EF" w:rsidP="00C51674">
            <w:pPr>
              <w:pStyle w:val="ListParagraph"/>
              <w:numPr>
                <w:ilvl w:val="0"/>
                <w:numId w:val="52"/>
              </w:numPr>
              <w:ind w:left="458" w:hanging="425"/>
              <w:rPr>
                <w:rFonts w:ascii="Helvetica" w:hAnsi="Helvetica"/>
                <w:sz w:val="16"/>
                <w:szCs w:val="16"/>
                <w:lang w:val="fr-FR"/>
              </w:rPr>
            </w:pPr>
            <w:r w:rsidRPr="00D859BC">
              <w:rPr>
                <w:rFonts w:ascii="Helvetica" w:hAnsi="Helvetica"/>
                <w:sz w:val="16"/>
                <w:szCs w:val="16"/>
                <w:lang w:val="fr-FR"/>
              </w:rPr>
              <w:t>Les lieux spécifiques présentant une valeur environnementale ou patrimoniale importante</w:t>
            </w:r>
          </w:p>
          <w:p w14:paraId="342A24E3" w14:textId="77777777" w:rsidR="0080688D" w:rsidRPr="00994B77" w:rsidRDefault="007D29EF" w:rsidP="00C51674">
            <w:pPr>
              <w:pStyle w:val="ListParagraph"/>
              <w:numPr>
                <w:ilvl w:val="0"/>
                <w:numId w:val="52"/>
              </w:numPr>
              <w:ind w:left="458" w:hanging="425"/>
              <w:rPr>
                <w:rFonts w:ascii="Helvetica" w:hAnsi="Helvetica"/>
                <w:sz w:val="16"/>
                <w:szCs w:val="16"/>
                <w:lang w:val="fr-FR"/>
              </w:rPr>
            </w:pPr>
            <w:r w:rsidRPr="00D859BC">
              <w:rPr>
                <w:rFonts w:ascii="Helvetica" w:hAnsi="Helvetica"/>
                <w:sz w:val="16"/>
                <w:szCs w:val="16"/>
                <w:lang w:val="fr-FR"/>
              </w:rPr>
              <w:t xml:space="preserve">Les mesures et stratégies de gestion de l'environnement </w:t>
            </w:r>
          </w:p>
          <w:p w14:paraId="4FD5EF28" w14:textId="77777777" w:rsidR="0080688D" w:rsidRPr="00994B77" w:rsidRDefault="007D29EF" w:rsidP="00C51674">
            <w:pPr>
              <w:pStyle w:val="ListParagraph"/>
              <w:numPr>
                <w:ilvl w:val="0"/>
                <w:numId w:val="52"/>
              </w:numPr>
              <w:ind w:left="458" w:hanging="425"/>
              <w:rPr>
                <w:rFonts w:ascii="Helvetica" w:hAnsi="Helvetica"/>
                <w:sz w:val="16"/>
                <w:szCs w:val="16"/>
                <w:lang w:val="fr-FR"/>
              </w:rPr>
            </w:pPr>
            <w:r w:rsidRPr="00D859BC">
              <w:rPr>
                <w:rFonts w:ascii="Helvetica" w:hAnsi="Helvetica"/>
                <w:sz w:val="16"/>
                <w:szCs w:val="16"/>
                <w:lang w:val="fr-FR"/>
              </w:rPr>
              <w:t>Les emplacements des opérations connexes (y compris les points de manœuvre, l'eau pour la construction, les sites de stockage et les sources de matériaux)</w:t>
            </w:r>
          </w:p>
          <w:p w14:paraId="5D44B170" w14:textId="77777777" w:rsidR="0080688D" w:rsidRPr="00994B77" w:rsidRDefault="007D29EF" w:rsidP="00C51674">
            <w:pPr>
              <w:pStyle w:val="ListParagraph"/>
              <w:numPr>
                <w:ilvl w:val="0"/>
                <w:numId w:val="52"/>
              </w:numPr>
              <w:ind w:left="458" w:hanging="425"/>
              <w:rPr>
                <w:rFonts w:ascii="Helvetica" w:hAnsi="Helvetica"/>
                <w:sz w:val="16"/>
                <w:szCs w:val="16"/>
                <w:lang w:val="fr-FR"/>
              </w:rPr>
            </w:pPr>
            <w:r w:rsidRPr="00D859BC">
              <w:rPr>
                <w:rFonts w:ascii="Helvetica" w:hAnsi="Helvetica"/>
                <w:sz w:val="16"/>
                <w:szCs w:val="16"/>
                <w:lang w:val="fr-FR"/>
              </w:rPr>
              <w:t>Les systèmes de notification des non-conformités ou des incidents environnementaux potentiels</w:t>
            </w:r>
          </w:p>
          <w:p w14:paraId="2F5802B6" w14:textId="77777777" w:rsidR="0080688D" w:rsidRPr="00994B77" w:rsidRDefault="007D29EF" w:rsidP="00C51674">
            <w:pPr>
              <w:pStyle w:val="ListParagraph"/>
              <w:numPr>
                <w:ilvl w:val="0"/>
                <w:numId w:val="52"/>
              </w:numPr>
              <w:ind w:left="458" w:hanging="425"/>
              <w:rPr>
                <w:rFonts w:ascii="Helvetica" w:hAnsi="Helvetica"/>
                <w:sz w:val="16"/>
                <w:szCs w:val="16"/>
                <w:lang w:val="fr-FR"/>
              </w:rPr>
            </w:pPr>
            <w:r w:rsidRPr="00C552F4">
              <w:rPr>
                <w:rFonts w:ascii="Helvetica" w:hAnsi="Helvetica"/>
                <w:sz w:val="16"/>
                <w:szCs w:val="16"/>
                <w:lang w:val="fr-FR"/>
              </w:rPr>
              <w:t>Les plans de gestion et d'urgence en cas d'événements imprévus (déversements, UXO, découvertes fortuites, etc.)</w:t>
            </w:r>
          </w:p>
        </w:tc>
        <w:tc>
          <w:tcPr>
            <w:tcW w:w="1701" w:type="dxa"/>
            <w:shd w:val="clear" w:color="auto" w:fill="B2E7FF" w:themeFill="text1" w:themeFillTint="33"/>
          </w:tcPr>
          <w:p w14:paraId="5E6CBE9B" w14:textId="77777777" w:rsidR="0080688D" w:rsidRPr="00994B77" w:rsidRDefault="0080688D" w:rsidP="00C122F4">
            <w:pPr>
              <w:rPr>
                <w:rFonts w:ascii="Helvetica" w:hAnsi="Helvetica"/>
                <w:sz w:val="16"/>
                <w:szCs w:val="16"/>
                <w:lang w:val="fr-FR"/>
              </w:rPr>
            </w:pPr>
          </w:p>
        </w:tc>
        <w:tc>
          <w:tcPr>
            <w:tcW w:w="2835" w:type="dxa"/>
            <w:shd w:val="clear" w:color="auto" w:fill="B2E7FF" w:themeFill="text1" w:themeFillTint="33"/>
          </w:tcPr>
          <w:p w14:paraId="0CD92CE2" w14:textId="77777777" w:rsidR="0080688D" w:rsidRPr="00994B77" w:rsidRDefault="0080688D" w:rsidP="00C122F4">
            <w:pPr>
              <w:rPr>
                <w:rFonts w:ascii="Helvetica" w:hAnsi="Helvetica"/>
                <w:sz w:val="16"/>
                <w:szCs w:val="16"/>
                <w:lang w:val="fr-FR"/>
              </w:rPr>
            </w:pPr>
          </w:p>
        </w:tc>
        <w:tc>
          <w:tcPr>
            <w:tcW w:w="2945" w:type="dxa"/>
            <w:shd w:val="clear" w:color="auto" w:fill="B2E7FF" w:themeFill="text1" w:themeFillTint="33"/>
          </w:tcPr>
          <w:p w14:paraId="029B9526" w14:textId="77777777" w:rsidR="0080688D" w:rsidRPr="00994B77" w:rsidRDefault="0080688D" w:rsidP="00C122F4">
            <w:pPr>
              <w:rPr>
                <w:rFonts w:ascii="Helvetica" w:hAnsi="Helvetica"/>
                <w:sz w:val="16"/>
                <w:szCs w:val="16"/>
                <w:lang w:val="fr-FR"/>
              </w:rPr>
            </w:pPr>
          </w:p>
        </w:tc>
      </w:tr>
      <w:tr w:rsidR="00C67B9D" w:rsidRPr="008B12A0" w14:paraId="51A4198C" w14:textId="77777777" w:rsidTr="00C67B9D">
        <w:tc>
          <w:tcPr>
            <w:tcW w:w="5670" w:type="dxa"/>
          </w:tcPr>
          <w:p w14:paraId="40B0C109" w14:textId="77777777" w:rsidR="0080688D" w:rsidRPr="00994B77" w:rsidRDefault="007D29EF" w:rsidP="00C122F4">
            <w:pPr>
              <w:rPr>
                <w:rFonts w:ascii="Helvetica" w:hAnsi="Helvetica"/>
                <w:sz w:val="16"/>
                <w:szCs w:val="16"/>
                <w:lang w:val="fr-FR"/>
              </w:rPr>
            </w:pPr>
            <w:r w:rsidRPr="00D859BC">
              <w:rPr>
                <w:rFonts w:ascii="Helvetica" w:hAnsi="Helvetica"/>
                <w:sz w:val="16"/>
                <w:szCs w:val="16"/>
                <w:lang w:val="fr-FR"/>
              </w:rPr>
              <w:t>Le PSGE couvre la gestion de l'environnement pour tous les travaux, y compris les travaux temporaires et auxiliaires (voies secondaires, dépôts, sources d'eau, installations et camps de l'entrepreneur).</w:t>
            </w:r>
          </w:p>
        </w:tc>
        <w:tc>
          <w:tcPr>
            <w:tcW w:w="1701" w:type="dxa"/>
          </w:tcPr>
          <w:p w14:paraId="57EA5AF9" w14:textId="77777777" w:rsidR="0080688D" w:rsidRPr="00994B77" w:rsidRDefault="0080688D" w:rsidP="00C122F4">
            <w:pPr>
              <w:rPr>
                <w:rFonts w:ascii="Helvetica" w:hAnsi="Helvetica"/>
                <w:sz w:val="16"/>
                <w:szCs w:val="16"/>
                <w:lang w:val="fr-FR"/>
              </w:rPr>
            </w:pPr>
          </w:p>
        </w:tc>
        <w:tc>
          <w:tcPr>
            <w:tcW w:w="2835" w:type="dxa"/>
          </w:tcPr>
          <w:p w14:paraId="54B0E117" w14:textId="77777777" w:rsidR="0080688D" w:rsidRPr="00994B77" w:rsidRDefault="0080688D" w:rsidP="00C122F4">
            <w:pPr>
              <w:rPr>
                <w:rFonts w:ascii="Helvetica" w:hAnsi="Helvetica"/>
                <w:sz w:val="16"/>
                <w:szCs w:val="16"/>
                <w:lang w:val="fr-FR"/>
              </w:rPr>
            </w:pPr>
          </w:p>
        </w:tc>
        <w:tc>
          <w:tcPr>
            <w:tcW w:w="2945" w:type="dxa"/>
          </w:tcPr>
          <w:p w14:paraId="20B81902" w14:textId="77777777" w:rsidR="0080688D" w:rsidRPr="00994B77" w:rsidRDefault="0080688D" w:rsidP="00C122F4">
            <w:pPr>
              <w:rPr>
                <w:rFonts w:ascii="Helvetica" w:hAnsi="Helvetica"/>
                <w:sz w:val="16"/>
                <w:szCs w:val="16"/>
                <w:lang w:val="fr-FR"/>
              </w:rPr>
            </w:pPr>
          </w:p>
        </w:tc>
      </w:tr>
      <w:tr w:rsidR="00C67B9D" w:rsidRPr="008B12A0" w14:paraId="6510945C" w14:textId="77777777" w:rsidTr="00C67B9D">
        <w:tc>
          <w:tcPr>
            <w:tcW w:w="13151" w:type="dxa"/>
            <w:gridSpan w:val="4"/>
            <w:shd w:val="clear" w:color="auto" w:fill="FFC000"/>
          </w:tcPr>
          <w:p w14:paraId="1F74F610" w14:textId="77777777" w:rsidR="0080688D" w:rsidRPr="00994B77" w:rsidRDefault="007D29EF" w:rsidP="00C122F4">
            <w:pPr>
              <w:rPr>
                <w:rFonts w:ascii="Helvetica" w:hAnsi="Helvetica"/>
                <w:sz w:val="16"/>
                <w:szCs w:val="16"/>
                <w:lang w:val="fr-FR"/>
              </w:rPr>
            </w:pPr>
            <w:r w:rsidRPr="00D859BC">
              <w:rPr>
                <w:b/>
                <w:bCs/>
                <w:sz w:val="16"/>
                <w:szCs w:val="16"/>
                <w:lang w:val="fr-FR"/>
              </w:rPr>
              <w:t xml:space="preserve">NOTE </w:t>
            </w:r>
            <w:r w:rsidRPr="00D859BC">
              <w:rPr>
                <w:bCs/>
                <w:sz w:val="16"/>
                <w:szCs w:val="16"/>
                <w:lang w:val="fr-FR"/>
              </w:rPr>
              <w:t>: Les points ci-dessous (classés par ordre alphabétique) ne sont pas applicables à tous les projets. Lorsque l'ÉIE et le PSGE n'ont pas établi que les éléments ci-dessous doivent être gérés, les sections correspondantes ci-dessous peuvent être ignorées ou supprimées. De même, il peut s'avérer nécessaire d'inclure d'autres sujets qui ne sont pas couverts dans ce document.</w:t>
            </w:r>
          </w:p>
        </w:tc>
      </w:tr>
      <w:tr w:rsidR="00C67B9D" w14:paraId="6CC2558D" w14:textId="77777777" w:rsidTr="00C67B9D">
        <w:tc>
          <w:tcPr>
            <w:tcW w:w="13151" w:type="dxa"/>
            <w:gridSpan w:val="4"/>
            <w:shd w:val="clear" w:color="auto" w:fill="00577E" w:themeFill="text2"/>
          </w:tcPr>
          <w:p w14:paraId="48187160" w14:textId="77777777" w:rsidR="0080688D" w:rsidRPr="00987997" w:rsidRDefault="007D29EF" w:rsidP="00C122F4">
            <w:pPr>
              <w:rPr>
                <w:rFonts w:ascii="Helvetica" w:hAnsi="Helvetica"/>
                <w:color w:val="FFFFFF" w:themeColor="background1"/>
                <w:sz w:val="16"/>
                <w:szCs w:val="16"/>
              </w:rPr>
            </w:pPr>
            <w:r w:rsidRPr="00987997">
              <w:rPr>
                <w:rFonts w:ascii="Helvetica" w:hAnsi="Helvetica"/>
                <w:color w:val="FFFFFF" w:themeColor="background1"/>
                <w:sz w:val="16"/>
                <w:szCs w:val="16"/>
                <w:lang w:val="fr-FR"/>
              </w:rPr>
              <w:t>Qualité de l'air</w:t>
            </w:r>
          </w:p>
        </w:tc>
      </w:tr>
      <w:tr w:rsidR="00C67B9D" w:rsidRPr="008B12A0" w14:paraId="5F46670F" w14:textId="77777777" w:rsidTr="00C67B9D">
        <w:tc>
          <w:tcPr>
            <w:tcW w:w="5670" w:type="dxa"/>
            <w:shd w:val="clear" w:color="auto" w:fill="B2E7FF" w:themeFill="text1" w:themeFillTint="33"/>
          </w:tcPr>
          <w:p w14:paraId="7658EEB7" w14:textId="77777777" w:rsidR="0080688D" w:rsidRPr="00994B77" w:rsidRDefault="007D29EF" w:rsidP="00987997">
            <w:pPr>
              <w:rPr>
                <w:rFonts w:ascii="Helvetica" w:hAnsi="Helvetica"/>
                <w:sz w:val="16"/>
                <w:szCs w:val="16"/>
                <w:lang w:val="fr-FR"/>
              </w:rPr>
            </w:pPr>
            <w:r w:rsidRPr="00D859BC">
              <w:rPr>
                <w:rFonts w:ascii="Helvetica" w:hAnsi="Helvetica"/>
                <w:sz w:val="16"/>
                <w:szCs w:val="16"/>
                <w:lang w:val="fr-FR"/>
              </w:rPr>
              <w:t>Le PSGE comprend les diagrammes et les descriptions :</w:t>
            </w:r>
          </w:p>
          <w:p w14:paraId="4CCAE348" w14:textId="77777777" w:rsidR="0080688D" w:rsidRPr="00994B77" w:rsidRDefault="007D29EF" w:rsidP="00C51674">
            <w:pPr>
              <w:pStyle w:val="ListParagraph"/>
              <w:numPr>
                <w:ilvl w:val="0"/>
                <w:numId w:val="53"/>
              </w:numPr>
              <w:ind w:left="458" w:hanging="425"/>
              <w:rPr>
                <w:rFonts w:ascii="Helvetica" w:hAnsi="Helvetica"/>
                <w:sz w:val="16"/>
                <w:szCs w:val="16"/>
                <w:lang w:val="fr-FR"/>
              </w:rPr>
            </w:pPr>
            <w:r w:rsidRPr="00D859BC">
              <w:rPr>
                <w:rFonts w:ascii="Helvetica" w:hAnsi="Helvetica"/>
                <w:sz w:val="16"/>
                <w:szCs w:val="16"/>
                <w:lang w:val="fr-FR"/>
              </w:rPr>
              <w:t>Des récepteurs de la qualité de l'air en relation avec le site et les critères de base</w:t>
            </w:r>
          </w:p>
          <w:p w14:paraId="1E7E244A" w14:textId="77777777" w:rsidR="0080688D" w:rsidRPr="00994B77" w:rsidRDefault="007D29EF" w:rsidP="00C51674">
            <w:pPr>
              <w:pStyle w:val="ListParagraph"/>
              <w:numPr>
                <w:ilvl w:val="0"/>
                <w:numId w:val="53"/>
              </w:numPr>
              <w:ind w:left="458" w:hanging="425"/>
              <w:rPr>
                <w:rFonts w:ascii="Helvetica" w:hAnsi="Helvetica"/>
                <w:sz w:val="16"/>
                <w:szCs w:val="16"/>
                <w:lang w:val="fr-FR"/>
              </w:rPr>
            </w:pPr>
            <w:r w:rsidRPr="00D859BC">
              <w:rPr>
                <w:rFonts w:ascii="Helvetica" w:hAnsi="Helvetica"/>
                <w:sz w:val="16"/>
                <w:szCs w:val="16"/>
                <w:lang w:val="fr-FR"/>
              </w:rPr>
              <w:t>La méthodologie de surveillance de la qualité de l'air, incluant :</w:t>
            </w:r>
          </w:p>
          <w:p w14:paraId="6842EA45" w14:textId="77777777" w:rsidR="0080688D" w:rsidRPr="00D859BC" w:rsidRDefault="007D29EF" w:rsidP="00C51674">
            <w:pPr>
              <w:pStyle w:val="ListParagraph"/>
              <w:numPr>
                <w:ilvl w:val="1"/>
                <w:numId w:val="53"/>
              </w:numPr>
              <w:ind w:left="884" w:hanging="426"/>
              <w:rPr>
                <w:rFonts w:ascii="Helvetica" w:hAnsi="Helvetica"/>
                <w:sz w:val="16"/>
                <w:szCs w:val="16"/>
              </w:rPr>
            </w:pPr>
            <w:r w:rsidRPr="00D859BC">
              <w:rPr>
                <w:rFonts w:ascii="Helvetica" w:hAnsi="Helvetica"/>
                <w:sz w:val="16"/>
                <w:szCs w:val="16"/>
                <w:lang w:val="fr-FR"/>
              </w:rPr>
              <w:t>L'équipement et son emplacement</w:t>
            </w:r>
          </w:p>
          <w:p w14:paraId="6A224C87" w14:textId="77777777" w:rsidR="0080688D" w:rsidRPr="00D859BC" w:rsidRDefault="007D29EF" w:rsidP="00C51674">
            <w:pPr>
              <w:pStyle w:val="ListParagraph"/>
              <w:numPr>
                <w:ilvl w:val="1"/>
                <w:numId w:val="53"/>
              </w:numPr>
              <w:ind w:left="884" w:hanging="426"/>
              <w:rPr>
                <w:rFonts w:ascii="Helvetica" w:hAnsi="Helvetica"/>
                <w:sz w:val="16"/>
                <w:szCs w:val="16"/>
              </w:rPr>
            </w:pPr>
            <w:r w:rsidRPr="00D859BC">
              <w:rPr>
                <w:rFonts w:ascii="Helvetica" w:hAnsi="Helvetica"/>
                <w:sz w:val="16"/>
                <w:szCs w:val="16"/>
                <w:lang w:val="fr-FR"/>
              </w:rPr>
              <w:t>La durée</w:t>
            </w:r>
          </w:p>
          <w:p w14:paraId="40DED3B9" w14:textId="77777777" w:rsidR="0080688D" w:rsidRPr="00D859BC" w:rsidRDefault="007D29EF" w:rsidP="00C51674">
            <w:pPr>
              <w:pStyle w:val="ListParagraph"/>
              <w:numPr>
                <w:ilvl w:val="1"/>
                <w:numId w:val="53"/>
              </w:numPr>
              <w:ind w:left="884" w:hanging="426"/>
              <w:rPr>
                <w:rFonts w:ascii="Helvetica" w:hAnsi="Helvetica"/>
                <w:sz w:val="16"/>
                <w:szCs w:val="16"/>
              </w:rPr>
            </w:pPr>
            <w:r w:rsidRPr="00D859BC">
              <w:rPr>
                <w:rFonts w:ascii="Helvetica" w:hAnsi="Helvetica"/>
                <w:sz w:val="16"/>
                <w:szCs w:val="16"/>
                <w:lang w:val="fr-FR"/>
              </w:rPr>
              <w:t>La fréquence</w:t>
            </w:r>
          </w:p>
          <w:p w14:paraId="3F6D43A3" w14:textId="77777777" w:rsidR="0080688D" w:rsidRPr="00994B77" w:rsidRDefault="007D29EF" w:rsidP="00C51674">
            <w:pPr>
              <w:pStyle w:val="ListParagraph"/>
              <w:numPr>
                <w:ilvl w:val="1"/>
                <w:numId w:val="53"/>
              </w:numPr>
              <w:ind w:left="884" w:hanging="426"/>
              <w:rPr>
                <w:rFonts w:ascii="Helvetica" w:hAnsi="Helvetica"/>
                <w:sz w:val="16"/>
                <w:szCs w:val="16"/>
                <w:lang w:val="fr-FR"/>
              </w:rPr>
            </w:pPr>
            <w:r>
              <w:rPr>
                <w:rFonts w:ascii="Helvetica" w:hAnsi="Helvetica"/>
                <w:sz w:val="16"/>
                <w:szCs w:val="16"/>
                <w:lang w:val="fr-FR"/>
              </w:rPr>
              <w:t xml:space="preserve">Les coordonnées de la personne responsable </w:t>
            </w:r>
          </w:p>
          <w:p w14:paraId="5DC89F7A" w14:textId="77777777" w:rsidR="0080688D" w:rsidRPr="00994B77" w:rsidRDefault="007D29EF" w:rsidP="00C51674">
            <w:pPr>
              <w:pStyle w:val="ListParagraph"/>
              <w:numPr>
                <w:ilvl w:val="0"/>
                <w:numId w:val="53"/>
              </w:numPr>
              <w:ind w:left="458" w:hanging="458"/>
              <w:rPr>
                <w:rFonts w:ascii="Helvetica" w:hAnsi="Helvetica"/>
                <w:sz w:val="16"/>
                <w:szCs w:val="16"/>
                <w:lang w:val="fr-FR"/>
              </w:rPr>
            </w:pPr>
            <w:r w:rsidRPr="00D859BC">
              <w:rPr>
                <w:rFonts w:ascii="Helvetica" w:hAnsi="Helvetica"/>
                <w:sz w:val="16"/>
                <w:szCs w:val="16"/>
                <w:lang w:val="fr-FR"/>
              </w:rPr>
              <w:t xml:space="preserve">Les stratégies et mesures de gestion à la fois réalisables et raisonnables pour minimiser les effets négatifs sur la qualité de l'air et la poussière. </w:t>
            </w:r>
          </w:p>
          <w:p w14:paraId="749AEE4C" w14:textId="77777777" w:rsidR="0080688D" w:rsidRPr="00994B77" w:rsidRDefault="007D29EF" w:rsidP="00C51674">
            <w:pPr>
              <w:pStyle w:val="ListParagraph"/>
              <w:numPr>
                <w:ilvl w:val="0"/>
                <w:numId w:val="53"/>
              </w:numPr>
              <w:ind w:left="458" w:hanging="458"/>
              <w:rPr>
                <w:rFonts w:ascii="Helvetica" w:hAnsi="Helvetica"/>
                <w:sz w:val="16"/>
                <w:szCs w:val="16"/>
                <w:lang w:val="fr-FR"/>
              </w:rPr>
            </w:pPr>
            <w:r w:rsidRPr="00987997">
              <w:rPr>
                <w:rFonts w:ascii="Helvetica" w:hAnsi="Helvetica"/>
                <w:sz w:val="16"/>
                <w:szCs w:val="16"/>
                <w:lang w:val="fr-FR"/>
              </w:rPr>
              <w:t>Le plan d'urgence pour les émissions supérieures aux critères</w:t>
            </w:r>
          </w:p>
        </w:tc>
        <w:tc>
          <w:tcPr>
            <w:tcW w:w="1701" w:type="dxa"/>
            <w:shd w:val="clear" w:color="auto" w:fill="B2E7FF" w:themeFill="text1" w:themeFillTint="33"/>
          </w:tcPr>
          <w:p w14:paraId="76B4D7C9" w14:textId="77777777" w:rsidR="0080688D" w:rsidRPr="00994B77" w:rsidRDefault="0080688D" w:rsidP="00C122F4">
            <w:pPr>
              <w:rPr>
                <w:rFonts w:ascii="Helvetica" w:hAnsi="Helvetica"/>
                <w:sz w:val="16"/>
                <w:szCs w:val="16"/>
                <w:lang w:val="fr-FR"/>
              </w:rPr>
            </w:pPr>
          </w:p>
        </w:tc>
        <w:tc>
          <w:tcPr>
            <w:tcW w:w="2835" w:type="dxa"/>
            <w:shd w:val="clear" w:color="auto" w:fill="B2E7FF" w:themeFill="text1" w:themeFillTint="33"/>
          </w:tcPr>
          <w:p w14:paraId="12C735BB" w14:textId="77777777" w:rsidR="0080688D" w:rsidRPr="00994B77" w:rsidRDefault="0080688D" w:rsidP="00C122F4">
            <w:pPr>
              <w:rPr>
                <w:rFonts w:ascii="Helvetica" w:hAnsi="Helvetica"/>
                <w:sz w:val="16"/>
                <w:szCs w:val="16"/>
                <w:lang w:val="fr-FR"/>
              </w:rPr>
            </w:pPr>
          </w:p>
        </w:tc>
        <w:tc>
          <w:tcPr>
            <w:tcW w:w="2945" w:type="dxa"/>
            <w:shd w:val="clear" w:color="auto" w:fill="B2E7FF" w:themeFill="text1" w:themeFillTint="33"/>
          </w:tcPr>
          <w:p w14:paraId="7F64F636" w14:textId="77777777" w:rsidR="0080688D" w:rsidRPr="00994B77" w:rsidRDefault="0080688D" w:rsidP="00C122F4">
            <w:pPr>
              <w:rPr>
                <w:rFonts w:ascii="Helvetica" w:hAnsi="Helvetica"/>
                <w:sz w:val="16"/>
                <w:szCs w:val="16"/>
                <w:lang w:val="fr-FR"/>
              </w:rPr>
            </w:pPr>
          </w:p>
        </w:tc>
      </w:tr>
      <w:tr w:rsidR="00C67B9D" w14:paraId="4EA75C09" w14:textId="77777777" w:rsidTr="00C67B9D">
        <w:tc>
          <w:tcPr>
            <w:tcW w:w="13151" w:type="dxa"/>
            <w:gridSpan w:val="4"/>
            <w:shd w:val="clear" w:color="auto" w:fill="00577E" w:themeFill="accent1"/>
          </w:tcPr>
          <w:p w14:paraId="2AEC8497" w14:textId="77777777" w:rsidR="0080688D" w:rsidRPr="00987997" w:rsidRDefault="007D29EF" w:rsidP="00C122F4">
            <w:pPr>
              <w:rPr>
                <w:rFonts w:ascii="Helvetica" w:hAnsi="Helvetica"/>
                <w:color w:val="FFFFFF" w:themeColor="background1"/>
                <w:sz w:val="16"/>
                <w:szCs w:val="16"/>
              </w:rPr>
            </w:pPr>
            <w:r w:rsidRPr="00987997">
              <w:rPr>
                <w:rFonts w:ascii="Helvetica" w:hAnsi="Helvetica"/>
                <w:color w:val="FFFFFF" w:themeColor="background1"/>
                <w:sz w:val="16"/>
                <w:szCs w:val="16"/>
                <w:lang w:val="fr-FR"/>
              </w:rPr>
              <w:lastRenderedPageBreak/>
              <w:t>Produits chimiques et carburants</w:t>
            </w:r>
          </w:p>
        </w:tc>
      </w:tr>
      <w:tr w:rsidR="00C67B9D" w:rsidRPr="008B12A0" w14:paraId="36C35198" w14:textId="77777777" w:rsidTr="00C67B9D">
        <w:tc>
          <w:tcPr>
            <w:tcW w:w="5670" w:type="dxa"/>
            <w:shd w:val="clear" w:color="auto" w:fill="B2E7FF" w:themeFill="text2" w:themeFillTint="33"/>
          </w:tcPr>
          <w:p w14:paraId="0582B48B" w14:textId="77777777" w:rsidR="0080688D" w:rsidRPr="00994B77" w:rsidRDefault="007D29EF" w:rsidP="00987997">
            <w:pPr>
              <w:rPr>
                <w:rFonts w:ascii="Helvetica" w:hAnsi="Helvetica"/>
                <w:sz w:val="16"/>
                <w:szCs w:val="16"/>
                <w:lang w:val="fr-FR"/>
              </w:rPr>
            </w:pPr>
            <w:r w:rsidRPr="00D859BC">
              <w:rPr>
                <w:rFonts w:ascii="Helvetica" w:hAnsi="Helvetica"/>
                <w:sz w:val="16"/>
                <w:szCs w:val="16"/>
                <w:lang w:val="fr-FR"/>
              </w:rPr>
              <w:t>Le PSGE comprend les diagrammes et les descriptions :</w:t>
            </w:r>
          </w:p>
          <w:p w14:paraId="0254E1DC" w14:textId="180B8497" w:rsidR="0080688D" w:rsidRPr="00994B77" w:rsidRDefault="007D29EF" w:rsidP="00C51674">
            <w:pPr>
              <w:pStyle w:val="ListParagraph"/>
              <w:numPr>
                <w:ilvl w:val="0"/>
                <w:numId w:val="54"/>
              </w:numPr>
              <w:ind w:left="458" w:hanging="458"/>
              <w:rPr>
                <w:rFonts w:ascii="Helvetica" w:hAnsi="Helvetica"/>
                <w:sz w:val="16"/>
                <w:szCs w:val="16"/>
                <w:lang w:val="fr-FR"/>
              </w:rPr>
            </w:pPr>
            <w:r w:rsidRPr="00D859BC">
              <w:rPr>
                <w:rFonts w:ascii="Helvetica" w:hAnsi="Helvetica"/>
                <w:sz w:val="16"/>
                <w:szCs w:val="16"/>
                <w:lang w:val="fr-FR"/>
              </w:rPr>
              <w:t>Des produits chimiques ou des carburants dont le volume stocké sur site est supérieur à 250</w:t>
            </w:r>
            <w:r w:rsidR="00D01B61">
              <w:rPr>
                <w:rFonts w:ascii="Helvetica" w:hAnsi="Helvetica"/>
                <w:sz w:val="16"/>
                <w:szCs w:val="16"/>
                <w:lang w:val="fr-FR"/>
              </w:rPr>
              <w:t> </w:t>
            </w:r>
            <w:r w:rsidRPr="00D859BC">
              <w:rPr>
                <w:rFonts w:ascii="Helvetica" w:hAnsi="Helvetica"/>
                <w:sz w:val="16"/>
                <w:szCs w:val="16"/>
                <w:lang w:val="fr-FR"/>
              </w:rPr>
              <w:t>litres, y compris leur lieu de stockage, les mesures de gestion et de confinement, et la quantité maximale pouvant être stockée à un moment donné</w:t>
            </w:r>
          </w:p>
          <w:p w14:paraId="0D697297" w14:textId="77777777" w:rsidR="0080688D" w:rsidRPr="00994B77" w:rsidRDefault="007D29EF" w:rsidP="00C51674">
            <w:pPr>
              <w:pStyle w:val="ListParagraph"/>
              <w:numPr>
                <w:ilvl w:val="0"/>
                <w:numId w:val="54"/>
              </w:numPr>
              <w:ind w:left="458" w:hanging="458"/>
              <w:rPr>
                <w:rFonts w:ascii="Helvetica" w:hAnsi="Helvetica"/>
                <w:sz w:val="16"/>
                <w:szCs w:val="16"/>
                <w:lang w:val="fr-FR"/>
              </w:rPr>
            </w:pPr>
            <w:r w:rsidRPr="00D859BC">
              <w:rPr>
                <w:rFonts w:ascii="Helvetica" w:hAnsi="Helvetica"/>
                <w:sz w:val="16"/>
                <w:szCs w:val="16"/>
                <w:lang w:val="fr-FR"/>
              </w:rPr>
              <w:t>Les mesures pratiques et raisonnables pour éviter la contamination et le déversement de tout produit chimique ou carburant</w:t>
            </w:r>
          </w:p>
          <w:p w14:paraId="215DD125" w14:textId="77777777" w:rsidR="0080688D" w:rsidRPr="00994B77" w:rsidRDefault="007D29EF" w:rsidP="00C51674">
            <w:pPr>
              <w:pStyle w:val="ListParagraph"/>
              <w:numPr>
                <w:ilvl w:val="0"/>
                <w:numId w:val="54"/>
              </w:numPr>
              <w:ind w:left="458" w:hanging="458"/>
              <w:rPr>
                <w:rFonts w:ascii="Helvetica" w:hAnsi="Helvetica"/>
                <w:sz w:val="16"/>
                <w:szCs w:val="16"/>
                <w:lang w:val="fr-FR"/>
              </w:rPr>
            </w:pPr>
            <w:r>
              <w:rPr>
                <w:rFonts w:ascii="Helvetica" w:hAnsi="Helvetica"/>
                <w:sz w:val="16"/>
                <w:szCs w:val="16"/>
                <w:lang w:val="fr-FR"/>
              </w:rPr>
              <w:t>Les mesures d'intervention en cas de déversement</w:t>
            </w:r>
          </w:p>
          <w:p w14:paraId="272D2B18" w14:textId="77777777" w:rsidR="0080688D" w:rsidRPr="00994B77" w:rsidRDefault="007D29EF" w:rsidP="00C51674">
            <w:pPr>
              <w:pStyle w:val="ListParagraph"/>
              <w:numPr>
                <w:ilvl w:val="0"/>
                <w:numId w:val="54"/>
              </w:numPr>
              <w:ind w:left="458" w:hanging="458"/>
              <w:rPr>
                <w:rFonts w:ascii="Helvetica" w:hAnsi="Helvetica"/>
                <w:sz w:val="16"/>
                <w:szCs w:val="16"/>
                <w:lang w:val="fr-FR"/>
              </w:rPr>
            </w:pPr>
            <w:r w:rsidRPr="00D859BC">
              <w:rPr>
                <w:rFonts w:ascii="Helvetica" w:hAnsi="Helvetica"/>
                <w:sz w:val="16"/>
                <w:szCs w:val="16"/>
                <w:lang w:val="fr-FR"/>
              </w:rPr>
              <w:t>Le plan d'urgence en cas de déversement ou de contamination</w:t>
            </w:r>
          </w:p>
          <w:p w14:paraId="0ADB0978" w14:textId="77777777" w:rsidR="0080688D" w:rsidRPr="00994B77" w:rsidRDefault="007D29EF" w:rsidP="00C51674">
            <w:pPr>
              <w:pStyle w:val="ListParagraph"/>
              <w:numPr>
                <w:ilvl w:val="0"/>
                <w:numId w:val="54"/>
              </w:numPr>
              <w:ind w:left="458" w:hanging="458"/>
              <w:rPr>
                <w:rFonts w:ascii="Helvetica" w:hAnsi="Helvetica"/>
                <w:sz w:val="16"/>
                <w:szCs w:val="16"/>
                <w:lang w:val="fr-FR"/>
              </w:rPr>
            </w:pPr>
            <w:r w:rsidRPr="00987997">
              <w:rPr>
                <w:rFonts w:ascii="Helvetica" w:hAnsi="Helvetica"/>
                <w:sz w:val="16"/>
                <w:szCs w:val="16"/>
                <w:lang w:val="fr-FR"/>
              </w:rPr>
              <w:t>Les détails des autorisations obtenues, le cas échéant, pour l'utilisation et le stockage des produits chimiques et des carburants</w:t>
            </w:r>
          </w:p>
        </w:tc>
        <w:tc>
          <w:tcPr>
            <w:tcW w:w="1701" w:type="dxa"/>
            <w:shd w:val="clear" w:color="auto" w:fill="B2E7FF" w:themeFill="text2" w:themeFillTint="33"/>
          </w:tcPr>
          <w:p w14:paraId="1006FA97" w14:textId="77777777" w:rsidR="0080688D" w:rsidRPr="00994B77" w:rsidRDefault="0080688D" w:rsidP="00C122F4">
            <w:pPr>
              <w:rPr>
                <w:rFonts w:ascii="Helvetica" w:hAnsi="Helvetica"/>
                <w:sz w:val="16"/>
                <w:szCs w:val="16"/>
                <w:lang w:val="fr-FR"/>
              </w:rPr>
            </w:pPr>
          </w:p>
        </w:tc>
        <w:tc>
          <w:tcPr>
            <w:tcW w:w="2835" w:type="dxa"/>
            <w:shd w:val="clear" w:color="auto" w:fill="B2E7FF" w:themeFill="text2" w:themeFillTint="33"/>
          </w:tcPr>
          <w:p w14:paraId="76C83CF5" w14:textId="77777777" w:rsidR="0080688D" w:rsidRPr="00994B77" w:rsidRDefault="0080688D" w:rsidP="00C122F4">
            <w:pPr>
              <w:rPr>
                <w:rFonts w:ascii="Helvetica" w:hAnsi="Helvetica"/>
                <w:sz w:val="16"/>
                <w:szCs w:val="16"/>
                <w:lang w:val="fr-FR"/>
              </w:rPr>
            </w:pPr>
          </w:p>
        </w:tc>
        <w:tc>
          <w:tcPr>
            <w:tcW w:w="2945" w:type="dxa"/>
            <w:shd w:val="clear" w:color="auto" w:fill="B2E7FF" w:themeFill="text2" w:themeFillTint="33"/>
          </w:tcPr>
          <w:p w14:paraId="7AD7757E" w14:textId="77777777" w:rsidR="0080688D" w:rsidRPr="00994B77" w:rsidRDefault="0080688D" w:rsidP="00C122F4">
            <w:pPr>
              <w:rPr>
                <w:rFonts w:ascii="Helvetica" w:hAnsi="Helvetica"/>
                <w:sz w:val="16"/>
                <w:szCs w:val="16"/>
                <w:lang w:val="fr-FR"/>
              </w:rPr>
            </w:pPr>
          </w:p>
        </w:tc>
      </w:tr>
      <w:tr w:rsidR="00C67B9D" w14:paraId="6008BE66" w14:textId="77777777" w:rsidTr="00C67B9D">
        <w:tc>
          <w:tcPr>
            <w:tcW w:w="13151" w:type="dxa"/>
            <w:gridSpan w:val="4"/>
            <w:shd w:val="clear" w:color="auto" w:fill="00577E" w:themeFill="accent1"/>
          </w:tcPr>
          <w:p w14:paraId="7E1E0091" w14:textId="77777777" w:rsidR="0080688D" w:rsidRPr="00DD7E55" w:rsidRDefault="007D29EF" w:rsidP="0044696E">
            <w:pPr>
              <w:rPr>
                <w:rFonts w:ascii="Helvetica" w:hAnsi="Helvetica"/>
                <w:color w:val="FFFFFF" w:themeColor="background1"/>
                <w:sz w:val="16"/>
                <w:szCs w:val="16"/>
              </w:rPr>
            </w:pPr>
            <w:r w:rsidRPr="00DD7E55">
              <w:rPr>
                <w:rFonts w:ascii="Helvetica" w:hAnsi="Helvetica"/>
                <w:color w:val="FFFFFF" w:themeColor="background1"/>
                <w:sz w:val="16"/>
                <w:szCs w:val="16"/>
                <w:lang w:val="fr-FR"/>
              </w:rPr>
              <w:t>Consultation et Communication</w:t>
            </w:r>
          </w:p>
        </w:tc>
      </w:tr>
      <w:tr w:rsidR="00C67B9D" w:rsidRPr="008B12A0" w14:paraId="2CA42AA6" w14:textId="77777777" w:rsidTr="00C67B9D">
        <w:tc>
          <w:tcPr>
            <w:tcW w:w="5670" w:type="dxa"/>
            <w:shd w:val="clear" w:color="auto" w:fill="B2E7FF" w:themeFill="text2" w:themeFillTint="33"/>
          </w:tcPr>
          <w:p w14:paraId="4A7D357B" w14:textId="77777777" w:rsidR="0080688D" w:rsidRPr="00994B77" w:rsidRDefault="007D29EF" w:rsidP="0044696E">
            <w:pPr>
              <w:rPr>
                <w:rFonts w:ascii="Helvetica" w:hAnsi="Helvetica"/>
                <w:sz w:val="16"/>
                <w:szCs w:val="16"/>
                <w:lang w:val="fr-FR"/>
              </w:rPr>
            </w:pPr>
            <w:r w:rsidRPr="00D859BC">
              <w:rPr>
                <w:rFonts w:ascii="Helvetica" w:hAnsi="Helvetica"/>
                <w:sz w:val="16"/>
                <w:szCs w:val="16"/>
                <w:lang w:val="fr-FR"/>
              </w:rPr>
              <w:t>Le PSGE inclut les détails du plan de communication et de consultation du projet en matière d'implication de la communauté locale et les parties prenantes concernées, ainsi que le mécanisme de réparation des griefs.</w:t>
            </w:r>
          </w:p>
        </w:tc>
        <w:tc>
          <w:tcPr>
            <w:tcW w:w="1701" w:type="dxa"/>
            <w:shd w:val="clear" w:color="auto" w:fill="B2E7FF" w:themeFill="text2" w:themeFillTint="33"/>
          </w:tcPr>
          <w:p w14:paraId="40799523" w14:textId="77777777" w:rsidR="0080688D" w:rsidRPr="00994B77" w:rsidRDefault="0080688D" w:rsidP="0044696E">
            <w:pPr>
              <w:rPr>
                <w:rFonts w:ascii="Helvetica" w:hAnsi="Helvetica"/>
                <w:sz w:val="16"/>
                <w:szCs w:val="16"/>
                <w:lang w:val="fr-FR"/>
              </w:rPr>
            </w:pPr>
          </w:p>
        </w:tc>
        <w:tc>
          <w:tcPr>
            <w:tcW w:w="2835" w:type="dxa"/>
            <w:shd w:val="clear" w:color="auto" w:fill="B2E7FF" w:themeFill="text2" w:themeFillTint="33"/>
          </w:tcPr>
          <w:p w14:paraId="135B374F" w14:textId="77777777" w:rsidR="0080688D" w:rsidRPr="00994B77" w:rsidRDefault="0080688D" w:rsidP="0044696E">
            <w:pPr>
              <w:rPr>
                <w:rFonts w:ascii="Helvetica" w:hAnsi="Helvetica"/>
                <w:sz w:val="16"/>
                <w:szCs w:val="16"/>
                <w:lang w:val="fr-FR"/>
              </w:rPr>
            </w:pPr>
          </w:p>
        </w:tc>
        <w:tc>
          <w:tcPr>
            <w:tcW w:w="2945" w:type="dxa"/>
            <w:shd w:val="clear" w:color="auto" w:fill="B2E7FF" w:themeFill="text2" w:themeFillTint="33"/>
          </w:tcPr>
          <w:p w14:paraId="2D659224" w14:textId="77777777" w:rsidR="0080688D" w:rsidRPr="00994B77" w:rsidRDefault="0080688D" w:rsidP="0044696E">
            <w:pPr>
              <w:rPr>
                <w:rFonts w:ascii="Helvetica" w:hAnsi="Helvetica"/>
                <w:sz w:val="16"/>
                <w:szCs w:val="16"/>
                <w:lang w:val="fr-FR"/>
              </w:rPr>
            </w:pPr>
          </w:p>
        </w:tc>
      </w:tr>
      <w:tr w:rsidR="00C67B9D" w14:paraId="23DD308F" w14:textId="77777777" w:rsidTr="00C67B9D">
        <w:tc>
          <w:tcPr>
            <w:tcW w:w="13151" w:type="dxa"/>
            <w:gridSpan w:val="4"/>
            <w:shd w:val="clear" w:color="auto" w:fill="00577E" w:themeFill="accent1"/>
          </w:tcPr>
          <w:p w14:paraId="3104E54B" w14:textId="77777777" w:rsidR="0080688D" w:rsidRPr="00DD7E55" w:rsidRDefault="007D29EF" w:rsidP="00C122F4">
            <w:pPr>
              <w:rPr>
                <w:rFonts w:ascii="Helvetica" w:hAnsi="Helvetica"/>
                <w:color w:val="FFFFFF" w:themeColor="background1"/>
                <w:sz w:val="16"/>
                <w:szCs w:val="16"/>
              </w:rPr>
            </w:pPr>
            <w:r w:rsidRPr="00DD7E55">
              <w:rPr>
                <w:rFonts w:ascii="Helvetica" w:hAnsi="Helvetica"/>
                <w:color w:val="FFFFFF" w:themeColor="background1"/>
                <w:sz w:val="16"/>
                <w:szCs w:val="16"/>
                <w:lang w:val="fr-FR"/>
              </w:rPr>
              <w:t>Terres contaminées</w:t>
            </w:r>
          </w:p>
        </w:tc>
      </w:tr>
      <w:tr w:rsidR="00C67B9D" w14:paraId="72C236E1" w14:textId="77777777" w:rsidTr="00C67B9D">
        <w:tc>
          <w:tcPr>
            <w:tcW w:w="5670" w:type="dxa"/>
            <w:shd w:val="clear" w:color="auto" w:fill="B2E7FF" w:themeFill="text2" w:themeFillTint="33"/>
          </w:tcPr>
          <w:p w14:paraId="779CAE45" w14:textId="77777777" w:rsidR="0080688D" w:rsidRPr="00994B77" w:rsidRDefault="007D29EF" w:rsidP="00987997">
            <w:pPr>
              <w:rPr>
                <w:rFonts w:ascii="Helvetica" w:hAnsi="Helvetica"/>
                <w:sz w:val="16"/>
                <w:szCs w:val="16"/>
                <w:lang w:val="fr-FR"/>
              </w:rPr>
            </w:pPr>
            <w:r w:rsidRPr="00D859BC">
              <w:rPr>
                <w:rFonts w:ascii="Helvetica" w:hAnsi="Helvetica"/>
                <w:sz w:val="16"/>
                <w:szCs w:val="16"/>
                <w:lang w:val="fr-FR"/>
              </w:rPr>
              <w:t>Le PSGE comprend les diagrammes et les descriptions :</w:t>
            </w:r>
          </w:p>
          <w:p w14:paraId="50D6827A" w14:textId="77777777" w:rsidR="0080688D" w:rsidRPr="00994B77" w:rsidRDefault="007D29EF" w:rsidP="00C51674">
            <w:pPr>
              <w:pStyle w:val="ListParagraph"/>
              <w:numPr>
                <w:ilvl w:val="0"/>
                <w:numId w:val="55"/>
              </w:numPr>
              <w:ind w:left="458" w:hanging="458"/>
              <w:rPr>
                <w:rFonts w:ascii="Helvetica" w:hAnsi="Helvetica"/>
                <w:sz w:val="16"/>
                <w:szCs w:val="16"/>
                <w:lang w:val="fr-FR"/>
              </w:rPr>
            </w:pPr>
            <w:r w:rsidRPr="00D859BC">
              <w:rPr>
                <w:rFonts w:ascii="Helvetica" w:hAnsi="Helvetica"/>
                <w:sz w:val="16"/>
                <w:szCs w:val="16"/>
                <w:lang w:val="fr-FR"/>
              </w:rPr>
              <w:t>Des emplacements des contaminations connues et types de contaminants in situ associés</w:t>
            </w:r>
          </w:p>
          <w:p w14:paraId="5058746F" w14:textId="77777777" w:rsidR="0080688D" w:rsidRPr="00994B77" w:rsidRDefault="007D29EF" w:rsidP="00C51674">
            <w:pPr>
              <w:pStyle w:val="ListParagraph"/>
              <w:numPr>
                <w:ilvl w:val="0"/>
                <w:numId w:val="55"/>
              </w:numPr>
              <w:ind w:left="458" w:hanging="458"/>
              <w:rPr>
                <w:rFonts w:ascii="Helvetica" w:hAnsi="Helvetica"/>
                <w:sz w:val="16"/>
                <w:szCs w:val="16"/>
                <w:lang w:val="fr-FR"/>
              </w:rPr>
            </w:pPr>
            <w:r w:rsidRPr="00D859BC">
              <w:rPr>
                <w:rFonts w:ascii="Helvetica" w:hAnsi="Helvetica"/>
                <w:sz w:val="16"/>
                <w:szCs w:val="16"/>
                <w:lang w:val="fr-FR"/>
              </w:rPr>
              <w:t>Les mesures pratiques et raisonnables de gestion et de surveillance de chaque site concerné</w:t>
            </w:r>
          </w:p>
          <w:p w14:paraId="6C77B8AA" w14:textId="77777777" w:rsidR="0080688D" w:rsidRPr="00994B77" w:rsidRDefault="007D29EF" w:rsidP="00C51674">
            <w:pPr>
              <w:pStyle w:val="ListParagraph"/>
              <w:numPr>
                <w:ilvl w:val="0"/>
                <w:numId w:val="55"/>
              </w:numPr>
              <w:ind w:left="458" w:hanging="458"/>
              <w:rPr>
                <w:rFonts w:ascii="Helvetica" w:hAnsi="Helvetica"/>
                <w:sz w:val="16"/>
                <w:szCs w:val="16"/>
                <w:lang w:val="fr-FR"/>
              </w:rPr>
            </w:pPr>
            <w:r w:rsidRPr="00D859BC">
              <w:rPr>
                <w:rFonts w:ascii="Helvetica" w:hAnsi="Helvetica"/>
                <w:sz w:val="16"/>
                <w:szCs w:val="16"/>
                <w:lang w:val="fr-FR"/>
              </w:rPr>
              <w:t>Le plan d'urgence applicable en cas de découverte de contaminants sur le site ou de rejet de contaminants provenant du site</w:t>
            </w:r>
          </w:p>
          <w:p w14:paraId="47F432A4" w14:textId="77777777" w:rsidR="0080688D" w:rsidRPr="00994B77" w:rsidRDefault="007D29EF" w:rsidP="00987997">
            <w:pPr>
              <w:rPr>
                <w:rFonts w:ascii="Helvetica" w:hAnsi="Helvetica"/>
                <w:sz w:val="16"/>
                <w:szCs w:val="16"/>
                <w:lang w:val="fr-FR"/>
              </w:rPr>
            </w:pPr>
            <w:r w:rsidRPr="00D859BC">
              <w:rPr>
                <w:rFonts w:ascii="Helvetica" w:hAnsi="Helvetica"/>
                <w:sz w:val="16"/>
                <w:szCs w:val="16"/>
                <w:lang w:val="fr-FR"/>
              </w:rPr>
              <w:t>Il peut être nécessaire d'élaborer et d'approuver un plan de gestion de site contaminé distinct, comprenant les méthodes :</w:t>
            </w:r>
          </w:p>
          <w:p w14:paraId="7E47922B" w14:textId="77777777" w:rsidR="0080688D" w:rsidRPr="00D859BC" w:rsidRDefault="007D29EF" w:rsidP="00C51674">
            <w:pPr>
              <w:pStyle w:val="ListParagraph"/>
              <w:numPr>
                <w:ilvl w:val="1"/>
                <w:numId w:val="55"/>
              </w:numPr>
              <w:ind w:left="884" w:hanging="425"/>
              <w:rPr>
                <w:rFonts w:ascii="Helvetica" w:hAnsi="Helvetica"/>
                <w:sz w:val="16"/>
                <w:szCs w:val="16"/>
              </w:rPr>
            </w:pPr>
            <w:r>
              <w:rPr>
                <w:rFonts w:ascii="Helvetica" w:hAnsi="Helvetica"/>
                <w:sz w:val="16"/>
                <w:szCs w:val="16"/>
                <w:lang w:val="fr-FR"/>
              </w:rPr>
              <w:t>d'évaluation</w:t>
            </w:r>
          </w:p>
          <w:p w14:paraId="1ABF7E99" w14:textId="77777777" w:rsidR="0080688D" w:rsidRDefault="007D29EF" w:rsidP="00C51674">
            <w:pPr>
              <w:pStyle w:val="ListParagraph"/>
              <w:numPr>
                <w:ilvl w:val="1"/>
                <w:numId w:val="55"/>
              </w:numPr>
              <w:ind w:left="884" w:hanging="425"/>
              <w:rPr>
                <w:rFonts w:ascii="Helvetica" w:hAnsi="Helvetica"/>
                <w:sz w:val="16"/>
                <w:szCs w:val="16"/>
              </w:rPr>
            </w:pPr>
            <w:r>
              <w:rPr>
                <w:rFonts w:ascii="Helvetica" w:hAnsi="Helvetica"/>
                <w:sz w:val="16"/>
                <w:szCs w:val="16"/>
                <w:lang w:val="fr-FR"/>
              </w:rPr>
              <w:t>de restauration</w:t>
            </w:r>
          </w:p>
          <w:p w14:paraId="3F687A8A" w14:textId="77777777" w:rsidR="0080688D" w:rsidRPr="00987997" w:rsidRDefault="007D29EF" w:rsidP="00C51674">
            <w:pPr>
              <w:pStyle w:val="ListParagraph"/>
              <w:numPr>
                <w:ilvl w:val="1"/>
                <w:numId w:val="55"/>
              </w:numPr>
              <w:ind w:left="884" w:hanging="425"/>
              <w:rPr>
                <w:rFonts w:ascii="Helvetica" w:hAnsi="Helvetica"/>
                <w:sz w:val="16"/>
                <w:szCs w:val="16"/>
              </w:rPr>
            </w:pPr>
            <w:r w:rsidRPr="00987997">
              <w:rPr>
                <w:rFonts w:ascii="Helvetica" w:hAnsi="Helvetica"/>
                <w:sz w:val="16"/>
                <w:szCs w:val="16"/>
                <w:lang w:val="fr-FR"/>
              </w:rPr>
              <w:t>de tests de conformité</w:t>
            </w:r>
          </w:p>
        </w:tc>
        <w:tc>
          <w:tcPr>
            <w:tcW w:w="1701" w:type="dxa"/>
            <w:shd w:val="clear" w:color="auto" w:fill="B2E7FF" w:themeFill="text2" w:themeFillTint="33"/>
          </w:tcPr>
          <w:p w14:paraId="2631DA80" w14:textId="77777777" w:rsidR="0080688D" w:rsidRPr="00AB3B99" w:rsidRDefault="0080688D" w:rsidP="00C122F4">
            <w:pPr>
              <w:rPr>
                <w:rFonts w:ascii="Helvetica" w:hAnsi="Helvetica"/>
                <w:sz w:val="16"/>
                <w:szCs w:val="16"/>
              </w:rPr>
            </w:pPr>
          </w:p>
        </w:tc>
        <w:tc>
          <w:tcPr>
            <w:tcW w:w="2835" w:type="dxa"/>
            <w:shd w:val="clear" w:color="auto" w:fill="B2E7FF" w:themeFill="text2" w:themeFillTint="33"/>
          </w:tcPr>
          <w:p w14:paraId="61981639" w14:textId="77777777" w:rsidR="0080688D" w:rsidRPr="00AB3B99" w:rsidRDefault="0080688D" w:rsidP="00C122F4">
            <w:pPr>
              <w:rPr>
                <w:rFonts w:ascii="Helvetica" w:hAnsi="Helvetica"/>
                <w:sz w:val="16"/>
                <w:szCs w:val="16"/>
              </w:rPr>
            </w:pPr>
          </w:p>
        </w:tc>
        <w:tc>
          <w:tcPr>
            <w:tcW w:w="2945" w:type="dxa"/>
            <w:shd w:val="clear" w:color="auto" w:fill="B2E7FF" w:themeFill="text2" w:themeFillTint="33"/>
          </w:tcPr>
          <w:p w14:paraId="22996B9D" w14:textId="77777777" w:rsidR="0080688D" w:rsidRPr="00AB3B99" w:rsidRDefault="0080688D" w:rsidP="00C122F4">
            <w:pPr>
              <w:rPr>
                <w:rFonts w:ascii="Helvetica" w:hAnsi="Helvetica"/>
                <w:sz w:val="16"/>
                <w:szCs w:val="16"/>
              </w:rPr>
            </w:pPr>
          </w:p>
        </w:tc>
      </w:tr>
      <w:tr w:rsidR="00C67B9D" w14:paraId="309F7105" w14:textId="77777777" w:rsidTr="00C67B9D">
        <w:tc>
          <w:tcPr>
            <w:tcW w:w="13151" w:type="dxa"/>
            <w:gridSpan w:val="4"/>
            <w:shd w:val="clear" w:color="auto" w:fill="00577E" w:themeFill="accent1"/>
          </w:tcPr>
          <w:p w14:paraId="1FC05591" w14:textId="77777777" w:rsidR="0080688D" w:rsidRPr="00DD7E55" w:rsidRDefault="007D29EF" w:rsidP="00C122F4">
            <w:pPr>
              <w:rPr>
                <w:rFonts w:ascii="Helvetica" w:hAnsi="Helvetica"/>
                <w:color w:val="FFFFFF" w:themeColor="background1"/>
                <w:sz w:val="16"/>
                <w:szCs w:val="16"/>
              </w:rPr>
            </w:pPr>
            <w:r w:rsidRPr="00DD7E55">
              <w:rPr>
                <w:rFonts w:ascii="Helvetica" w:hAnsi="Helvetica"/>
                <w:color w:val="FFFFFF" w:themeColor="background1"/>
                <w:sz w:val="16"/>
                <w:szCs w:val="16"/>
                <w:lang w:val="fr-FR"/>
              </w:rPr>
              <w:t>Patrimoine culturel</w:t>
            </w:r>
          </w:p>
        </w:tc>
      </w:tr>
      <w:tr w:rsidR="00C67B9D" w:rsidRPr="008B12A0" w14:paraId="07211211" w14:textId="77777777" w:rsidTr="00C67B9D">
        <w:tc>
          <w:tcPr>
            <w:tcW w:w="5670" w:type="dxa"/>
            <w:shd w:val="clear" w:color="auto" w:fill="B2E7FF" w:themeFill="text2" w:themeFillTint="33"/>
          </w:tcPr>
          <w:p w14:paraId="6FBFA262" w14:textId="77777777" w:rsidR="0080688D" w:rsidRPr="00D859BC" w:rsidRDefault="007D29EF" w:rsidP="00987997">
            <w:pPr>
              <w:rPr>
                <w:rFonts w:ascii="Helvetica" w:hAnsi="Helvetica"/>
                <w:sz w:val="16"/>
                <w:szCs w:val="16"/>
              </w:rPr>
            </w:pPr>
            <w:r w:rsidRPr="00D859BC">
              <w:rPr>
                <w:rFonts w:ascii="Helvetica" w:hAnsi="Helvetica"/>
                <w:sz w:val="16"/>
                <w:szCs w:val="16"/>
                <w:lang w:val="fr-FR"/>
              </w:rPr>
              <w:t>Le PSGE inclut:</w:t>
            </w:r>
          </w:p>
          <w:p w14:paraId="25C57414" w14:textId="77777777" w:rsidR="0080688D" w:rsidRPr="00994B77" w:rsidRDefault="007D29EF" w:rsidP="00C51674">
            <w:pPr>
              <w:pStyle w:val="ListParagraph"/>
              <w:numPr>
                <w:ilvl w:val="0"/>
                <w:numId w:val="56"/>
              </w:numPr>
              <w:ind w:left="458" w:hanging="425"/>
              <w:rPr>
                <w:rFonts w:ascii="Helvetica" w:hAnsi="Helvetica"/>
                <w:sz w:val="16"/>
                <w:szCs w:val="16"/>
                <w:lang w:val="fr-FR"/>
              </w:rPr>
            </w:pPr>
            <w:r w:rsidRPr="00D859BC">
              <w:rPr>
                <w:rFonts w:ascii="Helvetica" w:hAnsi="Helvetica"/>
                <w:sz w:val="16"/>
                <w:szCs w:val="16"/>
                <w:lang w:val="fr-FR"/>
              </w:rPr>
              <w:t>Les coordonnées de l'agent chargé du patrimoine culturel de l'auteur de la proposition</w:t>
            </w:r>
          </w:p>
          <w:p w14:paraId="2302DB17" w14:textId="77777777" w:rsidR="0080688D" w:rsidRPr="00994B77" w:rsidRDefault="007D29EF" w:rsidP="00C51674">
            <w:pPr>
              <w:pStyle w:val="ListParagraph"/>
              <w:numPr>
                <w:ilvl w:val="0"/>
                <w:numId w:val="56"/>
              </w:numPr>
              <w:ind w:left="458" w:hanging="425"/>
              <w:rPr>
                <w:rFonts w:ascii="Helvetica" w:hAnsi="Helvetica"/>
                <w:sz w:val="16"/>
                <w:szCs w:val="16"/>
                <w:lang w:val="fr-FR"/>
              </w:rPr>
            </w:pPr>
            <w:r w:rsidRPr="00D859BC">
              <w:rPr>
                <w:rFonts w:ascii="Helvetica" w:hAnsi="Helvetica"/>
                <w:sz w:val="16"/>
                <w:szCs w:val="16"/>
                <w:lang w:val="fr-FR"/>
              </w:rPr>
              <w:lastRenderedPageBreak/>
              <w:t>L'emplacement des sites/lieux de patrimoine culturel sur le site ou à proximité</w:t>
            </w:r>
          </w:p>
          <w:p w14:paraId="3F9BC132" w14:textId="77777777" w:rsidR="0080688D" w:rsidRPr="00994B77" w:rsidRDefault="007D29EF" w:rsidP="00C51674">
            <w:pPr>
              <w:pStyle w:val="ListParagraph"/>
              <w:numPr>
                <w:ilvl w:val="0"/>
                <w:numId w:val="56"/>
              </w:numPr>
              <w:ind w:left="458" w:hanging="425"/>
              <w:rPr>
                <w:rFonts w:ascii="Helvetica" w:hAnsi="Helvetica"/>
                <w:sz w:val="16"/>
                <w:szCs w:val="16"/>
                <w:lang w:val="fr-FR"/>
              </w:rPr>
            </w:pPr>
            <w:r>
              <w:rPr>
                <w:rFonts w:ascii="Helvetica" w:hAnsi="Helvetica"/>
                <w:sz w:val="16"/>
                <w:szCs w:val="16"/>
                <w:lang w:val="fr-FR"/>
              </w:rPr>
              <w:t>Les zones tampons ou les zones d'exclusion autour des sites/lieux de patrimoine culturel identifiés</w:t>
            </w:r>
          </w:p>
          <w:p w14:paraId="554F6BB6" w14:textId="77777777" w:rsidR="0080688D" w:rsidRPr="00994B77" w:rsidRDefault="007D29EF" w:rsidP="00C51674">
            <w:pPr>
              <w:pStyle w:val="ListParagraph"/>
              <w:numPr>
                <w:ilvl w:val="0"/>
                <w:numId w:val="56"/>
              </w:numPr>
              <w:ind w:left="458" w:hanging="425"/>
              <w:rPr>
                <w:rFonts w:ascii="Helvetica" w:hAnsi="Helvetica"/>
                <w:sz w:val="16"/>
                <w:szCs w:val="16"/>
                <w:lang w:val="fr-FR"/>
              </w:rPr>
            </w:pPr>
            <w:r w:rsidRPr="00D859BC">
              <w:rPr>
                <w:rFonts w:ascii="Helvetica" w:hAnsi="Helvetica"/>
                <w:sz w:val="16"/>
                <w:szCs w:val="16"/>
                <w:lang w:val="fr-FR"/>
              </w:rPr>
              <w:t xml:space="preserve">La liste des travaux à proximité du site/lieu de patrimoine culturel </w:t>
            </w:r>
          </w:p>
          <w:p w14:paraId="62E40912" w14:textId="77777777" w:rsidR="0080688D" w:rsidRPr="00994B77" w:rsidRDefault="007D29EF" w:rsidP="00C51674">
            <w:pPr>
              <w:pStyle w:val="ListParagraph"/>
              <w:numPr>
                <w:ilvl w:val="0"/>
                <w:numId w:val="56"/>
              </w:numPr>
              <w:ind w:left="458" w:hanging="425"/>
              <w:rPr>
                <w:rFonts w:ascii="Helvetica" w:hAnsi="Helvetica"/>
                <w:sz w:val="16"/>
                <w:szCs w:val="16"/>
                <w:lang w:val="fr-FR"/>
              </w:rPr>
            </w:pPr>
            <w:r w:rsidRPr="00D859BC">
              <w:rPr>
                <w:rFonts w:ascii="Helvetica" w:hAnsi="Helvetica"/>
                <w:sz w:val="16"/>
                <w:szCs w:val="16"/>
                <w:lang w:val="fr-FR"/>
              </w:rPr>
              <w:t>Les mesures de gestion pratiques et raisonnables permettant d'éviter les perturbations</w:t>
            </w:r>
          </w:p>
          <w:p w14:paraId="613CDD37" w14:textId="77777777" w:rsidR="0080688D" w:rsidRPr="00994B77" w:rsidRDefault="007D29EF" w:rsidP="00C122F4">
            <w:pPr>
              <w:rPr>
                <w:rFonts w:ascii="Helvetica" w:hAnsi="Helvetica"/>
                <w:sz w:val="16"/>
                <w:szCs w:val="16"/>
                <w:lang w:val="fr-FR"/>
              </w:rPr>
            </w:pPr>
            <w:r>
              <w:rPr>
                <w:rFonts w:ascii="Helvetica" w:hAnsi="Helvetica"/>
                <w:sz w:val="16"/>
                <w:szCs w:val="16"/>
                <w:lang w:val="fr-FR"/>
              </w:rPr>
              <w:t>Lorsque les valeurs patrimoniales sont élevées/à risque, il peut s'avérer nécessaire d'élaborer et d'approuver un Plan de surveillance du patrimoine culturel distinct.</w:t>
            </w:r>
          </w:p>
        </w:tc>
        <w:tc>
          <w:tcPr>
            <w:tcW w:w="1701" w:type="dxa"/>
            <w:shd w:val="clear" w:color="auto" w:fill="B2E7FF" w:themeFill="text2" w:themeFillTint="33"/>
          </w:tcPr>
          <w:p w14:paraId="76FF7379" w14:textId="77777777" w:rsidR="0080688D" w:rsidRPr="00994B77" w:rsidRDefault="0080688D" w:rsidP="00C122F4">
            <w:pPr>
              <w:rPr>
                <w:rFonts w:ascii="Helvetica" w:hAnsi="Helvetica"/>
                <w:sz w:val="16"/>
                <w:szCs w:val="16"/>
                <w:lang w:val="fr-FR"/>
              </w:rPr>
            </w:pPr>
          </w:p>
        </w:tc>
        <w:tc>
          <w:tcPr>
            <w:tcW w:w="2835" w:type="dxa"/>
            <w:shd w:val="clear" w:color="auto" w:fill="B2E7FF" w:themeFill="text2" w:themeFillTint="33"/>
          </w:tcPr>
          <w:p w14:paraId="40FDE9C2" w14:textId="77777777" w:rsidR="0080688D" w:rsidRPr="00994B77" w:rsidRDefault="0080688D" w:rsidP="00C122F4">
            <w:pPr>
              <w:rPr>
                <w:rFonts w:ascii="Helvetica" w:hAnsi="Helvetica"/>
                <w:sz w:val="16"/>
                <w:szCs w:val="16"/>
                <w:lang w:val="fr-FR"/>
              </w:rPr>
            </w:pPr>
          </w:p>
        </w:tc>
        <w:tc>
          <w:tcPr>
            <w:tcW w:w="2945" w:type="dxa"/>
            <w:shd w:val="clear" w:color="auto" w:fill="B2E7FF" w:themeFill="text2" w:themeFillTint="33"/>
          </w:tcPr>
          <w:p w14:paraId="67FD9A9B" w14:textId="77777777" w:rsidR="0080688D" w:rsidRPr="00994B77" w:rsidRDefault="0080688D" w:rsidP="00C122F4">
            <w:pPr>
              <w:rPr>
                <w:rFonts w:ascii="Helvetica" w:hAnsi="Helvetica"/>
                <w:sz w:val="16"/>
                <w:szCs w:val="16"/>
                <w:lang w:val="fr-FR"/>
              </w:rPr>
            </w:pPr>
          </w:p>
        </w:tc>
      </w:tr>
      <w:tr w:rsidR="00C67B9D" w14:paraId="22623354" w14:textId="77777777" w:rsidTr="00C67B9D">
        <w:tc>
          <w:tcPr>
            <w:tcW w:w="13151" w:type="dxa"/>
            <w:gridSpan w:val="4"/>
            <w:shd w:val="clear" w:color="auto" w:fill="00577E" w:themeFill="accent1"/>
          </w:tcPr>
          <w:p w14:paraId="1ABEBCEB" w14:textId="77777777" w:rsidR="0080688D" w:rsidRPr="00DD7E55" w:rsidRDefault="007D29EF" w:rsidP="00C122F4">
            <w:pPr>
              <w:rPr>
                <w:rFonts w:ascii="Helvetica" w:hAnsi="Helvetica"/>
                <w:color w:val="FFFFFF" w:themeColor="background1"/>
                <w:sz w:val="16"/>
                <w:szCs w:val="16"/>
              </w:rPr>
            </w:pPr>
            <w:r>
              <w:rPr>
                <w:rFonts w:ascii="Helvetica" w:hAnsi="Helvetica"/>
                <w:color w:val="FFFFFF" w:themeColor="background1"/>
                <w:sz w:val="16"/>
                <w:szCs w:val="16"/>
                <w:lang w:val="fr-FR"/>
              </w:rPr>
              <w:t>Géomorphologie et sols</w:t>
            </w:r>
          </w:p>
        </w:tc>
      </w:tr>
      <w:tr w:rsidR="00C67B9D" w:rsidRPr="008B12A0" w14:paraId="2148B3D6" w14:textId="77777777" w:rsidTr="00C67B9D">
        <w:tc>
          <w:tcPr>
            <w:tcW w:w="5670" w:type="dxa"/>
            <w:shd w:val="clear" w:color="auto" w:fill="B2E7FF" w:themeFill="text2" w:themeFillTint="33"/>
          </w:tcPr>
          <w:p w14:paraId="2C57DA95" w14:textId="77777777" w:rsidR="0080688D" w:rsidRPr="00D859BC" w:rsidRDefault="007D29EF" w:rsidP="0044696E">
            <w:pPr>
              <w:rPr>
                <w:rFonts w:ascii="Helvetica" w:hAnsi="Helvetica"/>
                <w:sz w:val="16"/>
                <w:szCs w:val="16"/>
              </w:rPr>
            </w:pPr>
            <w:r w:rsidRPr="00D859BC">
              <w:rPr>
                <w:rFonts w:ascii="Helvetica" w:hAnsi="Helvetica"/>
                <w:sz w:val="16"/>
                <w:szCs w:val="16"/>
                <w:lang w:val="fr-FR"/>
              </w:rPr>
              <w:t>Le PSGE inclut:</w:t>
            </w:r>
          </w:p>
          <w:p w14:paraId="41696164" w14:textId="0F04C23C" w:rsidR="0080688D" w:rsidRPr="00994B77" w:rsidRDefault="007D29EF" w:rsidP="00C51674">
            <w:pPr>
              <w:pStyle w:val="ListParagraph"/>
              <w:numPr>
                <w:ilvl w:val="0"/>
                <w:numId w:val="56"/>
              </w:numPr>
              <w:ind w:left="458" w:hanging="425"/>
              <w:rPr>
                <w:rFonts w:ascii="Helvetica" w:hAnsi="Helvetica"/>
                <w:sz w:val="16"/>
                <w:szCs w:val="16"/>
                <w:lang w:val="fr-FR"/>
              </w:rPr>
            </w:pPr>
            <w:r>
              <w:rPr>
                <w:rFonts w:ascii="Helvetica" w:hAnsi="Helvetica"/>
                <w:sz w:val="16"/>
                <w:szCs w:val="16"/>
                <w:lang w:val="fr-FR"/>
              </w:rPr>
              <w:t xml:space="preserve">Une description de tous les travaux qui pourraient nuire à la forme et à la fonction </w:t>
            </w:r>
            <w:proofErr w:type="spellStart"/>
            <w:r w:rsidR="0005059E">
              <w:rPr>
                <w:rFonts w:ascii="Helvetica" w:hAnsi="Helvetica"/>
                <w:sz w:val="16"/>
                <w:szCs w:val="16"/>
                <w:lang w:val="fr-FR"/>
              </w:rPr>
              <w:t>géomorphiques</w:t>
            </w:r>
            <w:proofErr w:type="spellEnd"/>
            <w:r>
              <w:rPr>
                <w:rFonts w:ascii="Helvetica" w:hAnsi="Helvetica"/>
                <w:sz w:val="16"/>
                <w:szCs w:val="16"/>
                <w:lang w:val="fr-FR"/>
              </w:rPr>
              <w:t>, p.</w:t>
            </w:r>
            <w:r w:rsidR="00605B0A">
              <w:rPr>
                <w:rFonts w:ascii="Helvetica" w:hAnsi="Helvetica"/>
                <w:sz w:val="16"/>
                <w:szCs w:val="16"/>
                <w:lang w:val="fr-FR"/>
              </w:rPr>
              <w:t xml:space="preserve"> </w:t>
            </w:r>
            <w:r>
              <w:rPr>
                <w:rFonts w:ascii="Helvetica" w:hAnsi="Helvetica"/>
                <w:sz w:val="16"/>
                <w:szCs w:val="16"/>
                <w:lang w:val="fr-FR"/>
              </w:rPr>
              <w:t>ex. la plage, et à la structure des sols/du sol</w:t>
            </w:r>
          </w:p>
          <w:p w14:paraId="02CA1C50" w14:textId="77777777" w:rsidR="0080688D" w:rsidRPr="00994B77" w:rsidRDefault="007D29EF" w:rsidP="00C51674">
            <w:pPr>
              <w:pStyle w:val="ListParagraph"/>
              <w:numPr>
                <w:ilvl w:val="0"/>
                <w:numId w:val="56"/>
              </w:numPr>
              <w:ind w:left="458" w:hanging="425"/>
              <w:rPr>
                <w:rFonts w:ascii="Helvetica" w:hAnsi="Helvetica"/>
                <w:sz w:val="16"/>
                <w:szCs w:val="16"/>
                <w:lang w:val="fr-FR"/>
              </w:rPr>
            </w:pPr>
            <w:r>
              <w:rPr>
                <w:rFonts w:ascii="Helvetica" w:hAnsi="Helvetica"/>
                <w:sz w:val="16"/>
                <w:szCs w:val="16"/>
                <w:lang w:val="fr-FR"/>
              </w:rPr>
              <w:t>Une description de tous les sites de stockage ou d'élimination des déblais, et leur mode de gestion proposé</w:t>
            </w:r>
          </w:p>
          <w:p w14:paraId="1EACDA84" w14:textId="77777777" w:rsidR="0080688D" w:rsidRPr="00994B77" w:rsidRDefault="007D29EF" w:rsidP="00C51674">
            <w:pPr>
              <w:pStyle w:val="ListParagraph"/>
              <w:numPr>
                <w:ilvl w:val="0"/>
                <w:numId w:val="56"/>
              </w:numPr>
              <w:ind w:left="458" w:hanging="425"/>
              <w:rPr>
                <w:rFonts w:ascii="Helvetica" w:hAnsi="Helvetica"/>
                <w:sz w:val="16"/>
                <w:szCs w:val="16"/>
                <w:lang w:val="fr-FR"/>
              </w:rPr>
            </w:pPr>
            <w:r w:rsidRPr="00D859BC">
              <w:rPr>
                <w:rFonts w:ascii="Helvetica" w:hAnsi="Helvetica"/>
                <w:sz w:val="16"/>
                <w:szCs w:val="16"/>
                <w:lang w:val="fr-FR"/>
              </w:rPr>
              <w:t>Des mesures de gestion pratiques et raisonnables permettant d'éviter les perturbations</w:t>
            </w:r>
          </w:p>
          <w:p w14:paraId="6847CF4C" w14:textId="77777777" w:rsidR="0080688D" w:rsidRPr="00994B77" w:rsidRDefault="007D29EF" w:rsidP="00C51674">
            <w:pPr>
              <w:pStyle w:val="ListParagraph"/>
              <w:numPr>
                <w:ilvl w:val="0"/>
                <w:numId w:val="56"/>
              </w:numPr>
              <w:ind w:left="458" w:hanging="425"/>
              <w:rPr>
                <w:rFonts w:ascii="Helvetica" w:hAnsi="Helvetica"/>
                <w:sz w:val="16"/>
                <w:szCs w:val="16"/>
                <w:lang w:val="fr-FR"/>
              </w:rPr>
            </w:pPr>
            <w:r>
              <w:rPr>
                <w:rFonts w:ascii="Helvetica" w:hAnsi="Helvetica"/>
                <w:sz w:val="16"/>
                <w:szCs w:val="16"/>
                <w:lang w:val="fr-FR"/>
              </w:rPr>
              <w:t>Des mesures pratiques et raisonnables de surveillance des changements et des stratégies de rectification des problèmes qui se posent ou de réhabilitation du site</w:t>
            </w:r>
          </w:p>
          <w:p w14:paraId="25E8832F" w14:textId="77777777" w:rsidR="0080688D" w:rsidRPr="00994B77" w:rsidRDefault="007D29EF" w:rsidP="00A82FEF">
            <w:pPr>
              <w:ind w:left="33"/>
              <w:rPr>
                <w:rFonts w:ascii="Helvetica" w:hAnsi="Helvetica"/>
                <w:sz w:val="16"/>
                <w:szCs w:val="16"/>
                <w:lang w:val="fr-FR"/>
              </w:rPr>
            </w:pPr>
            <w:r>
              <w:rPr>
                <w:rFonts w:ascii="Helvetica" w:hAnsi="Helvetica"/>
                <w:sz w:val="16"/>
                <w:szCs w:val="16"/>
                <w:lang w:val="fr-FR"/>
              </w:rPr>
              <w:t>Il peut être nécessaire d'élaborer des plans distincts de dragage et de contrôle de l'érosion et des sédiments.</w:t>
            </w:r>
          </w:p>
        </w:tc>
        <w:tc>
          <w:tcPr>
            <w:tcW w:w="1701" w:type="dxa"/>
            <w:shd w:val="clear" w:color="auto" w:fill="B2E7FF" w:themeFill="text2" w:themeFillTint="33"/>
          </w:tcPr>
          <w:p w14:paraId="63FD5D1E" w14:textId="77777777" w:rsidR="0080688D" w:rsidRPr="00994B77" w:rsidRDefault="0080688D" w:rsidP="0044696E">
            <w:pPr>
              <w:rPr>
                <w:rFonts w:ascii="Helvetica" w:hAnsi="Helvetica"/>
                <w:sz w:val="16"/>
                <w:szCs w:val="16"/>
                <w:lang w:val="fr-FR"/>
              </w:rPr>
            </w:pPr>
          </w:p>
        </w:tc>
        <w:tc>
          <w:tcPr>
            <w:tcW w:w="2835" w:type="dxa"/>
            <w:shd w:val="clear" w:color="auto" w:fill="B2E7FF" w:themeFill="text2" w:themeFillTint="33"/>
          </w:tcPr>
          <w:p w14:paraId="09EA26D6" w14:textId="77777777" w:rsidR="0080688D" w:rsidRPr="00994B77" w:rsidRDefault="0080688D" w:rsidP="0044696E">
            <w:pPr>
              <w:rPr>
                <w:rFonts w:ascii="Helvetica" w:hAnsi="Helvetica"/>
                <w:sz w:val="16"/>
                <w:szCs w:val="16"/>
                <w:lang w:val="fr-FR"/>
              </w:rPr>
            </w:pPr>
          </w:p>
        </w:tc>
        <w:tc>
          <w:tcPr>
            <w:tcW w:w="2945" w:type="dxa"/>
            <w:shd w:val="clear" w:color="auto" w:fill="B2E7FF" w:themeFill="text2" w:themeFillTint="33"/>
          </w:tcPr>
          <w:p w14:paraId="76E09889" w14:textId="77777777" w:rsidR="0080688D" w:rsidRPr="00994B77" w:rsidRDefault="0080688D" w:rsidP="0044696E">
            <w:pPr>
              <w:rPr>
                <w:rFonts w:ascii="Helvetica" w:hAnsi="Helvetica"/>
                <w:sz w:val="16"/>
                <w:szCs w:val="16"/>
                <w:lang w:val="fr-FR"/>
              </w:rPr>
            </w:pPr>
          </w:p>
        </w:tc>
      </w:tr>
      <w:tr w:rsidR="00C67B9D" w:rsidRPr="008B12A0" w14:paraId="7CE8F9F5" w14:textId="77777777" w:rsidTr="00C67B9D">
        <w:tc>
          <w:tcPr>
            <w:tcW w:w="13151" w:type="dxa"/>
            <w:gridSpan w:val="4"/>
            <w:shd w:val="clear" w:color="auto" w:fill="00577E" w:themeFill="accent1"/>
          </w:tcPr>
          <w:p w14:paraId="7D27DA27" w14:textId="77777777" w:rsidR="0080688D" w:rsidRPr="00994B77" w:rsidRDefault="007D29EF" w:rsidP="0044696E">
            <w:pPr>
              <w:rPr>
                <w:rFonts w:ascii="Helvetica" w:hAnsi="Helvetica"/>
                <w:color w:val="FFFFFF" w:themeColor="background1"/>
                <w:sz w:val="16"/>
                <w:szCs w:val="16"/>
                <w:lang w:val="fr-FR"/>
              </w:rPr>
            </w:pPr>
            <w:r>
              <w:rPr>
                <w:rFonts w:ascii="Helvetica" w:hAnsi="Helvetica"/>
                <w:color w:val="FFFFFF" w:themeColor="background1"/>
                <w:sz w:val="16"/>
                <w:szCs w:val="16"/>
                <w:lang w:val="fr-FR"/>
              </w:rPr>
              <w:t>Santé et sécurité (H&amp;S)</w:t>
            </w:r>
          </w:p>
        </w:tc>
      </w:tr>
      <w:tr w:rsidR="00C67B9D" w:rsidRPr="008B12A0" w14:paraId="4407C490" w14:textId="77777777" w:rsidTr="00C67B9D">
        <w:tc>
          <w:tcPr>
            <w:tcW w:w="5670" w:type="dxa"/>
            <w:shd w:val="clear" w:color="auto" w:fill="B2E7FF" w:themeFill="text2" w:themeFillTint="33"/>
          </w:tcPr>
          <w:p w14:paraId="10CA2C82" w14:textId="77777777" w:rsidR="0080688D" w:rsidRPr="00994B77" w:rsidRDefault="007D29EF" w:rsidP="0044696E">
            <w:pPr>
              <w:rPr>
                <w:rFonts w:ascii="Helvetica" w:hAnsi="Helvetica"/>
                <w:sz w:val="16"/>
                <w:szCs w:val="16"/>
                <w:lang w:val="fr-FR"/>
              </w:rPr>
            </w:pPr>
            <w:r w:rsidRPr="00D859BC">
              <w:rPr>
                <w:rFonts w:ascii="Helvetica" w:hAnsi="Helvetica"/>
                <w:sz w:val="16"/>
                <w:szCs w:val="16"/>
                <w:lang w:val="fr-FR"/>
              </w:rPr>
              <w:t>Le PSGE inclut les détails :</w:t>
            </w:r>
          </w:p>
          <w:p w14:paraId="371A3E7C" w14:textId="77777777" w:rsidR="0080688D" w:rsidRPr="00994B77" w:rsidRDefault="007D29EF" w:rsidP="00C51674">
            <w:pPr>
              <w:pStyle w:val="ListParagraph"/>
              <w:numPr>
                <w:ilvl w:val="0"/>
                <w:numId w:val="61"/>
              </w:numPr>
              <w:ind w:left="458" w:hanging="458"/>
              <w:rPr>
                <w:rFonts w:ascii="Helvetica" w:hAnsi="Helvetica"/>
                <w:sz w:val="16"/>
                <w:szCs w:val="16"/>
                <w:lang w:val="fr-FR"/>
              </w:rPr>
            </w:pPr>
            <w:r>
              <w:rPr>
                <w:rFonts w:ascii="Helvetica" w:hAnsi="Helvetica"/>
                <w:sz w:val="16"/>
                <w:szCs w:val="16"/>
                <w:lang w:val="fr-FR"/>
              </w:rPr>
              <w:t>Des mesures à prendre pour garantir la santé et la sécurité des travailleurs</w:t>
            </w:r>
          </w:p>
          <w:p w14:paraId="04DBEAED" w14:textId="77777777" w:rsidR="0080688D" w:rsidRPr="00994B77" w:rsidRDefault="007D29EF" w:rsidP="00C51674">
            <w:pPr>
              <w:pStyle w:val="ListParagraph"/>
              <w:numPr>
                <w:ilvl w:val="0"/>
                <w:numId w:val="61"/>
              </w:numPr>
              <w:ind w:left="458" w:hanging="458"/>
              <w:rPr>
                <w:rFonts w:ascii="Helvetica" w:hAnsi="Helvetica"/>
                <w:sz w:val="16"/>
                <w:szCs w:val="16"/>
                <w:lang w:val="fr-FR"/>
              </w:rPr>
            </w:pPr>
            <w:r>
              <w:rPr>
                <w:rFonts w:ascii="Helvetica" w:hAnsi="Helvetica"/>
                <w:sz w:val="16"/>
                <w:szCs w:val="16"/>
                <w:lang w:val="fr-FR"/>
              </w:rPr>
              <w:t>Les mesures détaillées à prendre pour garantir la santé et la sécurité de la communauté locale, y compris les mesures de sécurité du site, mais aussi la formation relative aux comportements culturellement appropriés/inappropriés, etc.</w:t>
            </w:r>
          </w:p>
          <w:p w14:paraId="03D02B57" w14:textId="77777777" w:rsidR="0080688D" w:rsidRPr="00994B77" w:rsidRDefault="007D29EF" w:rsidP="00C51674">
            <w:pPr>
              <w:pStyle w:val="ListParagraph"/>
              <w:numPr>
                <w:ilvl w:val="0"/>
                <w:numId w:val="61"/>
              </w:numPr>
              <w:ind w:left="458" w:hanging="458"/>
              <w:rPr>
                <w:rFonts w:ascii="Helvetica" w:hAnsi="Helvetica"/>
                <w:sz w:val="16"/>
                <w:szCs w:val="16"/>
                <w:lang w:val="fr-FR"/>
              </w:rPr>
            </w:pPr>
            <w:r>
              <w:rPr>
                <w:rFonts w:ascii="Helvetica" w:hAnsi="Helvetica"/>
                <w:sz w:val="16"/>
                <w:szCs w:val="16"/>
                <w:lang w:val="fr-FR"/>
              </w:rPr>
              <w:t>La fourniture d'informations sur la sensibilisation aux questions de genre, la protection des enfants, les IST, etc.</w:t>
            </w:r>
          </w:p>
          <w:p w14:paraId="641B66A5" w14:textId="77777777" w:rsidR="0080688D" w:rsidRPr="00994B77" w:rsidRDefault="007D29EF" w:rsidP="00C51674">
            <w:pPr>
              <w:pStyle w:val="ListParagraph"/>
              <w:numPr>
                <w:ilvl w:val="0"/>
                <w:numId w:val="61"/>
              </w:numPr>
              <w:ind w:left="458" w:hanging="458"/>
              <w:rPr>
                <w:rFonts w:ascii="Helvetica" w:hAnsi="Helvetica"/>
                <w:sz w:val="16"/>
                <w:szCs w:val="16"/>
                <w:lang w:val="fr-FR"/>
              </w:rPr>
            </w:pPr>
            <w:r>
              <w:rPr>
                <w:rFonts w:ascii="Helvetica" w:hAnsi="Helvetica"/>
                <w:sz w:val="16"/>
                <w:szCs w:val="16"/>
                <w:lang w:val="fr-FR"/>
              </w:rPr>
              <w:t>Une proposition de discussions régulières sur les boîtes à outils</w:t>
            </w:r>
          </w:p>
          <w:p w14:paraId="0A3DB112" w14:textId="77777777" w:rsidR="0080688D" w:rsidRDefault="007D29EF" w:rsidP="00C51674">
            <w:pPr>
              <w:pStyle w:val="ListParagraph"/>
              <w:numPr>
                <w:ilvl w:val="0"/>
                <w:numId w:val="61"/>
              </w:numPr>
              <w:ind w:left="458" w:hanging="458"/>
              <w:rPr>
                <w:rFonts w:ascii="Helvetica" w:hAnsi="Helvetica"/>
                <w:sz w:val="16"/>
                <w:szCs w:val="16"/>
              </w:rPr>
            </w:pPr>
            <w:r>
              <w:rPr>
                <w:rFonts w:ascii="Helvetica" w:hAnsi="Helvetica"/>
                <w:sz w:val="16"/>
                <w:szCs w:val="16"/>
                <w:lang w:val="fr-FR"/>
              </w:rPr>
              <w:t>Les procédures d'assistance d'urgence</w:t>
            </w:r>
          </w:p>
          <w:p w14:paraId="7BBEACF1" w14:textId="77777777" w:rsidR="0080688D" w:rsidRPr="00994B77" w:rsidRDefault="007D29EF" w:rsidP="00C51674">
            <w:pPr>
              <w:pStyle w:val="ListParagraph"/>
              <w:numPr>
                <w:ilvl w:val="0"/>
                <w:numId w:val="61"/>
              </w:numPr>
              <w:ind w:left="458" w:hanging="458"/>
              <w:rPr>
                <w:rFonts w:ascii="Helvetica" w:hAnsi="Helvetica"/>
                <w:sz w:val="16"/>
                <w:szCs w:val="16"/>
                <w:lang w:val="fr-FR"/>
              </w:rPr>
            </w:pPr>
            <w:r>
              <w:rPr>
                <w:rFonts w:ascii="Helvetica" w:hAnsi="Helvetica"/>
                <w:sz w:val="16"/>
                <w:szCs w:val="16"/>
                <w:lang w:val="fr-FR"/>
              </w:rPr>
              <w:lastRenderedPageBreak/>
              <w:t>Un mécanisme de réparation des griefs</w:t>
            </w:r>
          </w:p>
          <w:p w14:paraId="5CFD9C99" w14:textId="77777777" w:rsidR="0080688D" w:rsidRPr="00994B77" w:rsidRDefault="007D29EF" w:rsidP="00841225">
            <w:pPr>
              <w:rPr>
                <w:rFonts w:ascii="Helvetica" w:hAnsi="Helvetica"/>
                <w:sz w:val="16"/>
                <w:szCs w:val="16"/>
                <w:lang w:val="fr-FR"/>
              </w:rPr>
            </w:pPr>
            <w:r>
              <w:rPr>
                <w:rFonts w:ascii="Helvetica" w:hAnsi="Helvetica"/>
                <w:sz w:val="16"/>
                <w:szCs w:val="16"/>
                <w:lang w:val="fr-FR"/>
              </w:rPr>
              <w:t>Un Plan de santé et de sécurité et un Code de conduite distincts devraient être élaborés, ainsi qu'un Plan d'intervention d'urgence.</w:t>
            </w:r>
          </w:p>
        </w:tc>
        <w:tc>
          <w:tcPr>
            <w:tcW w:w="1701" w:type="dxa"/>
            <w:shd w:val="clear" w:color="auto" w:fill="B2E7FF" w:themeFill="text2" w:themeFillTint="33"/>
          </w:tcPr>
          <w:p w14:paraId="086D8DF3" w14:textId="77777777" w:rsidR="0080688D" w:rsidRPr="00994B77" w:rsidRDefault="0080688D" w:rsidP="0044696E">
            <w:pPr>
              <w:rPr>
                <w:rFonts w:ascii="Helvetica" w:hAnsi="Helvetica"/>
                <w:sz w:val="16"/>
                <w:szCs w:val="16"/>
                <w:lang w:val="fr-FR"/>
              </w:rPr>
            </w:pPr>
          </w:p>
        </w:tc>
        <w:tc>
          <w:tcPr>
            <w:tcW w:w="2835" w:type="dxa"/>
            <w:shd w:val="clear" w:color="auto" w:fill="B2E7FF" w:themeFill="text2" w:themeFillTint="33"/>
          </w:tcPr>
          <w:p w14:paraId="6DEB5A1F" w14:textId="77777777" w:rsidR="0080688D" w:rsidRPr="00994B77" w:rsidRDefault="0080688D" w:rsidP="0044696E">
            <w:pPr>
              <w:rPr>
                <w:rFonts w:ascii="Helvetica" w:hAnsi="Helvetica"/>
                <w:sz w:val="16"/>
                <w:szCs w:val="16"/>
                <w:lang w:val="fr-FR"/>
              </w:rPr>
            </w:pPr>
          </w:p>
        </w:tc>
        <w:tc>
          <w:tcPr>
            <w:tcW w:w="2945" w:type="dxa"/>
            <w:shd w:val="clear" w:color="auto" w:fill="B2E7FF" w:themeFill="text2" w:themeFillTint="33"/>
          </w:tcPr>
          <w:p w14:paraId="78ED55F6" w14:textId="77777777" w:rsidR="0080688D" w:rsidRPr="00994B77" w:rsidRDefault="0080688D" w:rsidP="0044696E">
            <w:pPr>
              <w:rPr>
                <w:rFonts w:ascii="Helvetica" w:hAnsi="Helvetica"/>
                <w:sz w:val="16"/>
                <w:szCs w:val="16"/>
                <w:lang w:val="fr-FR"/>
              </w:rPr>
            </w:pPr>
          </w:p>
        </w:tc>
      </w:tr>
      <w:tr w:rsidR="00C67B9D" w14:paraId="768CEEA1" w14:textId="77777777" w:rsidTr="00C67B9D">
        <w:tc>
          <w:tcPr>
            <w:tcW w:w="13151" w:type="dxa"/>
            <w:gridSpan w:val="4"/>
            <w:shd w:val="clear" w:color="auto" w:fill="00577E" w:themeFill="accent1"/>
          </w:tcPr>
          <w:p w14:paraId="790CAE70" w14:textId="77777777" w:rsidR="0080688D" w:rsidRPr="00DD7E55" w:rsidRDefault="007D29EF" w:rsidP="0044696E">
            <w:pPr>
              <w:rPr>
                <w:rFonts w:ascii="Helvetica" w:hAnsi="Helvetica"/>
                <w:color w:val="FFFFFF" w:themeColor="background1"/>
                <w:sz w:val="16"/>
                <w:szCs w:val="16"/>
              </w:rPr>
            </w:pPr>
            <w:r>
              <w:rPr>
                <w:rFonts w:ascii="Helvetica" w:hAnsi="Helvetica"/>
                <w:color w:val="FFFFFF" w:themeColor="background1"/>
                <w:sz w:val="16"/>
                <w:szCs w:val="16"/>
                <w:lang w:val="fr-FR"/>
              </w:rPr>
              <w:t>Lumière</w:t>
            </w:r>
          </w:p>
        </w:tc>
      </w:tr>
      <w:tr w:rsidR="00C67B9D" w:rsidRPr="008B12A0" w14:paraId="1783A18F" w14:textId="77777777" w:rsidTr="00C67B9D">
        <w:tc>
          <w:tcPr>
            <w:tcW w:w="5670" w:type="dxa"/>
            <w:shd w:val="clear" w:color="auto" w:fill="B2E7FF" w:themeFill="text2" w:themeFillTint="33"/>
          </w:tcPr>
          <w:p w14:paraId="17AB7EB7" w14:textId="77777777" w:rsidR="0080688D" w:rsidRPr="00994B77" w:rsidRDefault="007D29EF" w:rsidP="0044696E">
            <w:pPr>
              <w:rPr>
                <w:rFonts w:ascii="Helvetica" w:hAnsi="Helvetica"/>
                <w:sz w:val="16"/>
                <w:szCs w:val="16"/>
                <w:lang w:val="fr-FR"/>
              </w:rPr>
            </w:pPr>
            <w:r w:rsidRPr="00D859BC">
              <w:rPr>
                <w:rFonts w:ascii="Helvetica" w:hAnsi="Helvetica"/>
                <w:sz w:val="16"/>
                <w:szCs w:val="16"/>
                <w:lang w:val="fr-FR"/>
              </w:rPr>
              <w:t>Le PSGE inclut les détails de :</w:t>
            </w:r>
          </w:p>
          <w:p w14:paraId="2928FF6F" w14:textId="77777777" w:rsidR="0080688D" w:rsidRPr="00D859BC" w:rsidRDefault="007D29EF" w:rsidP="00C51674">
            <w:pPr>
              <w:pStyle w:val="ListParagraph"/>
              <w:numPr>
                <w:ilvl w:val="0"/>
                <w:numId w:val="61"/>
              </w:numPr>
              <w:ind w:left="458" w:hanging="458"/>
              <w:rPr>
                <w:rFonts w:ascii="Helvetica" w:hAnsi="Helvetica"/>
                <w:sz w:val="16"/>
                <w:szCs w:val="16"/>
              </w:rPr>
            </w:pPr>
            <w:r>
              <w:rPr>
                <w:rFonts w:ascii="Helvetica" w:hAnsi="Helvetica"/>
                <w:sz w:val="16"/>
                <w:szCs w:val="16"/>
                <w:lang w:val="fr-FR"/>
              </w:rPr>
              <w:t xml:space="preserve">L'éclairage proposé </w:t>
            </w:r>
          </w:p>
          <w:p w14:paraId="24DC0DB5" w14:textId="77777777" w:rsidR="0080688D" w:rsidRPr="00994B77" w:rsidRDefault="007D29EF" w:rsidP="00C51674">
            <w:pPr>
              <w:pStyle w:val="ListParagraph"/>
              <w:numPr>
                <w:ilvl w:val="0"/>
                <w:numId w:val="61"/>
              </w:numPr>
              <w:ind w:left="458" w:hanging="458"/>
              <w:rPr>
                <w:rFonts w:ascii="Helvetica" w:hAnsi="Helvetica"/>
                <w:sz w:val="16"/>
                <w:szCs w:val="16"/>
                <w:lang w:val="fr-FR"/>
              </w:rPr>
            </w:pPr>
            <w:r>
              <w:rPr>
                <w:rFonts w:ascii="Helvetica" w:hAnsi="Helvetica"/>
                <w:sz w:val="16"/>
                <w:szCs w:val="16"/>
                <w:lang w:val="fr-FR"/>
              </w:rPr>
              <w:t>Des activités productrices de lumière, de leur emplacement et de la durée prévue des travaux, y compris les heures de fonctionnement</w:t>
            </w:r>
          </w:p>
          <w:p w14:paraId="29069E10" w14:textId="77777777" w:rsidR="0080688D" w:rsidRPr="00994B77" w:rsidRDefault="007D29EF" w:rsidP="00C51674">
            <w:pPr>
              <w:pStyle w:val="ListParagraph"/>
              <w:numPr>
                <w:ilvl w:val="0"/>
                <w:numId w:val="61"/>
              </w:numPr>
              <w:ind w:left="458" w:hanging="458"/>
              <w:rPr>
                <w:rFonts w:ascii="Helvetica" w:hAnsi="Helvetica"/>
                <w:sz w:val="16"/>
                <w:szCs w:val="16"/>
                <w:lang w:val="fr-FR"/>
              </w:rPr>
            </w:pPr>
            <w:r w:rsidRPr="00987997">
              <w:rPr>
                <w:rFonts w:ascii="Helvetica" w:hAnsi="Helvetica"/>
                <w:sz w:val="16"/>
                <w:szCs w:val="16"/>
                <w:lang w:val="fr-FR"/>
              </w:rPr>
              <w:t>Des stratégies pratiques et raisonnables de réduction de la lumière, y compris un plan d'urgence en cas d'impact.</w:t>
            </w:r>
          </w:p>
        </w:tc>
        <w:tc>
          <w:tcPr>
            <w:tcW w:w="1701" w:type="dxa"/>
            <w:shd w:val="clear" w:color="auto" w:fill="B2E7FF" w:themeFill="text2" w:themeFillTint="33"/>
          </w:tcPr>
          <w:p w14:paraId="7DEAA653" w14:textId="77777777" w:rsidR="0080688D" w:rsidRPr="00994B77" w:rsidRDefault="0080688D" w:rsidP="0044696E">
            <w:pPr>
              <w:rPr>
                <w:rFonts w:ascii="Helvetica" w:hAnsi="Helvetica"/>
                <w:sz w:val="16"/>
                <w:szCs w:val="16"/>
                <w:lang w:val="fr-FR"/>
              </w:rPr>
            </w:pPr>
          </w:p>
        </w:tc>
        <w:tc>
          <w:tcPr>
            <w:tcW w:w="2835" w:type="dxa"/>
            <w:shd w:val="clear" w:color="auto" w:fill="B2E7FF" w:themeFill="text2" w:themeFillTint="33"/>
          </w:tcPr>
          <w:p w14:paraId="2DFBA82D" w14:textId="77777777" w:rsidR="0080688D" w:rsidRPr="00994B77" w:rsidRDefault="0080688D" w:rsidP="0044696E">
            <w:pPr>
              <w:rPr>
                <w:rFonts w:ascii="Helvetica" w:hAnsi="Helvetica"/>
                <w:sz w:val="16"/>
                <w:szCs w:val="16"/>
                <w:lang w:val="fr-FR"/>
              </w:rPr>
            </w:pPr>
          </w:p>
        </w:tc>
        <w:tc>
          <w:tcPr>
            <w:tcW w:w="2945" w:type="dxa"/>
            <w:shd w:val="clear" w:color="auto" w:fill="B2E7FF" w:themeFill="text2" w:themeFillTint="33"/>
          </w:tcPr>
          <w:p w14:paraId="2A6FA116" w14:textId="77777777" w:rsidR="0080688D" w:rsidRPr="00994B77" w:rsidRDefault="0080688D" w:rsidP="0044696E">
            <w:pPr>
              <w:rPr>
                <w:rFonts w:ascii="Helvetica" w:hAnsi="Helvetica"/>
                <w:sz w:val="16"/>
                <w:szCs w:val="16"/>
                <w:lang w:val="fr-FR"/>
              </w:rPr>
            </w:pPr>
          </w:p>
        </w:tc>
      </w:tr>
      <w:tr w:rsidR="00C67B9D" w:rsidRPr="008B12A0" w14:paraId="4EA49EF8" w14:textId="77777777" w:rsidTr="00C67B9D">
        <w:tc>
          <w:tcPr>
            <w:tcW w:w="13151" w:type="dxa"/>
            <w:gridSpan w:val="4"/>
            <w:shd w:val="clear" w:color="auto" w:fill="00577E" w:themeFill="accent1"/>
          </w:tcPr>
          <w:p w14:paraId="2FD9B940" w14:textId="77777777" w:rsidR="0080688D" w:rsidRPr="00994B77" w:rsidRDefault="007D29EF" w:rsidP="00C122F4">
            <w:pPr>
              <w:rPr>
                <w:rFonts w:ascii="Helvetica" w:hAnsi="Helvetica"/>
                <w:color w:val="FFFFFF" w:themeColor="background1"/>
                <w:sz w:val="16"/>
                <w:szCs w:val="16"/>
                <w:lang w:val="fr-FR"/>
              </w:rPr>
            </w:pPr>
            <w:r>
              <w:rPr>
                <w:rFonts w:ascii="Helvetica" w:hAnsi="Helvetica"/>
                <w:color w:val="FFFFFF" w:themeColor="background1"/>
                <w:sz w:val="16"/>
                <w:szCs w:val="16"/>
                <w:lang w:val="fr-FR"/>
              </w:rPr>
              <w:t>Habitats marins (coraux, macroalgues, etc.)</w:t>
            </w:r>
          </w:p>
        </w:tc>
      </w:tr>
      <w:tr w:rsidR="00C67B9D" w:rsidRPr="008B12A0" w14:paraId="710B97D5" w14:textId="77777777" w:rsidTr="00C67B9D">
        <w:tc>
          <w:tcPr>
            <w:tcW w:w="5670" w:type="dxa"/>
            <w:shd w:val="clear" w:color="auto" w:fill="B2E7FF" w:themeFill="text2" w:themeFillTint="33"/>
          </w:tcPr>
          <w:p w14:paraId="1C737E51" w14:textId="77777777" w:rsidR="0080688D" w:rsidRPr="00994B77" w:rsidRDefault="007D29EF" w:rsidP="0044696E">
            <w:pPr>
              <w:rPr>
                <w:rFonts w:ascii="Helvetica" w:hAnsi="Helvetica"/>
                <w:sz w:val="16"/>
                <w:szCs w:val="16"/>
                <w:lang w:val="fr-FR"/>
              </w:rPr>
            </w:pPr>
            <w:r w:rsidRPr="00D859BC">
              <w:rPr>
                <w:rFonts w:ascii="Helvetica" w:hAnsi="Helvetica"/>
                <w:sz w:val="16"/>
                <w:szCs w:val="16"/>
                <w:lang w:val="fr-FR"/>
              </w:rPr>
              <w:t>Le PSGE comprend les diagrammes et les descriptions :</w:t>
            </w:r>
          </w:p>
          <w:p w14:paraId="15C1A453" w14:textId="77777777" w:rsidR="0080688D" w:rsidRPr="00994B77" w:rsidRDefault="007D29EF" w:rsidP="00C51674">
            <w:pPr>
              <w:pStyle w:val="ListParagraph"/>
              <w:numPr>
                <w:ilvl w:val="0"/>
                <w:numId w:val="60"/>
              </w:numPr>
              <w:ind w:left="458" w:hanging="425"/>
              <w:rPr>
                <w:rFonts w:ascii="Helvetica" w:hAnsi="Helvetica"/>
                <w:sz w:val="16"/>
                <w:szCs w:val="16"/>
                <w:lang w:val="fr-FR"/>
              </w:rPr>
            </w:pPr>
            <w:r w:rsidRPr="00D859BC">
              <w:rPr>
                <w:rFonts w:ascii="Helvetica" w:hAnsi="Helvetica"/>
                <w:sz w:val="16"/>
                <w:szCs w:val="16"/>
                <w:lang w:val="fr-FR"/>
              </w:rPr>
              <w:t xml:space="preserve">Des habitats marins naturels et sensibles (menacés et protégés) dans et à proximité du site </w:t>
            </w:r>
          </w:p>
          <w:p w14:paraId="40C9AEC9" w14:textId="77777777" w:rsidR="0080688D" w:rsidRPr="00994B77" w:rsidRDefault="007D29EF" w:rsidP="00C51674">
            <w:pPr>
              <w:pStyle w:val="ListParagraph"/>
              <w:numPr>
                <w:ilvl w:val="0"/>
                <w:numId w:val="60"/>
              </w:numPr>
              <w:ind w:left="458" w:hanging="425"/>
              <w:rPr>
                <w:rFonts w:ascii="Helvetica" w:hAnsi="Helvetica"/>
                <w:sz w:val="16"/>
                <w:szCs w:val="16"/>
                <w:lang w:val="fr-FR"/>
              </w:rPr>
            </w:pPr>
            <w:r w:rsidRPr="00D859BC">
              <w:rPr>
                <w:rFonts w:ascii="Helvetica" w:hAnsi="Helvetica"/>
                <w:sz w:val="16"/>
                <w:szCs w:val="16"/>
                <w:lang w:val="fr-FR"/>
              </w:rPr>
              <w:t xml:space="preserve">L'identification des activités susceptibles d'affecter ces habitats </w:t>
            </w:r>
          </w:p>
          <w:p w14:paraId="14433C6C" w14:textId="77777777" w:rsidR="0080688D" w:rsidRPr="00994B77" w:rsidRDefault="007D29EF" w:rsidP="00C51674">
            <w:pPr>
              <w:pStyle w:val="ListParagraph"/>
              <w:numPr>
                <w:ilvl w:val="0"/>
                <w:numId w:val="60"/>
              </w:numPr>
              <w:ind w:left="458" w:hanging="425"/>
              <w:rPr>
                <w:rFonts w:ascii="Helvetica" w:hAnsi="Helvetica"/>
                <w:sz w:val="16"/>
                <w:szCs w:val="16"/>
                <w:lang w:val="fr-FR"/>
              </w:rPr>
            </w:pPr>
            <w:r w:rsidRPr="00D859BC">
              <w:rPr>
                <w:rFonts w:ascii="Helvetica" w:hAnsi="Helvetica"/>
                <w:sz w:val="16"/>
                <w:szCs w:val="16"/>
                <w:lang w:val="fr-FR"/>
              </w:rPr>
              <w:t xml:space="preserve">Des stratégies et des mesures pratiques et raisonnables pour la protection de ces habitats </w:t>
            </w:r>
          </w:p>
          <w:p w14:paraId="7271C82F" w14:textId="77777777" w:rsidR="0080688D" w:rsidRPr="00994B77" w:rsidRDefault="007D29EF" w:rsidP="00C51674">
            <w:pPr>
              <w:pStyle w:val="ListParagraph"/>
              <w:numPr>
                <w:ilvl w:val="0"/>
                <w:numId w:val="60"/>
              </w:numPr>
              <w:ind w:left="458" w:hanging="425"/>
              <w:rPr>
                <w:rFonts w:ascii="Helvetica" w:hAnsi="Helvetica"/>
                <w:sz w:val="16"/>
                <w:szCs w:val="16"/>
                <w:lang w:val="fr-FR"/>
              </w:rPr>
            </w:pPr>
            <w:r w:rsidRPr="00D859BC">
              <w:rPr>
                <w:rFonts w:ascii="Helvetica" w:hAnsi="Helvetica"/>
                <w:sz w:val="16"/>
                <w:szCs w:val="16"/>
                <w:lang w:val="fr-FR"/>
              </w:rPr>
              <w:t>Les coordonnées du personnel dûment qualifié (un écologiste marin) pour garantir la mise en place d'une protection appropriée</w:t>
            </w:r>
          </w:p>
          <w:p w14:paraId="1219A1D2" w14:textId="77777777" w:rsidR="0080688D" w:rsidRPr="00994B77" w:rsidRDefault="007D29EF" w:rsidP="00C51674">
            <w:pPr>
              <w:pStyle w:val="ListParagraph"/>
              <w:numPr>
                <w:ilvl w:val="0"/>
                <w:numId w:val="60"/>
              </w:numPr>
              <w:ind w:left="458" w:hanging="425"/>
              <w:rPr>
                <w:rFonts w:ascii="Helvetica" w:hAnsi="Helvetica"/>
                <w:sz w:val="16"/>
                <w:szCs w:val="16"/>
                <w:lang w:val="fr-FR"/>
              </w:rPr>
            </w:pPr>
            <w:r>
              <w:rPr>
                <w:rFonts w:ascii="Helvetica" w:hAnsi="Helvetica"/>
                <w:sz w:val="16"/>
                <w:szCs w:val="16"/>
                <w:lang w:val="fr-FR"/>
              </w:rPr>
              <w:t>La stratégie de surveillance, qui inclut la définition des seuils de dépassement (déclencheurs) et des mesures correctives.</w:t>
            </w:r>
          </w:p>
        </w:tc>
        <w:tc>
          <w:tcPr>
            <w:tcW w:w="1701" w:type="dxa"/>
            <w:shd w:val="clear" w:color="auto" w:fill="B2E7FF" w:themeFill="text2" w:themeFillTint="33"/>
          </w:tcPr>
          <w:p w14:paraId="7C61BABF" w14:textId="77777777" w:rsidR="0080688D" w:rsidRPr="00994B77" w:rsidRDefault="0080688D" w:rsidP="0044696E">
            <w:pPr>
              <w:rPr>
                <w:rFonts w:ascii="Helvetica" w:hAnsi="Helvetica"/>
                <w:sz w:val="16"/>
                <w:szCs w:val="16"/>
                <w:lang w:val="fr-FR"/>
              </w:rPr>
            </w:pPr>
          </w:p>
        </w:tc>
        <w:tc>
          <w:tcPr>
            <w:tcW w:w="2835" w:type="dxa"/>
            <w:shd w:val="clear" w:color="auto" w:fill="B2E7FF" w:themeFill="text2" w:themeFillTint="33"/>
          </w:tcPr>
          <w:p w14:paraId="4C4619D6" w14:textId="77777777" w:rsidR="0080688D" w:rsidRPr="00994B77" w:rsidRDefault="0080688D" w:rsidP="0044696E">
            <w:pPr>
              <w:rPr>
                <w:rFonts w:ascii="Helvetica" w:hAnsi="Helvetica"/>
                <w:sz w:val="16"/>
                <w:szCs w:val="16"/>
                <w:lang w:val="fr-FR"/>
              </w:rPr>
            </w:pPr>
          </w:p>
        </w:tc>
        <w:tc>
          <w:tcPr>
            <w:tcW w:w="2945" w:type="dxa"/>
            <w:shd w:val="clear" w:color="auto" w:fill="B2E7FF" w:themeFill="text2" w:themeFillTint="33"/>
          </w:tcPr>
          <w:p w14:paraId="385A08AD" w14:textId="77777777" w:rsidR="0080688D" w:rsidRPr="00994B77" w:rsidRDefault="0080688D" w:rsidP="0044696E">
            <w:pPr>
              <w:rPr>
                <w:rFonts w:ascii="Helvetica" w:hAnsi="Helvetica"/>
                <w:sz w:val="16"/>
                <w:szCs w:val="16"/>
                <w:lang w:val="fr-FR"/>
              </w:rPr>
            </w:pPr>
          </w:p>
        </w:tc>
      </w:tr>
      <w:tr w:rsidR="00C67B9D" w14:paraId="1B647C7D" w14:textId="77777777" w:rsidTr="00C67B9D">
        <w:tc>
          <w:tcPr>
            <w:tcW w:w="13151" w:type="dxa"/>
            <w:gridSpan w:val="4"/>
            <w:shd w:val="clear" w:color="auto" w:fill="00577E" w:themeFill="accent1"/>
          </w:tcPr>
          <w:p w14:paraId="64CCAF0D" w14:textId="77777777" w:rsidR="0080688D" w:rsidRPr="00DD7E55" w:rsidRDefault="007D29EF" w:rsidP="00C122F4">
            <w:pPr>
              <w:rPr>
                <w:rFonts w:ascii="Helvetica" w:hAnsi="Helvetica"/>
                <w:color w:val="FFFFFF" w:themeColor="background1"/>
                <w:sz w:val="16"/>
                <w:szCs w:val="16"/>
              </w:rPr>
            </w:pPr>
            <w:r w:rsidRPr="00DD7E55">
              <w:rPr>
                <w:rFonts w:ascii="Helvetica" w:hAnsi="Helvetica"/>
                <w:color w:val="FFFFFF" w:themeColor="background1"/>
                <w:sz w:val="16"/>
                <w:szCs w:val="16"/>
                <w:lang w:val="fr-FR"/>
              </w:rPr>
              <w:t>Approvisionnement en matériaux</w:t>
            </w:r>
          </w:p>
        </w:tc>
      </w:tr>
      <w:tr w:rsidR="00C67B9D" w:rsidRPr="008B12A0" w14:paraId="0520889A" w14:textId="77777777" w:rsidTr="00C67B9D">
        <w:tc>
          <w:tcPr>
            <w:tcW w:w="5670" w:type="dxa"/>
            <w:shd w:val="clear" w:color="auto" w:fill="B2E7FF" w:themeFill="text2" w:themeFillTint="33"/>
          </w:tcPr>
          <w:p w14:paraId="79087710" w14:textId="77777777" w:rsidR="0080688D" w:rsidRPr="00994B77" w:rsidRDefault="007D29EF" w:rsidP="00987997">
            <w:pPr>
              <w:rPr>
                <w:rFonts w:ascii="Helvetica" w:hAnsi="Helvetica"/>
                <w:sz w:val="16"/>
                <w:szCs w:val="16"/>
                <w:lang w:val="fr-FR"/>
              </w:rPr>
            </w:pPr>
            <w:r w:rsidRPr="00D859BC">
              <w:rPr>
                <w:rFonts w:ascii="Helvetica" w:hAnsi="Helvetica"/>
                <w:sz w:val="16"/>
                <w:szCs w:val="16"/>
                <w:lang w:val="fr-FR"/>
              </w:rPr>
              <w:t>Le PSGE comprend les diagrammes et les descriptions de:</w:t>
            </w:r>
          </w:p>
          <w:p w14:paraId="54CC8EBB" w14:textId="77777777" w:rsidR="0080688D" w:rsidRPr="00343F2F" w:rsidRDefault="007D29EF" w:rsidP="00987997">
            <w:pPr>
              <w:rPr>
                <w:rFonts w:ascii="Helvetica" w:hAnsi="Helvetica"/>
                <w:i/>
                <w:iCs/>
                <w:sz w:val="16"/>
                <w:szCs w:val="16"/>
              </w:rPr>
            </w:pPr>
            <w:r w:rsidRPr="00343F2F">
              <w:rPr>
                <w:rFonts w:ascii="Helvetica" w:hAnsi="Helvetica"/>
                <w:i/>
                <w:iCs/>
                <w:sz w:val="16"/>
                <w:szCs w:val="16"/>
                <w:lang w:val="fr-FR"/>
              </w:rPr>
              <w:t xml:space="preserve">Approvisionnement en eau </w:t>
            </w:r>
          </w:p>
          <w:p w14:paraId="468C87C1" w14:textId="77777777" w:rsidR="0080688D" w:rsidRPr="00D859BC" w:rsidRDefault="007D29EF" w:rsidP="00C51674">
            <w:pPr>
              <w:pStyle w:val="ListParagraph"/>
              <w:numPr>
                <w:ilvl w:val="0"/>
                <w:numId w:val="58"/>
              </w:numPr>
              <w:ind w:left="458" w:hanging="458"/>
              <w:rPr>
                <w:rFonts w:ascii="Helvetica" w:hAnsi="Helvetica"/>
                <w:sz w:val="16"/>
                <w:szCs w:val="16"/>
              </w:rPr>
            </w:pPr>
            <w:r w:rsidRPr="00D859BC">
              <w:rPr>
                <w:rFonts w:ascii="Helvetica" w:hAnsi="Helvetica"/>
                <w:sz w:val="16"/>
                <w:szCs w:val="16"/>
                <w:lang w:val="fr-FR"/>
              </w:rPr>
              <w:t xml:space="preserve">Principales activités consommatrices d'eau </w:t>
            </w:r>
          </w:p>
          <w:p w14:paraId="1840DF91" w14:textId="77777777" w:rsidR="0080688D" w:rsidRPr="00994B77" w:rsidRDefault="007D29EF" w:rsidP="00C51674">
            <w:pPr>
              <w:pStyle w:val="ListParagraph"/>
              <w:numPr>
                <w:ilvl w:val="0"/>
                <w:numId w:val="57"/>
              </w:numPr>
              <w:ind w:left="458" w:hanging="458"/>
              <w:rPr>
                <w:rFonts w:ascii="Helvetica" w:hAnsi="Helvetica"/>
                <w:sz w:val="16"/>
                <w:szCs w:val="16"/>
                <w:lang w:val="fr-FR"/>
              </w:rPr>
            </w:pPr>
            <w:r w:rsidRPr="00D859BC">
              <w:rPr>
                <w:rFonts w:ascii="Helvetica" w:hAnsi="Helvetica"/>
                <w:sz w:val="16"/>
                <w:szCs w:val="16"/>
                <w:lang w:val="fr-FR"/>
              </w:rPr>
              <w:t>Source(s) d'eau pour la construction et volumes estimés</w:t>
            </w:r>
          </w:p>
          <w:p w14:paraId="0BCD7919" w14:textId="77777777" w:rsidR="0080688D" w:rsidRPr="00994B77" w:rsidRDefault="007D29EF" w:rsidP="00C51674">
            <w:pPr>
              <w:pStyle w:val="ListParagraph"/>
              <w:numPr>
                <w:ilvl w:val="0"/>
                <w:numId w:val="57"/>
              </w:numPr>
              <w:ind w:left="458" w:hanging="458"/>
              <w:rPr>
                <w:rFonts w:ascii="Helvetica" w:hAnsi="Helvetica"/>
                <w:sz w:val="16"/>
                <w:szCs w:val="16"/>
                <w:lang w:val="fr-FR"/>
              </w:rPr>
            </w:pPr>
            <w:r w:rsidRPr="00D859BC">
              <w:rPr>
                <w:rFonts w:ascii="Helvetica" w:hAnsi="Helvetica"/>
                <w:sz w:val="16"/>
                <w:szCs w:val="16"/>
                <w:lang w:val="fr-FR"/>
              </w:rPr>
              <w:t>Conditions et exigences applicables au prélèvement d'eau</w:t>
            </w:r>
          </w:p>
          <w:p w14:paraId="64AB6921" w14:textId="77777777" w:rsidR="0080688D" w:rsidRPr="00994B77" w:rsidRDefault="007D29EF" w:rsidP="00C51674">
            <w:pPr>
              <w:pStyle w:val="ListParagraph"/>
              <w:numPr>
                <w:ilvl w:val="0"/>
                <w:numId w:val="57"/>
              </w:numPr>
              <w:ind w:left="458" w:hanging="458"/>
              <w:rPr>
                <w:rFonts w:ascii="Helvetica" w:hAnsi="Helvetica"/>
                <w:sz w:val="16"/>
                <w:szCs w:val="16"/>
                <w:lang w:val="fr-FR"/>
              </w:rPr>
            </w:pPr>
            <w:r w:rsidRPr="00D859BC">
              <w:rPr>
                <w:rFonts w:ascii="Helvetica" w:hAnsi="Helvetica"/>
                <w:sz w:val="16"/>
                <w:szCs w:val="16"/>
                <w:lang w:val="fr-FR"/>
              </w:rPr>
              <w:t>Stratégies pour optimiser l'efficacité de l'utilisation de l'eau</w:t>
            </w:r>
          </w:p>
          <w:p w14:paraId="1EED07E8" w14:textId="77777777" w:rsidR="0080688D" w:rsidRPr="00343F2F" w:rsidRDefault="007D29EF" w:rsidP="00C51674">
            <w:pPr>
              <w:pStyle w:val="ListParagraph"/>
              <w:numPr>
                <w:ilvl w:val="0"/>
                <w:numId w:val="57"/>
              </w:numPr>
              <w:ind w:left="458" w:hanging="458"/>
              <w:rPr>
                <w:rFonts w:ascii="Helvetica" w:hAnsi="Helvetica"/>
                <w:sz w:val="16"/>
                <w:szCs w:val="16"/>
              </w:rPr>
            </w:pPr>
            <w:r w:rsidRPr="00D859BC">
              <w:rPr>
                <w:rFonts w:ascii="Helvetica" w:hAnsi="Helvetica"/>
                <w:sz w:val="16"/>
                <w:szCs w:val="16"/>
                <w:lang w:val="fr-FR"/>
              </w:rPr>
              <w:t xml:space="preserve">Procédures de surveillance </w:t>
            </w:r>
          </w:p>
          <w:p w14:paraId="06551EDC" w14:textId="77777777" w:rsidR="0080688D" w:rsidRPr="00343F2F" w:rsidRDefault="007D29EF" w:rsidP="00987997">
            <w:pPr>
              <w:spacing w:before="120"/>
              <w:rPr>
                <w:rFonts w:ascii="Helvetica" w:hAnsi="Helvetica"/>
                <w:i/>
                <w:iCs/>
                <w:sz w:val="16"/>
                <w:szCs w:val="16"/>
              </w:rPr>
            </w:pPr>
            <w:r w:rsidRPr="00343F2F">
              <w:rPr>
                <w:rFonts w:ascii="Helvetica" w:hAnsi="Helvetica"/>
                <w:i/>
                <w:iCs/>
                <w:sz w:val="16"/>
                <w:szCs w:val="16"/>
                <w:lang w:val="fr-FR"/>
              </w:rPr>
              <w:t>Matériaux de construction</w:t>
            </w:r>
          </w:p>
          <w:p w14:paraId="0A8D8DA8" w14:textId="77777777" w:rsidR="0080688D" w:rsidRPr="00994B77" w:rsidRDefault="007D29EF" w:rsidP="00C51674">
            <w:pPr>
              <w:pStyle w:val="ListParagraph"/>
              <w:numPr>
                <w:ilvl w:val="0"/>
                <w:numId w:val="59"/>
              </w:numPr>
              <w:ind w:left="458" w:hanging="458"/>
              <w:rPr>
                <w:rFonts w:ascii="Helvetica" w:hAnsi="Helvetica"/>
                <w:sz w:val="16"/>
                <w:szCs w:val="16"/>
                <w:lang w:val="fr-FR"/>
              </w:rPr>
            </w:pPr>
            <w:r w:rsidRPr="00D859BC">
              <w:rPr>
                <w:rFonts w:ascii="Helvetica" w:hAnsi="Helvetica"/>
                <w:sz w:val="16"/>
                <w:szCs w:val="16"/>
                <w:lang w:val="fr-FR"/>
              </w:rPr>
              <w:t>Sources de sable, de gravier, de remblai, etc., y compris les volumes</w:t>
            </w:r>
          </w:p>
          <w:p w14:paraId="73800E31" w14:textId="77777777" w:rsidR="0080688D" w:rsidRPr="00D859BC" w:rsidRDefault="007D29EF" w:rsidP="00C51674">
            <w:pPr>
              <w:pStyle w:val="ListParagraph"/>
              <w:numPr>
                <w:ilvl w:val="0"/>
                <w:numId w:val="59"/>
              </w:numPr>
              <w:ind w:left="458" w:hanging="458"/>
              <w:rPr>
                <w:rFonts w:ascii="Helvetica" w:hAnsi="Helvetica"/>
                <w:sz w:val="16"/>
                <w:szCs w:val="16"/>
              </w:rPr>
            </w:pPr>
            <w:r w:rsidRPr="00D859BC">
              <w:rPr>
                <w:rFonts w:ascii="Helvetica" w:hAnsi="Helvetica"/>
                <w:sz w:val="16"/>
                <w:szCs w:val="16"/>
                <w:lang w:val="fr-FR"/>
              </w:rPr>
              <w:t>Proximité du site</w:t>
            </w:r>
          </w:p>
          <w:p w14:paraId="12AD556E" w14:textId="77777777" w:rsidR="0080688D" w:rsidRPr="00994B77" w:rsidRDefault="007D29EF" w:rsidP="00C51674">
            <w:pPr>
              <w:pStyle w:val="ListParagraph"/>
              <w:numPr>
                <w:ilvl w:val="0"/>
                <w:numId w:val="59"/>
              </w:numPr>
              <w:ind w:left="458" w:hanging="458"/>
              <w:rPr>
                <w:rFonts w:ascii="Helvetica" w:hAnsi="Helvetica"/>
                <w:sz w:val="16"/>
                <w:szCs w:val="16"/>
                <w:lang w:val="fr-FR"/>
              </w:rPr>
            </w:pPr>
            <w:r w:rsidRPr="00D859BC">
              <w:rPr>
                <w:rFonts w:ascii="Helvetica" w:hAnsi="Helvetica"/>
                <w:sz w:val="16"/>
                <w:szCs w:val="16"/>
                <w:lang w:val="fr-FR"/>
              </w:rPr>
              <w:t xml:space="preserve">Exigences en matière de stockage et d'accès </w:t>
            </w:r>
          </w:p>
          <w:p w14:paraId="1EB31888" w14:textId="77777777" w:rsidR="0080688D" w:rsidRDefault="007D29EF" w:rsidP="00C51674">
            <w:pPr>
              <w:pStyle w:val="ListParagraph"/>
              <w:numPr>
                <w:ilvl w:val="0"/>
                <w:numId w:val="59"/>
              </w:numPr>
              <w:ind w:left="458" w:hanging="458"/>
              <w:rPr>
                <w:rFonts w:ascii="Helvetica" w:hAnsi="Helvetica"/>
                <w:sz w:val="16"/>
                <w:szCs w:val="16"/>
              </w:rPr>
            </w:pPr>
            <w:r w:rsidRPr="00D859BC">
              <w:rPr>
                <w:rFonts w:ascii="Helvetica" w:hAnsi="Helvetica"/>
                <w:sz w:val="16"/>
                <w:szCs w:val="16"/>
                <w:lang w:val="fr-FR"/>
              </w:rPr>
              <w:t xml:space="preserve">Autorisations requises </w:t>
            </w:r>
          </w:p>
          <w:p w14:paraId="57C0DC64" w14:textId="77777777" w:rsidR="0080688D" w:rsidRPr="00D859BC" w:rsidRDefault="007D29EF" w:rsidP="00C51674">
            <w:pPr>
              <w:pStyle w:val="ListParagraph"/>
              <w:numPr>
                <w:ilvl w:val="0"/>
                <w:numId w:val="59"/>
              </w:numPr>
              <w:ind w:left="458" w:hanging="458"/>
              <w:rPr>
                <w:rFonts w:ascii="Helvetica" w:hAnsi="Helvetica"/>
                <w:sz w:val="16"/>
                <w:szCs w:val="16"/>
              </w:rPr>
            </w:pPr>
            <w:r>
              <w:rPr>
                <w:rFonts w:ascii="Helvetica" w:hAnsi="Helvetica"/>
                <w:sz w:val="16"/>
                <w:szCs w:val="16"/>
                <w:lang w:val="fr-FR"/>
              </w:rPr>
              <w:lastRenderedPageBreak/>
              <w:t>Mesures de biosécurité</w:t>
            </w:r>
          </w:p>
          <w:p w14:paraId="1CD3D101" w14:textId="77777777" w:rsidR="0080688D" w:rsidRPr="00994B77" w:rsidRDefault="007D29EF" w:rsidP="00C51674">
            <w:pPr>
              <w:pStyle w:val="ListParagraph"/>
              <w:numPr>
                <w:ilvl w:val="0"/>
                <w:numId w:val="59"/>
              </w:numPr>
              <w:ind w:left="458" w:hanging="458"/>
              <w:rPr>
                <w:rFonts w:ascii="Helvetica" w:hAnsi="Helvetica"/>
                <w:sz w:val="16"/>
                <w:szCs w:val="16"/>
                <w:lang w:val="fr-FR"/>
              </w:rPr>
            </w:pPr>
            <w:r w:rsidRPr="00D859BC">
              <w:rPr>
                <w:rFonts w:ascii="Helvetica" w:hAnsi="Helvetica"/>
                <w:sz w:val="16"/>
                <w:szCs w:val="16"/>
                <w:lang w:val="fr-FR"/>
              </w:rPr>
              <w:t>Plan de gestion du site d'extraction (le cas échéant)</w:t>
            </w:r>
          </w:p>
          <w:p w14:paraId="0505E3B1" w14:textId="77777777" w:rsidR="0080688D" w:rsidRPr="00994B77" w:rsidRDefault="007D29EF" w:rsidP="00C51674">
            <w:pPr>
              <w:pStyle w:val="ListParagraph"/>
              <w:numPr>
                <w:ilvl w:val="0"/>
                <w:numId w:val="59"/>
              </w:numPr>
              <w:ind w:left="458" w:hanging="458"/>
              <w:rPr>
                <w:rFonts w:ascii="Helvetica" w:hAnsi="Helvetica"/>
                <w:sz w:val="16"/>
                <w:szCs w:val="16"/>
                <w:lang w:val="fr-FR"/>
              </w:rPr>
            </w:pPr>
            <w:r>
              <w:rPr>
                <w:rFonts w:ascii="Helvetica" w:hAnsi="Helvetica"/>
                <w:sz w:val="16"/>
                <w:szCs w:val="16"/>
                <w:lang w:val="fr-FR"/>
              </w:rPr>
              <w:t>Processus de réhabilitation (le cas échéant)</w:t>
            </w:r>
          </w:p>
          <w:p w14:paraId="4DFCA5FC" w14:textId="77777777" w:rsidR="0080688D" w:rsidRPr="00AA5007" w:rsidRDefault="007D29EF" w:rsidP="00987997">
            <w:pPr>
              <w:spacing w:before="120"/>
              <w:rPr>
                <w:rFonts w:ascii="Helvetica" w:hAnsi="Helvetica"/>
                <w:i/>
                <w:iCs/>
                <w:sz w:val="16"/>
                <w:szCs w:val="16"/>
              </w:rPr>
            </w:pPr>
            <w:r w:rsidRPr="00AA5007">
              <w:rPr>
                <w:rFonts w:ascii="Helvetica" w:hAnsi="Helvetica"/>
                <w:i/>
                <w:iCs/>
                <w:sz w:val="16"/>
                <w:szCs w:val="16"/>
                <w:lang w:val="fr-FR"/>
              </w:rPr>
              <w:t>Autres</w:t>
            </w:r>
          </w:p>
          <w:p w14:paraId="7078A696" w14:textId="77777777" w:rsidR="0080688D" w:rsidRPr="00994B77" w:rsidRDefault="007D29EF" w:rsidP="00C51674">
            <w:pPr>
              <w:pStyle w:val="ListParagraph"/>
              <w:numPr>
                <w:ilvl w:val="0"/>
                <w:numId w:val="78"/>
              </w:numPr>
              <w:ind w:left="458" w:hanging="458"/>
              <w:rPr>
                <w:rFonts w:ascii="Helvetica" w:hAnsi="Helvetica"/>
                <w:sz w:val="16"/>
                <w:szCs w:val="16"/>
                <w:lang w:val="fr-FR"/>
              </w:rPr>
            </w:pPr>
            <w:r w:rsidRPr="00987997">
              <w:rPr>
                <w:rFonts w:ascii="Helvetica" w:hAnsi="Helvetica"/>
                <w:sz w:val="16"/>
                <w:szCs w:val="16"/>
                <w:lang w:val="fr-FR"/>
              </w:rPr>
              <w:t>Autres sources de matériaux et mesures de gestion</w:t>
            </w:r>
          </w:p>
        </w:tc>
        <w:tc>
          <w:tcPr>
            <w:tcW w:w="1701" w:type="dxa"/>
            <w:shd w:val="clear" w:color="auto" w:fill="B2E7FF" w:themeFill="text2" w:themeFillTint="33"/>
          </w:tcPr>
          <w:p w14:paraId="5F9BB3DD" w14:textId="77777777" w:rsidR="0080688D" w:rsidRPr="00994B77" w:rsidRDefault="0080688D" w:rsidP="00C122F4">
            <w:pPr>
              <w:rPr>
                <w:rFonts w:ascii="Helvetica" w:hAnsi="Helvetica"/>
                <w:sz w:val="16"/>
                <w:szCs w:val="16"/>
                <w:lang w:val="fr-FR"/>
              </w:rPr>
            </w:pPr>
          </w:p>
        </w:tc>
        <w:tc>
          <w:tcPr>
            <w:tcW w:w="2835" w:type="dxa"/>
            <w:shd w:val="clear" w:color="auto" w:fill="B2E7FF" w:themeFill="text2" w:themeFillTint="33"/>
          </w:tcPr>
          <w:p w14:paraId="73500A5C" w14:textId="77777777" w:rsidR="0080688D" w:rsidRPr="00994B77" w:rsidRDefault="0080688D" w:rsidP="00C122F4">
            <w:pPr>
              <w:rPr>
                <w:rFonts w:ascii="Helvetica" w:hAnsi="Helvetica"/>
                <w:sz w:val="16"/>
                <w:szCs w:val="16"/>
                <w:lang w:val="fr-FR"/>
              </w:rPr>
            </w:pPr>
          </w:p>
        </w:tc>
        <w:tc>
          <w:tcPr>
            <w:tcW w:w="2945" w:type="dxa"/>
            <w:shd w:val="clear" w:color="auto" w:fill="B2E7FF" w:themeFill="text2" w:themeFillTint="33"/>
          </w:tcPr>
          <w:p w14:paraId="60AA6CE5" w14:textId="77777777" w:rsidR="0080688D" w:rsidRPr="00994B77" w:rsidRDefault="0080688D" w:rsidP="00C122F4">
            <w:pPr>
              <w:rPr>
                <w:rFonts w:ascii="Helvetica" w:hAnsi="Helvetica"/>
                <w:sz w:val="16"/>
                <w:szCs w:val="16"/>
                <w:lang w:val="fr-FR"/>
              </w:rPr>
            </w:pPr>
          </w:p>
        </w:tc>
      </w:tr>
      <w:tr w:rsidR="00C67B9D" w14:paraId="4A87A92C" w14:textId="77777777" w:rsidTr="00C67B9D">
        <w:tc>
          <w:tcPr>
            <w:tcW w:w="13151" w:type="dxa"/>
            <w:gridSpan w:val="4"/>
            <w:shd w:val="clear" w:color="auto" w:fill="00577E" w:themeFill="accent1"/>
          </w:tcPr>
          <w:p w14:paraId="4C2535A4" w14:textId="77777777" w:rsidR="0080688D" w:rsidRPr="00DD7E55" w:rsidRDefault="007D29EF" w:rsidP="00C122F4">
            <w:pPr>
              <w:rPr>
                <w:rFonts w:ascii="Helvetica" w:hAnsi="Helvetica"/>
                <w:color w:val="FFFFFF" w:themeColor="background1"/>
                <w:sz w:val="16"/>
                <w:szCs w:val="16"/>
              </w:rPr>
            </w:pPr>
            <w:r w:rsidRPr="00DD7E55">
              <w:rPr>
                <w:rFonts w:ascii="Helvetica" w:hAnsi="Helvetica"/>
                <w:color w:val="FFFFFF" w:themeColor="background1"/>
                <w:sz w:val="16"/>
                <w:szCs w:val="16"/>
                <w:lang w:val="fr-FR"/>
              </w:rPr>
              <w:t>Faune endémique ou protégée</w:t>
            </w:r>
          </w:p>
        </w:tc>
      </w:tr>
      <w:tr w:rsidR="00C67B9D" w:rsidRPr="008B12A0" w14:paraId="3F959C7E" w14:textId="77777777" w:rsidTr="00C67B9D">
        <w:tc>
          <w:tcPr>
            <w:tcW w:w="5670" w:type="dxa"/>
            <w:shd w:val="clear" w:color="auto" w:fill="B2E7FF" w:themeFill="text2" w:themeFillTint="33"/>
          </w:tcPr>
          <w:p w14:paraId="5171D998" w14:textId="77777777" w:rsidR="0080688D" w:rsidRPr="00994B77" w:rsidRDefault="007D29EF" w:rsidP="00987997">
            <w:pPr>
              <w:rPr>
                <w:rFonts w:ascii="Helvetica" w:hAnsi="Helvetica"/>
                <w:sz w:val="16"/>
                <w:szCs w:val="16"/>
                <w:lang w:val="fr-FR"/>
              </w:rPr>
            </w:pPr>
            <w:r w:rsidRPr="00D859BC">
              <w:rPr>
                <w:rFonts w:ascii="Helvetica" w:hAnsi="Helvetica"/>
                <w:sz w:val="16"/>
                <w:szCs w:val="16"/>
                <w:lang w:val="fr-FR"/>
              </w:rPr>
              <w:t>Le PSGE comprend les diagrammes et les descriptions :</w:t>
            </w:r>
          </w:p>
          <w:p w14:paraId="17B5898B" w14:textId="77777777" w:rsidR="0080688D" w:rsidRPr="00994B77" w:rsidRDefault="007D29EF" w:rsidP="00C51674">
            <w:pPr>
              <w:pStyle w:val="ListParagraph"/>
              <w:numPr>
                <w:ilvl w:val="0"/>
                <w:numId w:val="60"/>
              </w:numPr>
              <w:ind w:left="458" w:hanging="425"/>
              <w:rPr>
                <w:rFonts w:ascii="Helvetica" w:hAnsi="Helvetica"/>
                <w:sz w:val="16"/>
                <w:szCs w:val="16"/>
                <w:lang w:val="fr-FR"/>
              </w:rPr>
            </w:pPr>
            <w:r w:rsidRPr="00D859BC">
              <w:rPr>
                <w:rFonts w:ascii="Helvetica" w:hAnsi="Helvetica"/>
                <w:sz w:val="16"/>
                <w:szCs w:val="16"/>
                <w:lang w:val="fr-FR"/>
              </w:rPr>
              <w:t>Des lieux de reproduction et des habitats de la faune endémique proches du site et des limites du défrichage</w:t>
            </w:r>
          </w:p>
          <w:p w14:paraId="2A6A4D7F" w14:textId="77777777" w:rsidR="009834C5" w:rsidRPr="00994B77" w:rsidRDefault="009834C5" w:rsidP="009834C5">
            <w:pPr>
              <w:rPr>
                <w:lang w:val="fr-FR"/>
              </w:rPr>
            </w:pPr>
          </w:p>
          <w:p w14:paraId="4B2BDD39" w14:textId="77777777" w:rsidR="0080688D" w:rsidRPr="00994B77" w:rsidRDefault="007D29EF" w:rsidP="00C51674">
            <w:pPr>
              <w:pStyle w:val="ListParagraph"/>
              <w:numPr>
                <w:ilvl w:val="0"/>
                <w:numId w:val="60"/>
              </w:numPr>
              <w:ind w:left="458" w:hanging="425"/>
              <w:rPr>
                <w:rFonts w:ascii="Helvetica" w:hAnsi="Helvetica"/>
                <w:sz w:val="16"/>
                <w:szCs w:val="16"/>
                <w:lang w:val="fr-FR"/>
              </w:rPr>
            </w:pPr>
            <w:r w:rsidRPr="00D859BC">
              <w:rPr>
                <w:rFonts w:ascii="Helvetica" w:hAnsi="Helvetica"/>
                <w:sz w:val="16"/>
                <w:szCs w:val="16"/>
                <w:lang w:val="fr-FR"/>
              </w:rPr>
              <w:t xml:space="preserve">L'identification du type d'activités susceptibles d'avoir un impact sur la reproduction, l'habitat ou les activités de la faune </w:t>
            </w:r>
          </w:p>
          <w:p w14:paraId="6CD2B69C" w14:textId="547BD5A8" w:rsidR="0080688D" w:rsidRPr="00994B77" w:rsidRDefault="007D29EF" w:rsidP="00C51674">
            <w:pPr>
              <w:pStyle w:val="ListParagraph"/>
              <w:numPr>
                <w:ilvl w:val="0"/>
                <w:numId w:val="60"/>
              </w:numPr>
              <w:ind w:left="458" w:hanging="425"/>
              <w:rPr>
                <w:rFonts w:ascii="Helvetica" w:hAnsi="Helvetica"/>
                <w:sz w:val="16"/>
                <w:szCs w:val="16"/>
                <w:lang w:val="fr-FR"/>
              </w:rPr>
            </w:pPr>
            <w:r w:rsidRPr="00D859BC">
              <w:rPr>
                <w:rFonts w:ascii="Helvetica" w:hAnsi="Helvetica"/>
                <w:sz w:val="16"/>
                <w:szCs w:val="16"/>
                <w:lang w:val="fr-FR"/>
              </w:rPr>
              <w:t>Des stratégies et des mesures pratiques et raisonnables pour la protection de la faune endémique, de ses lieux de reproduction, de ses habitats et de ses voies de circulation (p. ex., poissons et faune marine)</w:t>
            </w:r>
          </w:p>
          <w:p w14:paraId="6AB475E1" w14:textId="77777777" w:rsidR="0080688D" w:rsidRPr="00994B77" w:rsidRDefault="007D29EF" w:rsidP="00C51674">
            <w:pPr>
              <w:pStyle w:val="ListParagraph"/>
              <w:numPr>
                <w:ilvl w:val="0"/>
                <w:numId w:val="60"/>
              </w:numPr>
              <w:ind w:left="458" w:hanging="425"/>
              <w:rPr>
                <w:rFonts w:ascii="Helvetica" w:hAnsi="Helvetica"/>
                <w:sz w:val="16"/>
                <w:szCs w:val="16"/>
                <w:lang w:val="fr-FR"/>
              </w:rPr>
            </w:pPr>
            <w:r w:rsidRPr="00D859BC">
              <w:rPr>
                <w:rFonts w:ascii="Helvetica" w:hAnsi="Helvetica"/>
                <w:sz w:val="16"/>
                <w:szCs w:val="16"/>
                <w:lang w:val="fr-FR"/>
              </w:rPr>
              <w:t>Des informations sur le personnel qualifié pour la prise en charge de la faune, y compris des informations sur les soins d'urgence à apporter à la faune sauvage</w:t>
            </w:r>
          </w:p>
          <w:p w14:paraId="281B38A5" w14:textId="77777777" w:rsidR="0080688D" w:rsidRPr="00994B77" w:rsidRDefault="007D29EF" w:rsidP="00C51674">
            <w:pPr>
              <w:pStyle w:val="ListParagraph"/>
              <w:numPr>
                <w:ilvl w:val="0"/>
                <w:numId w:val="60"/>
              </w:numPr>
              <w:ind w:left="458" w:hanging="425"/>
              <w:rPr>
                <w:rFonts w:ascii="Helvetica" w:hAnsi="Helvetica"/>
                <w:sz w:val="16"/>
                <w:szCs w:val="16"/>
                <w:lang w:val="fr-FR"/>
              </w:rPr>
            </w:pPr>
            <w:r w:rsidRPr="00987997">
              <w:rPr>
                <w:rFonts w:ascii="Helvetica" w:hAnsi="Helvetica"/>
                <w:sz w:val="16"/>
                <w:szCs w:val="16"/>
                <w:lang w:val="fr-FR"/>
              </w:rPr>
              <w:t>Des procédures et un plan de secours et de remise en liberté de la faune, qui incluent le traitement des animaux blessés par les travaux</w:t>
            </w:r>
          </w:p>
          <w:p w14:paraId="3758C7BE" w14:textId="77777777" w:rsidR="0080688D" w:rsidRPr="00994B77" w:rsidRDefault="007D29EF" w:rsidP="00C51674">
            <w:pPr>
              <w:pStyle w:val="ListParagraph"/>
              <w:numPr>
                <w:ilvl w:val="0"/>
                <w:numId w:val="60"/>
              </w:numPr>
              <w:ind w:left="458" w:hanging="425"/>
              <w:rPr>
                <w:rFonts w:ascii="Helvetica" w:hAnsi="Helvetica"/>
                <w:sz w:val="16"/>
                <w:szCs w:val="16"/>
                <w:lang w:val="fr-FR"/>
              </w:rPr>
            </w:pPr>
            <w:r>
              <w:rPr>
                <w:rFonts w:ascii="Helvetica" w:hAnsi="Helvetica"/>
                <w:sz w:val="16"/>
                <w:szCs w:val="16"/>
                <w:lang w:val="fr-FR"/>
              </w:rPr>
              <w:t>Des informations sur la pêche, la chasse, l'utilisation des ressources locales, etc.</w:t>
            </w:r>
          </w:p>
        </w:tc>
        <w:tc>
          <w:tcPr>
            <w:tcW w:w="1701" w:type="dxa"/>
            <w:shd w:val="clear" w:color="auto" w:fill="B2E7FF" w:themeFill="text2" w:themeFillTint="33"/>
          </w:tcPr>
          <w:p w14:paraId="63F38788" w14:textId="77777777" w:rsidR="0080688D" w:rsidRPr="00994B77" w:rsidRDefault="0080688D" w:rsidP="00C122F4">
            <w:pPr>
              <w:rPr>
                <w:rFonts w:ascii="Helvetica" w:hAnsi="Helvetica"/>
                <w:sz w:val="16"/>
                <w:szCs w:val="16"/>
                <w:lang w:val="fr-FR"/>
              </w:rPr>
            </w:pPr>
          </w:p>
        </w:tc>
        <w:tc>
          <w:tcPr>
            <w:tcW w:w="2835" w:type="dxa"/>
            <w:shd w:val="clear" w:color="auto" w:fill="B2E7FF" w:themeFill="text2" w:themeFillTint="33"/>
          </w:tcPr>
          <w:p w14:paraId="10A35F80" w14:textId="77777777" w:rsidR="0080688D" w:rsidRPr="00994B77" w:rsidRDefault="0080688D" w:rsidP="00C122F4">
            <w:pPr>
              <w:rPr>
                <w:rFonts w:ascii="Helvetica" w:hAnsi="Helvetica"/>
                <w:sz w:val="16"/>
                <w:szCs w:val="16"/>
                <w:lang w:val="fr-FR"/>
              </w:rPr>
            </w:pPr>
          </w:p>
        </w:tc>
        <w:tc>
          <w:tcPr>
            <w:tcW w:w="2945" w:type="dxa"/>
            <w:shd w:val="clear" w:color="auto" w:fill="B2E7FF" w:themeFill="text2" w:themeFillTint="33"/>
          </w:tcPr>
          <w:p w14:paraId="669364F9" w14:textId="77777777" w:rsidR="0080688D" w:rsidRPr="00994B77" w:rsidRDefault="0080688D" w:rsidP="00C122F4">
            <w:pPr>
              <w:rPr>
                <w:rFonts w:ascii="Helvetica" w:hAnsi="Helvetica"/>
                <w:sz w:val="16"/>
                <w:szCs w:val="16"/>
                <w:lang w:val="fr-FR"/>
              </w:rPr>
            </w:pPr>
          </w:p>
        </w:tc>
      </w:tr>
      <w:tr w:rsidR="00C67B9D" w14:paraId="6FFF847B" w14:textId="77777777" w:rsidTr="00C67B9D">
        <w:tc>
          <w:tcPr>
            <w:tcW w:w="13151" w:type="dxa"/>
            <w:gridSpan w:val="4"/>
            <w:shd w:val="clear" w:color="auto" w:fill="00577E" w:themeFill="accent1"/>
          </w:tcPr>
          <w:p w14:paraId="69A16729" w14:textId="77777777" w:rsidR="0080688D" w:rsidRPr="00DD7E55" w:rsidRDefault="007D29EF" w:rsidP="00C122F4">
            <w:pPr>
              <w:rPr>
                <w:rFonts w:ascii="Helvetica" w:hAnsi="Helvetica"/>
                <w:color w:val="FFFFFF" w:themeColor="background1"/>
                <w:sz w:val="16"/>
                <w:szCs w:val="16"/>
              </w:rPr>
            </w:pPr>
            <w:r w:rsidRPr="00DD7E55">
              <w:rPr>
                <w:rFonts w:ascii="Helvetica" w:hAnsi="Helvetica"/>
                <w:color w:val="FFFFFF" w:themeColor="background1"/>
                <w:sz w:val="16"/>
                <w:szCs w:val="16"/>
                <w:lang w:val="fr-FR"/>
              </w:rPr>
              <w:t>Bruit</w:t>
            </w:r>
          </w:p>
        </w:tc>
      </w:tr>
      <w:tr w:rsidR="00C67B9D" w:rsidRPr="008B12A0" w14:paraId="0544681F" w14:textId="77777777" w:rsidTr="00C67B9D">
        <w:tc>
          <w:tcPr>
            <w:tcW w:w="5670" w:type="dxa"/>
            <w:shd w:val="clear" w:color="auto" w:fill="B2E7FF" w:themeFill="text2" w:themeFillTint="33"/>
          </w:tcPr>
          <w:p w14:paraId="388A54CD" w14:textId="77777777" w:rsidR="0080688D" w:rsidRPr="00994B77" w:rsidRDefault="007D29EF" w:rsidP="00987997">
            <w:pPr>
              <w:rPr>
                <w:rFonts w:ascii="Helvetica" w:hAnsi="Helvetica"/>
                <w:sz w:val="16"/>
                <w:szCs w:val="16"/>
                <w:lang w:val="fr-FR"/>
              </w:rPr>
            </w:pPr>
            <w:r w:rsidRPr="00D859BC">
              <w:rPr>
                <w:rFonts w:ascii="Helvetica" w:hAnsi="Helvetica"/>
                <w:sz w:val="16"/>
                <w:szCs w:val="16"/>
                <w:lang w:val="fr-FR"/>
              </w:rPr>
              <w:t>Le PSGE comprend les diagrammes et les descriptions de:</w:t>
            </w:r>
          </w:p>
          <w:p w14:paraId="2DE40887" w14:textId="77777777" w:rsidR="0080688D" w:rsidRPr="00994B77" w:rsidRDefault="007D29EF" w:rsidP="00C51674">
            <w:pPr>
              <w:pStyle w:val="ListParagraph"/>
              <w:numPr>
                <w:ilvl w:val="0"/>
                <w:numId w:val="61"/>
              </w:numPr>
              <w:ind w:left="458" w:hanging="458"/>
              <w:rPr>
                <w:rFonts w:ascii="Helvetica" w:hAnsi="Helvetica"/>
                <w:sz w:val="16"/>
                <w:szCs w:val="16"/>
                <w:lang w:val="fr-FR"/>
              </w:rPr>
            </w:pPr>
            <w:r w:rsidRPr="00D859BC">
              <w:rPr>
                <w:rFonts w:ascii="Helvetica" w:hAnsi="Helvetica"/>
                <w:sz w:val="16"/>
                <w:szCs w:val="16"/>
                <w:lang w:val="fr-FR"/>
              </w:rPr>
              <w:t>L'emplacement des installations, des systèmes d'alimentation, des infrastructures et des récepteurs sensibles susceptibles d'être touchés par les travaux (y compris les églises, les écoles, etc.)</w:t>
            </w:r>
          </w:p>
          <w:p w14:paraId="2027E488" w14:textId="77777777" w:rsidR="0080688D" w:rsidRPr="00994B77" w:rsidRDefault="007D29EF" w:rsidP="00C51674">
            <w:pPr>
              <w:pStyle w:val="ListParagraph"/>
              <w:numPr>
                <w:ilvl w:val="0"/>
                <w:numId w:val="61"/>
              </w:numPr>
              <w:ind w:left="458" w:hanging="458"/>
              <w:rPr>
                <w:rFonts w:ascii="Helvetica" w:hAnsi="Helvetica"/>
                <w:sz w:val="16"/>
                <w:szCs w:val="16"/>
                <w:lang w:val="fr-FR"/>
              </w:rPr>
            </w:pPr>
            <w:r>
              <w:rPr>
                <w:rFonts w:ascii="Helvetica" w:hAnsi="Helvetica"/>
                <w:sz w:val="16"/>
                <w:szCs w:val="16"/>
                <w:lang w:val="fr-FR"/>
              </w:rPr>
              <w:t>Des mesures d'atténuation des impacts sur la faune marine</w:t>
            </w:r>
          </w:p>
          <w:p w14:paraId="357705CE" w14:textId="77777777" w:rsidR="0080688D" w:rsidRPr="00994B77" w:rsidRDefault="007D29EF" w:rsidP="00C51674">
            <w:pPr>
              <w:pStyle w:val="ListParagraph"/>
              <w:numPr>
                <w:ilvl w:val="0"/>
                <w:numId w:val="61"/>
              </w:numPr>
              <w:ind w:left="458" w:hanging="458"/>
              <w:rPr>
                <w:rFonts w:ascii="Helvetica" w:hAnsi="Helvetica"/>
                <w:sz w:val="16"/>
                <w:szCs w:val="16"/>
                <w:lang w:val="fr-FR"/>
              </w:rPr>
            </w:pPr>
            <w:r w:rsidRPr="00D859BC">
              <w:rPr>
                <w:rFonts w:ascii="Helvetica" w:hAnsi="Helvetica"/>
                <w:sz w:val="16"/>
                <w:szCs w:val="16"/>
                <w:lang w:val="fr-FR"/>
              </w:rPr>
              <w:t>Des activités émettant du bruit, de leurs emplacements et de la durée prévue des travaux, y compris les heures de travail</w:t>
            </w:r>
          </w:p>
          <w:p w14:paraId="322685DB" w14:textId="77777777" w:rsidR="0080688D" w:rsidRPr="00994B77" w:rsidRDefault="007D29EF" w:rsidP="00C51674">
            <w:pPr>
              <w:pStyle w:val="ListParagraph"/>
              <w:numPr>
                <w:ilvl w:val="0"/>
                <w:numId w:val="61"/>
              </w:numPr>
              <w:ind w:left="458" w:hanging="458"/>
              <w:rPr>
                <w:rFonts w:ascii="Helvetica" w:hAnsi="Helvetica"/>
                <w:sz w:val="16"/>
                <w:szCs w:val="16"/>
                <w:lang w:val="fr-FR"/>
              </w:rPr>
            </w:pPr>
            <w:r w:rsidRPr="00987997">
              <w:rPr>
                <w:rFonts w:ascii="Helvetica" w:hAnsi="Helvetica"/>
                <w:sz w:val="16"/>
                <w:szCs w:val="16"/>
                <w:lang w:val="fr-FR"/>
              </w:rPr>
              <w:t>Des stratégies pratiques et raisonnables de gestion du bruit, y compris un plan d'urgence en cas d'impact sonore</w:t>
            </w:r>
          </w:p>
        </w:tc>
        <w:tc>
          <w:tcPr>
            <w:tcW w:w="1701" w:type="dxa"/>
            <w:shd w:val="clear" w:color="auto" w:fill="B2E7FF" w:themeFill="text2" w:themeFillTint="33"/>
          </w:tcPr>
          <w:p w14:paraId="0AE9EA1E" w14:textId="77777777" w:rsidR="0080688D" w:rsidRPr="00994B77" w:rsidRDefault="0080688D" w:rsidP="00C122F4">
            <w:pPr>
              <w:rPr>
                <w:rFonts w:ascii="Helvetica" w:hAnsi="Helvetica"/>
                <w:sz w:val="16"/>
                <w:szCs w:val="16"/>
                <w:lang w:val="fr-FR"/>
              </w:rPr>
            </w:pPr>
          </w:p>
        </w:tc>
        <w:tc>
          <w:tcPr>
            <w:tcW w:w="2835" w:type="dxa"/>
            <w:shd w:val="clear" w:color="auto" w:fill="B2E7FF" w:themeFill="text2" w:themeFillTint="33"/>
          </w:tcPr>
          <w:p w14:paraId="4AC74648" w14:textId="77777777" w:rsidR="0080688D" w:rsidRPr="00994B77" w:rsidRDefault="0080688D" w:rsidP="00C122F4">
            <w:pPr>
              <w:rPr>
                <w:rFonts w:ascii="Helvetica" w:hAnsi="Helvetica"/>
                <w:sz w:val="16"/>
                <w:szCs w:val="16"/>
                <w:lang w:val="fr-FR"/>
              </w:rPr>
            </w:pPr>
          </w:p>
        </w:tc>
        <w:tc>
          <w:tcPr>
            <w:tcW w:w="2945" w:type="dxa"/>
            <w:shd w:val="clear" w:color="auto" w:fill="B2E7FF" w:themeFill="text2" w:themeFillTint="33"/>
          </w:tcPr>
          <w:p w14:paraId="59E019A3" w14:textId="77777777" w:rsidR="0080688D" w:rsidRPr="00994B77" w:rsidRDefault="0080688D" w:rsidP="00C122F4">
            <w:pPr>
              <w:rPr>
                <w:rFonts w:ascii="Helvetica" w:hAnsi="Helvetica"/>
                <w:sz w:val="16"/>
                <w:szCs w:val="16"/>
                <w:lang w:val="fr-FR"/>
              </w:rPr>
            </w:pPr>
          </w:p>
        </w:tc>
      </w:tr>
      <w:tr w:rsidR="00C67B9D" w14:paraId="3F31C243" w14:textId="77777777" w:rsidTr="00C67B9D">
        <w:tc>
          <w:tcPr>
            <w:tcW w:w="13151" w:type="dxa"/>
            <w:gridSpan w:val="4"/>
            <w:shd w:val="clear" w:color="auto" w:fill="00577E" w:themeFill="accent1"/>
          </w:tcPr>
          <w:p w14:paraId="2C5B21F0" w14:textId="77777777" w:rsidR="0080688D" w:rsidRPr="00DD7E55" w:rsidRDefault="007D29EF" w:rsidP="00C122F4">
            <w:pPr>
              <w:rPr>
                <w:rFonts w:ascii="Helvetica" w:hAnsi="Helvetica"/>
                <w:color w:val="FFFFFF" w:themeColor="background1"/>
                <w:sz w:val="16"/>
                <w:szCs w:val="16"/>
              </w:rPr>
            </w:pPr>
            <w:r w:rsidRPr="00DD7E55">
              <w:rPr>
                <w:rFonts w:ascii="Helvetica" w:hAnsi="Helvetica"/>
                <w:color w:val="FFFFFF" w:themeColor="background1"/>
                <w:sz w:val="16"/>
                <w:szCs w:val="16"/>
                <w:lang w:val="fr-FR"/>
              </w:rPr>
              <w:t>Végétation (Flore)</w:t>
            </w:r>
          </w:p>
        </w:tc>
      </w:tr>
      <w:tr w:rsidR="00C67B9D" w:rsidRPr="008B12A0" w14:paraId="54609AE6" w14:textId="77777777" w:rsidTr="00C67B9D">
        <w:tc>
          <w:tcPr>
            <w:tcW w:w="5670" w:type="dxa"/>
            <w:shd w:val="clear" w:color="auto" w:fill="B2E7FF" w:themeFill="text2" w:themeFillTint="33"/>
          </w:tcPr>
          <w:p w14:paraId="72F66884" w14:textId="77777777" w:rsidR="0080688D" w:rsidRPr="00D859BC" w:rsidRDefault="007D29EF" w:rsidP="00DD7E55">
            <w:pPr>
              <w:rPr>
                <w:rFonts w:ascii="Helvetica" w:hAnsi="Helvetica"/>
                <w:sz w:val="16"/>
                <w:szCs w:val="16"/>
              </w:rPr>
            </w:pPr>
            <w:r w:rsidRPr="00D859BC">
              <w:rPr>
                <w:rFonts w:ascii="Helvetica" w:hAnsi="Helvetica"/>
                <w:sz w:val="16"/>
                <w:szCs w:val="16"/>
                <w:lang w:val="fr-FR"/>
              </w:rPr>
              <w:lastRenderedPageBreak/>
              <w:t>Le PSGE inclut:</w:t>
            </w:r>
          </w:p>
          <w:p w14:paraId="72148A88" w14:textId="77777777" w:rsidR="0080688D" w:rsidRPr="00994B77" w:rsidRDefault="007D29EF" w:rsidP="00C51674">
            <w:pPr>
              <w:pStyle w:val="ListParagraph"/>
              <w:numPr>
                <w:ilvl w:val="0"/>
                <w:numId w:val="62"/>
              </w:numPr>
              <w:ind w:left="458" w:hanging="425"/>
              <w:rPr>
                <w:rFonts w:ascii="Helvetica" w:hAnsi="Helvetica"/>
                <w:sz w:val="16"/>
                <w:szCs w:val="16"/>
                <w:lang w:val="fr-FR"/>
              </w:rPr>
            </w:pPr>
            <w:r w:rsidRPr="00D859BC">
              <w:rPr>
                <w:rFonts w:ascii="Helvetica" w:hAnsi="Helvetica"/>
                <w:sz w:val="16"/>
                <w:szCs w:val="16"/>
                <w:lang w:val="fr-FR"/>
              </w:rPr>
              <w:t xml:space="preserve">Un dessin indiquant les limites de défrichage prévues par l'entrepreneur et la localisation des éléments de végétation importants, valorisés ou protégés </w:t>
            </w:r>
          </w:p>
          <w:p w14:paraId="191389E8" w14:textId="77777777" w:rsidR="0080688D" w:rsidRPr="00994B77" w:rsidRDefault="007D29EF" w:rsidP="00C51674">
            <w:pPr>
              <w:pStyle w:val="ListParagraph"/>
              <w:numPr>
                <w:ilvl w:val="0"/>
                <w:numId w:val="62"/>
              </w:numPr>
              <w:ind w:left="458" w:hanging="425"/>
              <w:rPr>
                <w:rFonts w:ascii="Helvetica" w:hAnsi="Helvetica"/>
                <w:sz w:val="16"/>
                <w:szCs w:val="16"/>
                <w:lang w:val="fr-FR"/>
              </w:rPr>
            </w:pPr>
            <w:r w:rsidRPr="00D859BC">
              <w:rPr>
                <w:rFonts w:ascii="Helvetica" w:hAnsi="Helvetica"/>
                <w:sz w:val="16"/>
                <w:szCs w:val="16"/>
                <w:lang w:val="fr-FR"/>
              </w:rPr>
              <w:t>Des stratégies et des mesures de gestion pratiques et raisonnables pour minimiser le défrichage et les impacts sur les autres éléments de végétation (y compris par l'introduction d'espèces exotiques ou envahissantes).</w:t>
            </w:r>
          </w:p>
          <w:p w14:paraId="1D9E3E8F" w14:textId="77777777" w:rsidR="0080688D" w:rsidRPr="00D859BC" w:rsidRDefault="007D29EF" w:rsidP="00C51674">
            <w:pPr>
              <w:pStyle w:val="ListParagraph"/>
              <w:numPr>
                <w:ilvl w:val="0"/>
                <w:numId w:val="62"/>
              </w:numPr>
              <w:ind w:left="458" w:hanging="425"/>
              <w:rPr>
                <w:rFonts w:ascii="Helvetica" w:hAnsi="Helvetica"/>
                <w:sz w:val="16"/>
                <w:szCs w:val="16"/>
              </w:rPr>
            </w:pPr>
            <w:r w:rsidRPr="00D859BC">
              <w:rPr>
                <w:rFonts w:ascii="Helvetica" w:hAnsi="Helvetica"/>
                <w:sz w:val="16"/>
                <w:szCs w:val="16"/>
                <w:lang w:val="fr-FR"/>
              </w:rPr>
              <w:t>Ces mesures peuvent inclure :</w:t>
            </w:r>
          </w:p>
          <w:p w14:paraId="5AD2AD0B" w14:textId="77777777" w:rsidR="0080688D" w:rsidRPr="00994B77" w:rsidRDefault="007D29EF" w:rsidP="00C51674">
            <w:pPr>
              <w:pStyle w:val="ListParagraph"/>
              <w:numPr>
                <w:ilvl w:val="1"/>
                <w:numId w:val="62"/>
              </w:numPr>
              <w:ind w:left="884" w:hanging="426"/>
              <w:rPr>
                <w:rFonts w:ascii="Helvetica" w:hAnsi="Helvetica"/>
                <w:sz w:val="16"/>
                <w:szCs w:val="16"/>
                <w:lang w:val="fr-FR"/>
              </w:rPr>
            </w:pPr>
            <w:r w:rsidRPr="00D859BC">
              <w:rPr>
                <w:rFonts w:ascii="Helvetica" w:hAnsi="Helvetica"/>
                <w:sz w:val="16"/>
                <w:szCs w:val="16"/>
                <w:lang w:val="fr-FR"/>
              </w:rPr>
              <w:t>la réhabilitation progressive/la plantation d'espèces autochtones</w:t>
            </w:r>
          </w:p>
          <w:p w14:paraId="5F456892" w14:textId="77777777" w:rsidR="0080688D" w:rsidRPr="00994B77" w:rsidRDefault="007D29EF" w:rsidP="00C51674">
            <w:pPr>
              <w:pStyle w:val="ListParagraph"/>
              <w:numPr>
                <w:ilvl w:val="1"/>
                <w:numId w:val="62"/>
              </w:numPr>
              <w:ind w:left="884" w:hanging="426"/>
              <w:rPr>
                <w:rFonts w:ascii="Helvetica" w:hAnsi="Helvetica"/>
                <w:sz w:val="16"/>
                <w:szCs w:val="16"/>
                <w:lang w:val="fr-FR"/>
              </w:rPr>
            </w:pPr>
            <w:r w:rsidRPr="00DD7E55">
              <w:rPr>
                <w:rFonts w:ascii="Helvetica" w:hAnsi="Helvetica"/>
                <w:sz w:val="16"/>
                <w:szCs w:val="16"/>
                <w:lang w:val="fr-FR"/>
              </w:rPr>
              <w:t>la protection de la végétation ou la préservation d'arbres individuels</w:t>
            </w:r>
          </w:p>
        </w:tc>
        <w:tc>
          <w:tcPr>
            <w:tcW w:w="1701" w:type="dxa"/>
            <w:shd w:val="clear" w:color="auto" w:fill="B2E7FF" w:themeFill="text2" w:themeFillTint="33"/>
          </w:tcPr>
          <w:p w14:paraId="04C98042" w14:textId="77777777" w:rsidR="0080688D" w:rsidRPr="00994B77" w:rsidRDefault="0080688D" w:rsidP="00C122F4">
            <w:pPr>
              <w:rPr>
                <w:rFonts w:ascii="Helvetica" w:hAnsi="Helvetica"/>
                <w:sz w:val="16"/>
                <w:szCs w:val="16"/>
                <w:lang w:val="fr-FR"/>
              </w:rPr>
            </w:pPr>
          </w:p>
        </w:tc>
        <w:tc>
          <w:tcPr>
            <w:tcW w:w="2835" w:type="dxa"/>
            <w:shd w:val="clear" w:color="auto" w:fill="B2E7FF" w:themeFill="text2" w:themeFillTint="33"/>
          </w:tcPr>
          <w:p w14:paraId="414A27F0" w14:textId="77777777" w:rsidR="0080688D" w:rsidRPr="00994B77" w:rsidRDefault="0080688D" w:rsidP="00C122F4">
            <w:pPr>
              <w:rPr>
                <w:rFonts w:ascii="Helvetica" w:hAnsi="Helvetica"/>
                <w:sz w:val="16"/>
                <w:szCs w:val="16"/>
                <w:lang w:val="fr-FR"/>
              </w:rPr>
            </w:pPr>
          </w:p>
        </w:tc>
        <w:tc>
          <w:tcPr>
            <w:tcW w:w="2945" w:type="dxa"/>
            <w:shd w:val="clear" w:color="auto" w:fill="B2E7FF" w:themeFill="text2" w:themeFillTint="33"/>
          </w:tcPr>
          <w:p w14:paraId="54EAF25C" w14:textId="77777777" w:rsidR="0080688D" w:rsidRPr="00994B77" w:rsidRDefault="0080688D" w:rsidP="00C122F4">
            <w:pPr>
              <w:rPr>
                <w:rFonts w:ascii="Helvetica" w:hAnsi="Helvetica"/>
                <w:sz w:val="16"/>
                <w:szCs w:val="16"/>
                <w:lang w:val="fr-FR"/>
              </w:rPr>
            </w:pPr>
          </w:p>
        </w:tc>
      </w:tr>
      <w:tr w:rsidR="00C67B9D" w14:paraId="77FA3594" w14:textId="77777777" w:rsidTr="00C67B9D">
        <w:tc>
          <w:tcPr>
            <w:tcW w:w="13151" w:type="dxa"/>
            <w:gridSpan w:val="4"/>
            <w:shd w:val="clear" w:color="auto" w:fill="00577E" w:themeFill="accent1"/>
          </w:tcPr>
          <w:p w14:paraId="19233D7A" w14:textId="77777777" w:rsidR="0080688D" w:rsidRPr="00DD7E55" w:rsidRDefault="007D29EF" w:rsidP="00C122F4">
            <w:pPr>
              <w:rPr>
                <w:rFonts w:ascii="Helvetica" w:hAnsi="Helvetica"/>
                <w:color w:val="FFFFFF" w:themeColor="background1"/>
                <w:sz w:val="16"/>
                <w:szCs w:val="16"/>
              </w:rPr>
            </w:pPr>
            <w:r w:rsidRPr="00DD7E55">
              <w:rPr>
                <w:rFonts w:ascii="Helvetica" w:hAnsi="Helvetica"/>
                <w:color w:val="FFFFFF" w:themeColor="background1"/>
                <w:sz w:val="16"/>
                <w:szCs w:val="16"/>
                <w:lang w:val="fr-FR"/>
              </w:rPr>
              <w:t>Vibrations</w:t>
            </w:r>
          </w:p>
        </w:tc>
      </w:tr>
      <w:tr w:rsidR="00C67B9D" w:rsidRPr="008B12A0" w14:paraId="22A00050" w14:textId="77777777" w:rsidTr="00C67B9D">
        <w:tc>
          <w:tcPr>
            <w:tcW w:w="5670" w:type="dxa"/>
            <w:shd w:val="clear" w:color="auto" w:fill="B2E7FF" w:themeFill="text2" w:themeFillTint="33"/>
          </w:tcPr>
          <w:p w14:paraId="54E65AD0" w14:textId="77777777" w:rsidR="0080688D" w:rsidRPr="00D859BC" w:rsidRDefault="007D29EF" w:rsidP="00DD7E55">
            <w:pPr>
              <w:rPr>
                <w:rFonts w:ascii="Helvetica" w:hAnsi="Helvetica"/>
                <w:sz w:val="16"/>
                <w:szCs w:val="16"/>
              </w:rPr>
            </w:pPr>
            <w:r w:rsidRPr="00D859BC">
              <w:rPr>
                <w:rFonts w:ascii="Helvetica" w:hAnsi="Helvetica"/>
                <w:sz w:val="16"/>
                <w:szCs w:val="16"/>
                <w:lang w:val="fr-FR"/>
              </w:rPr>
              <w:t>Le PSGE inclut:</w:t>
            </w:r>
          </w:p>
          <w:p w14:paraId="2436B4B5" w14:textId="77777777" w:rsidR="0080688D" w:rsidRPr="00994B77" w:rsidRDefault="007D29EF" w:rsidP="00C51674">
            <w:pPr>
              <w:pStyle w:val="ListParagraph"/>
              <w:numPr>
                <w:ilvl w:val="0"/>
                <w:numId w:val="63"/>
              </w:numPr>
              <w:ind w:left="447" w:hanging="425"/>
              <w:rPr>
                <w:rFonts w:ascii="Helvetica" w:hAnsi="Helvetica"/>
                <w:sz w:val="16"/>
                <w:szCs w:val="16"/>
                <w:lang w:val="fr-FR"/>
              </w:rPr>
            </w:pPr>
            <w:r w:rsidRPr="00D859BC">
              <w:rPr>
                <w:rFonts w:ascii="Helvetica" w:hAnsi="Helvetica"/>
                <w:sz w:val="16"/>
                <w:szCs w:val="16"/>
                <w:lang w:val="fr-FR"/>
              </w:rPr>
              <w:t xml:space="preserve">La localisation des installations, des systèmes d'alimentation et des infrastructures sensibles, ainsi que des récepteurs sensibles aux vibrations potentiellement impactés </w:t>
            </w:r>
          </w:p>
          <w:p w14:paraId="61BF40BE" w14:textId="77777777" w:rsidR="0080688D" w:rsidRPr="00994B77" w:rsidRDefault="007D29EF" w:rsidP="00C51674">
            <w:pPr>
              <w:pStyle w:val="ListParagraph"/>
              <w:numPr>
                <w:ilvl w:val="0"/>
                <w:numId w:val="63"/>
              </w:numPr>
              <w:ind w:left="447" w:hanging="425"/>
              <w:rPr>
                <w:rFonts w:ascii="Helvetica" w:hAnsi="Helvetica"/>
                <w:sz w:val="16"/>
                <w:szCs w:val="16"/>
                <w:lang w:val="fr-FR"/>
              </w:rPr>
            </w:pPr>
            <w:r>
              <w:rPr>
                <w:rFonts w:ascii="Helvetica" w:hAnsi="Helvetica"/>
                <w:sz w:val="16"/>
                <w:szCs w:val="16"/>
                <w:lang w:val="fr-FR"/>
              </w:rPr>
              <w:t>Des zones d'exclusion de dynamitage autour des récepteurs et des habitats sensibles</w:t>
            </w:r>
          </w:p>
          <w:p w14:paraId="0123B3AF" w14:textId="77777777" w:rsidR="0080688D" w:rsidRPr="00994B77" w:rsidRDefault="007D29EF" w:rsidP="00C51674">
            <w:pPr>
              <w:pStyle w:val="ListParagraph"/>
              <w:numPr>
                <w:ilvl w:val="0"/>
                <w:numId w:val="63"/>
              </w:numPr>
              <w:ind w:left="447" w:hanging="425"/>
              <w:rPr>
                <w:rFonts w:ascii="Helvetica" w:hAnsi="Helvetica"/>
                <w:sz w:val="16"/>
                <w:szCs w:val="16"/>
                <w:lang w:val="fr-FR"/>
              </w:rPr>
            </w:pPr>
            <w:r>
              <w:rPr>
                <w:rFonts w:ascii="Helvetica" w:hAnsi="Helvetica"/>
                <w:sz w:val="16"/>
                <w:szCs w:val="16"/>
                <w:lang w:val="fr-FR"/>
              </w:rPr>
              <w:t xml:space="preserve">Une liste des travaux qui provoqueront des vibrations importantes </w:t>
            </w:r>
          </w:p>
          <w:p w14:paraId="51B10150" w14:textId="77777777" w:rsidR="0080688D" w:rsidRPr="00994B77" w:rsidRDefault="007D29EF" w:rsidP="00C51674">
            <w:pPr>
              <w:pStyle w:val="ListParagraph"/>
              <w:numPr>
                <w:ilvl w:val="0"/>
                <w:numId w:val="63"/>
              </w:numPr>
              <w:ind w:left="447" w:hanging="425"/>
              <w:rPr>
                <w:rFonts w:ascii="Helvetica" w:hAnsi="Helvetica"/>
                <w:sz w:val="16"/>
                <w:szCs w:val="16"/>
                <w:lang w:val="fr-FR"/>
              </w:rPr>
            </w:pPr>
            <w:r>
              <w:rPr>
                <w:rFonts w:ascii="Helvetica" w:hAnsi="Helvetica"/>
                <w:sz w:val="16"/>
                <w:szCs w:val="16"/>
                <w:lang w:val="fr-FR"/>
              </w:rPr>
              <w:t>Les critères applicables à la mesure des vibrations dues à la construction</w:t>
            </w:r>
          </w:p>
          <w:p w14:paraId="0E8C3182" w14:textId="77777777" w:rsidR="0080688D" w:rsidRPr="00994B77" w:rsidRDefault="007D29EF" w:rsidP="00C51674">
            <w:pPr>
              <w:pStyle w:val="ListParagraph"/>
              <w:numPr>
                <w:ilvl w:val="0"/>
                <w:numId w:val="63"/>
              </w:numPr>
              <w:ind w:left="447" w:hanging="425"/>
              <w:rPr>
                <w:rFonts w:ascii="Helvetica" w:hAnsi="Helvetica"/>
                <w:sz w:val="16"/>
                <w:szCs w:val="16"/>
                <w:lang w:val="fr-FR"/>
              </w:rPr>
            </w:pPr>
            <w:r w:rsidRPr="00B76419">
              <w:rPr>
                <w:rFonts w:ascii="Helvetica" w:hAnsi="Helvetica"/>
                <w:sz w:val="16"/>
                <w:szCs w:val="16"/>
                <w:lang w:val="fr-FR"/>
              </w:rPr>
              <w:t>Des stratégies pratiques et raisonnables de gestion des vibrations, tant pour le confort humain que pour les impacts sur les structures et les bâtiments.</w:t>
            </w:r>
          </w:p>
          <w:p w14:paraId="33540632" w14:textId="77777777" w:rsidR="0080688D" w:rsidRPr="00994B77" w:rsidRDefault="007D29EF" w:rsidP="00C51674">
            <w:pPr>
              <w:pStyle w:val="ListParagraph"/>
              <w:numPr>
                <w:ilvl w:val="0"/>
                <w:numId w:val="63"/>
              </w:numPr>
              <w:ind w:left="447" w:hanging="425"/>
              <w:rPr>
                <w:rFonts w:ascii="Helvetica" w:hAnsi="Helvetica"/>
                <w:sz w:val="16"/>
                <w:szCs w:val="16"/>
                <w:lang w:val="fr-FR"/>
              </w:rPr>
            </w:pPr>
            <w:r w:rsidRPr="00CA197B">
              <w:rPr>
                <w:rFonts w:ascii="Helvetica" w:hAnsi="Helvetica"/>
                <w:sz w:val="16"/>
                <w:szCs w:val="16"/>
                <w:lang w:val="fr-FR"/>
              </w:rPr>
              <w:t>Un plan d'urgence en cas de dommages apparents aux structures</w:t>
            </w:r>
          </w:p>
        </w:tc>
        <w:tc>
          <w:tcPr>
            <w:tcW w:w="1701" w:type="dxa"/>
            <w:shd w:val="clear" w:color="auto" w:fill="B2E7FF" w:themeFill="text2" w:themeFillTint="33"/>
          </w:tcPr>
          <w:p w14:paraId="397E67F5" w14:textId="77777777" w:rsidR="0080688D" w:rsidRPr="00994B77" w:rsidRDefault="0080688D" w:rsidP="00C122F4">
            <w:pPr>
              <w:rPr>
                <w:rFonts w:ascii="Helvetica" w:hAnsi="Helvetica"/>
                <w:sz w:val="16"/>
                <w:szCs w:val="16"/>
                <w:lang w:val="fr-FR"/>
              </w:rPr>
            </w:pPr>
          </w:p>
        </w:tc>
        <w:tc>
          <w:tcPr>
            <w:tcW w:w="2835" w:type="dxa"/>
            <w:shd w:val="clear" w:color="auto" w:fill="B2E7FF" w:themeFill="text2" w:themeFillTint="33"/>
          </w:tcPr>
          <w:p w14:paraId="4166F9E5" w14:textId="77777777" w:rsidR="0080688D" w:rsidRPr="00994B77" w:rsidRDefault="0080688D" w:rsidP="00C122F4">
            <w:pPr>
              <w:rPr>
                <w:rFonts w:ascii="Helvetica" w:hAnsi="Helvetica"/>
                <w:sz w:val="16"/>
                <w:szCs w:val="16"/>
                <w:lang w:val="fr-FR"/>
              </w:rPr>
            </w:pPr>
          </w:p>
        </w:tc>
        <w:tc>
          <w:tcPr>
            <w:tcW w:w="2945" w:type="dxa"/>
            <w:shd w:val="clear" w:color="auto" w:fill="B2E7FF" w:themeFill="text2" w:themeFillTint="33"/>
          </w:tcPr>
          <w:p w14:paraId="268DA281" w14:textId="77777777" w:rsidR="0080688D" w:rsidRPr="00994B77" w:rsidRDefault="0080688D" w:rsidP="00C122F4">
            <w:pPr>
              <w:rPr>
                <w:rFonts w:ascii="Helvetica" w:hAnsi="Helvetica"/>
                <w:sz w:val="16"/>
                <w:szCs w:val="16"/>
                <w:lang w:val="fr-FR"/>
              </w:rPr>
            </w:pPr>
          </w:p>
        </w:tc>
      </w:tr>
      <w:tr w:rsidR="00C67B9D" w14:paraId="6F65F272" w14:textId="77777777" w:rsidTr="00C67B9D">
        <w:tc>
          <w:tcPr>
            <w:tcW w:w="13151" w:type="dxa"/>
            <w:gridSpan w:val="4"/>
            <w:shd w:val="clear" w:color="auto" w:fill="00577E" w:themeFill="accent1"/>
          </w:tcPr>
          <w:p w14:paraId="6F38C18B" w14:textId="77777777" w:rsidR="0080688D" w:rsidRPr="00DD7E55" w:rsidRDefault="007D29EF" w:rsidP="00C122F4">
            <w:pPr>
              <w:rPr>
                <w:rFonts w:ascii="Helvetica" w:hAnsi="Helvetica"/>
                <w:color w:val="FFFFFF" w:themeColor="background1"/>
                <w:sz w:val="16"/>
                <w:szCs w:val="16"/>
              </w:rPr>
            </w:pPr>
            <w:r w:rsidRPr="00DD7E55">
              <w:rPr>
                <w:rFonts w:ascii="Helvetica" w:hAnsi="Helvetica"/>
                <w:color w:val="FFFFFF" w:themeColor="background1"/>
                <w:sz w:val="16"/>
                <w:szCs w:val="16"/>
                <w:lang w:val="fr-FR"/>
              </w:rPr>
              <w:t>Déchets et assainissement</w:t>
            </w:r>
          </w:p>
        </w:tc>
      </w:tr>
      <w:tr w:rsidR="00C67B9D" w:rsidRPr="008B12A0" w14:paraId="56A19A71" w14:textId="77777777" w:rsidTr="00C67B9D">
        <w:tc>
          <w:tcPr>
            <w:tcW w:w="5670" w:type="dxa"/>
            <w:shd w:val="clear" w:color="auto" w:fill="B2E7FF" w:themeFill="text2" w:themeFillTint="33"/>
          </w:tcPr>
          <w:p w14:paraId="3512F07B" w14:textId="77777777" w:rsidR="0080688D" w:rsidRPr="00D859BC" w:rsidRDefault="007D29EF" w:rsidP="00DD7E55">
            <w:pPr>
              <w:rPr>
                <w:rFonts w:ascii="Helvetica" w:hAnsi="Helvetica"/>
                <w:sz w:val="16"/>
                <w:szCs w:val="16"/>
              </w:rPr>
            </w:pPr>
            <w:r w:rsidRPr="00D859BC">
              <w:rPr>
                <w:rFonts w:ascii="Helvetica" w:hAnsi="Helvetica"/>
                <w:sz w:val="16"/>
                <w:szCs w:val="16"/>
                <w:lang w:val="fr-FR"/>
              </w:rPr>
              <w:t>Le PSGE inclut:</w:t>
            </w:r>
          </w:p>
          <w:p w14:paraId="32A07C45" w14:textId="77777777" w:rsidR="0080688D" w:rsidRPr="00994B77" w:rsidRDefault="007D29EF" w:rsidP="00C51674">
            <w:pPr>
              <w:pStyle w:val="ListParagraph"/>
              <w:numPr>
                <w:ilvl w:val="0"/>
                <w:numId w:val="64"/>
              </w:numPr>
              <w:ind w:left="447" w:hanging="425"/>
              <w:rPr>
                <w:rFonts w:ascii="Helvetica" w:hAnsi="Helvetica"/>
                <w:sz w:val="16"/>
                <w:szCs w:val="16"/>
                <w:lang w:val="fr-FR"/>
              </w:rPr>
            </w:pPr>
            <w:r w:rsidRPr="00D859BC">
              <w:rPr>
                <w:rFonts w:ascii="Helvetica" w:hAnsi="Helvetica"/>
                <w:sz w:val="16"/>
                <w:szCs w:val="16"/>
                <w:lang w:val="fr-FR"/>
              </w:rPr>
              <w:t>Une estimation du type et de la quantité de déchets, y compris leur source</w:t>
            </w:r>
          </w:p>
          <w:p w14:paraId="51CC37E2" w14:textId="77777777" w:rsidR="0080688D" w:rsidRPr="00994B77" w:rsidRDefault="007D29EF" w:rsidP="00C51674">
            <w:pPr>
              <w:pStyle w:val="ListParagraph"/>
              <w:numPr>
                <w:ilvl w:val="0"/>
                <w:numId w:val="64"/>
              </w:numPr>
              <w:ind w:left="447" w:hanging="425"/>
              <w:rPr>
                <w:rFonts w:ascii="Helvetica" w:hAnsi="Helvetica"/>
                <w:sz w:val="16"/>
                <w:szCs w:val="16"/>
                <w:lang w:val="fr-FR"/>
              </w:rPr>
            </w:pPr>
            <w:r w:rsidRPr="00D859BC">
              <w:rPr>
                <w:rFonts w:ascii="Helvetica" w:hAnsi="Helvetica"/>
                <w:sz w:val="16"/>
                <w:szCs w:val="16"/>
                <w:lang w:val="fr-FR"/>
              </w:rPr>
              <w:t>Les stratégies de gestion des déchets : évitement, réutilisation, recyclage, énergie, récupération et élimination</w:t>
            </w:r>
          </w:p>
          <w:p w14:paraId="2288CA9F" w14:textId="77777777" w:rsidR="0080688D" w:rsidRPr="00994B77" w:rsidRDefault="007D29EF" w:rsidP="00C51674">
            <w:pPr>
              <w:pStyle w:val="ListParagraph"/>
              <w:numPr>
                <w:ilvl w:val="0"/>
                <w:numId w:val="64"/>
              </w:numPr>
              <w:ind w:left="447" w:hanging="425"/>
              <w:rPr>
                <w:rFonts w:ascii="Helvetica" w:hAnsi="Helvetica"/>
                <w:sz w:val="16"/>
                <w:szCs w:val="16"/>
                <w:lang w:val="fr-FR"/>
              </w:rPr>
            </w:pPr>
            <w:r w:rsidRPr="00D859BC">
              <w:rPr>
                <w:rFonts w:ascii="Helvetica" w:hAnsi="Helvetica"/>
                <w:sz w:val="16"/>
                <w:szCs w:val="16"/>
                <w:lang w:val="fr-FR"/>
              </w:rPr>
              <w:t>Des procédures de mesure et d'enregistrement des déchets produits, réutilisés, recyclés ou éliminés</w:t>
            </w:r>
          </w:p>
          <w:p w14:paraId="74D1F05A" w14:textId="77777777" w:rsidR="0080688D" w:rsidRPr="00994B77" w:rsidRDefault="007D29EF" w:rsidP="00C51674">
            <w:pPr>
              <w:pStyle w:val="ListParagraph"/>
              <w:numPr>
                <w:ilvl w:val="0"/>
                <w:numId w:val="64"/>
              </w:numPr>
              <w:ind w:left="447" w:hanging="425"/>
              <w:rPr>
                <w:rFonts w:ascii="Helvetica" w:hAnsi="Helvetica"/>
                <w:sz w:val="16"/>
                <w:szCs w:val="16"/>
                <w:lang w:val="fr-FR"/>
              </w:rPr>
            </w:pPr>
            <w:r>
              <w:rPr>
                <w:rFonts w:ascii="Helvetica" w:hAnsi="Helvetica"/>
                <w:sz w:val="16"/>
                <w:szCs w:val="16"/>
                <w:lang w:val="fr-FR"/>
              </w:rPr>
              <w:t>Des détails sur les dispositions d'assainissement adéquates et appropriées du site</w:t>
            </w:r>
          </w:p>
        </w:tc>
        <w:tc>
          <w:tcPr>
            <w:tcW w:w="1701" w:type="dxa"/>
            <w:shd w:val="clear" w:color="auto" w:fill="B2E7FF" w:themeFill="text2" w:themeFillTint="33"/>
          </w:tcPr>
          <w:p w14:paraId="34FEAE8C" w14:textId="77777777" w:rsidR="0080688D" w:rsidRPr="00994B77" w:rsidRDefault="0080688D" w:rsidP="00C122F4">
            <w:pPr>
              <w:rPr>
                <w:rFonts w:ascii="Helvetica" w:hAnsi="Helvetica"/>
                <w:sz w:val="16"/>
                <w:szCs w:val="16"/>
                <w:lang w:val="fr-FR"/>
              </w:rPr>
            </w:pPr>
          </w:p>
        </w:tc>
        <w:tc>
          <w:tcPr>
            <w:tcW w:w="2835" w:type="dxa"/>
            <w:shd w:val="clear" w:color="auto" w:fill="B2E7FF" w:themeFill="text2" w:themeFillTint="33"/>
          </w:tcPr>
          <w:p w14:paraId="297B0275" w14:textId="77777777" w:rsidR="0080688D" w:rsidRPr="00994B77" w:rsidRDefault="0080688D" w:rsidP="00C122F4">
            <w:pPr>
              <w:rPr>
                <w:rFonts w:ascii="Helvetica" w:hAnsi="Helvetica"/>
                <w:sz w:val="16"/>
                <w:szCs w:val="16"/>
                <w:lang w:val="fr-FR"/>
              </w:rPr>
            </w:pPr>
          </w:p>
        </w:tc>
        <w:tc>
          <w:tcPr>
            <w:tcW w:w="2945" w:type="dxa"/>
            <w:shd w:val="clear" w:color="auto" w:fill="B2E7FF" w:themeFill="text2" w:themeFillTint="33"/>
          </w:tcPr>
          <w:p w14:paraId="6F1A14EC" w14:textId="77777777" w:rsidR="0080688D" w:rsidRPr="00994B77" w:rsidRDefault="0080688D" w:rsidP="00C122F4">
            <w:pPr>
              <w:rPr>
                <w:rFonts w:ascii="Helvetica" w:hAnsi="Helvetica"/>
                <w:sz w:val="16"/>
                <w:szCs w:val="16"/>
                <w:lang w:val="fr-FR"/>
              </w:rPr>
            </w:pPr>
          </w:p>
        </w:tc>
      </w:tr>
      <w:tr w:rsidR="00C67B9D" w14:paraId="1DDC651E" w14:textId="77777777" w:rsidTr="00C67B9D">
        <w:tc>
          <w:tcPr>
            <w:tcW w:w="13151" w:type="dxa"/>
            <w:gridSpan w:val="4"/>
            <w:shd w:val="clear" w:color="auto" w:fill="00577E" w:themeFill="accent1"/>
          </w:tcPr>
          <w:p w14:paraId="10AED2DF" w14:textId="77777777" w:rsidR="0080688D" w:rsidRPr="00DD7E55" w:rsidRDefault="007D29EF" w:rsidP="00C122F4">
            <w:pPr>
              <w:rPr>
                <w:rFonts w:ascii="Helvetica" w:hAnsi="Helvetica"/>
                <w:color w:val="FFFFFF" w:themeColor="background1"/>
                <w:sz w:val="16"/>
                <w:szCs w:val="16"/>
              </w:rPr>
            </w:pPr>
            <w:r w:rsidRPr="00DD7E55">
              <w:rPr>
                <w:rFonts w:ascii="Helvetica" w:hAnsi="Helvetica"/>
                <w:color w:val="FFFFFF" w:themeColor="background1"/>
                <w:sz w:val="16"/>
                <w:szCs w:val="16"/>
                <w:lang w:val="fr-FR"/>
              </w:rPr>
              <w:lastRenderedPageBreak/>
              <w:t xml:space="preserve">Qualité de l'eau </w:t>
            </w:r>
          </w:p>
        </w:tc>
      </w:tr>
      <w:tr w:rsidR="00C67B9D" w:rsidRPr="008B12A0" w14:paraId="59CCD6E5" w14:textId="77777777" w:rsidTr="00C67B9D">
        <w:tc>
          <w:tcPr>
            <w:tcW w:w="5670" w:type="dxa"/>
            <w:shd w:val="clear" w:color="auto" w:fill="B2E7FF" w:themeFill="text2" w:themeFillTint="33"/>
          </w:tcPr>
          <w:p w14:paraId="2B1FFAE7" w14:textId="77777777" w:rsidR="0080688D" w:rsidRPr="00994B77" w:rsidRDefault="007D29EF" w:rsidP="00DD7E55">
            <w:pPr>
              <w:rPr>
                <w:rFonts w:ascii="Helvetica" w:hAnsi="Helvetica"/>
                <w:sz w:val="16"/>
                <w:szCs w:val="16"/>
                <w:lang w:val="fr-FR"/>
              </w:rPr>
            </w:pPr>
            <w:r w:rsidRPr="00D859BC">
              <w:rPr>
                <w:rFonts w:ascii="Helvetica" w:hAnsi="Helvetica"/>
                <w:sz w:val="16"/>
                <w:szCs w:val="16"/>
                <w:lang w:val="fr-FR"/>
              </w:rPr>
              <w:t>Le PSGE inclut les détails :</w:t>
            </w:r>
          </w:p>
          <w:p w14:paraId="04E942F1" w14:textId="77777777" w:rsidR="0080688D" w:rsidRPr="00994B77" w:rsidRDefault="007D29EF" w:rsidP="00C51674">
            <w:pPr>
              <w:pStyle w:val="ListParagraph"/>
              <w:numPr>
                <w:ilvl w:val="0"/>
                <w:numId w:val="65"/>
              </w:numPr>
              <w:ind w:left="447" w:hanging="425"/>
              <w:rPr>
                <w:rFonts w:ascii="Helvetica" w:hAnsi="Helvetica"/>
                <w:sz w:val="16"/>
                <w:szCs w:val="16"/>
                <w:lang w:val="fr-FR"/>
              </w:rPr>
            </w:pPr>
            <w:r w:rsidRPr="00D859BC">
              <w:rPr>
                <w:rFonts w:ascii="Helvetica" w:hAnsi="Helvetica"/>
                <w:sz w:val="16"/>
                <w:szCs w:val="16"/>
                <w:lang w:val="fr-FR"/>
              </w:rPr>
              <w:t xml:space="preserve">Des plans d'eau potentiellement affectés par les travaux </w:t>
            </w:r>
          </w:p>
          <w:p w14:paraId="03B9D4EC" w14:textId="77777777" w:rsidR="0080688D" w:rsidRPr="00994B77" w:rsidRDefault="007D29EF" w:rsidP="00C51674">
            <w:pPr>
              <w:pStyle w:val="ListParagraph"/>
              <w:numPr>
                <w:ilvl w:val="0"/>
                <w:numId w:val="65"/>
              </w:numPr>
              <w:ind w:left="447" w:hanging="425"/>
              <w:rPr>
                <w:rFonts w:ascii="Helvetica" w:hAnsi="Helvetica"/>
                <w:sz w:val="16"/>
                <w:szCs w:val="16"/>
                <w:lang w:val="fr-FR"/>
              </w:rPr>
            </w:pPr>
            <w:r>
              <w:rPr>
                <w:rFonts w:ascii="Helvetica" w:hAnsi="Helvetica"/>
                <w:sz w:val="16"/>
                <w:szCs w:val="16"/>
                <w:lang w:val="fr-FR"/>
              </w:rPr>
              <w:t>Des travaux (y compris les travaux temporaires et les activités auxiliaires) qui peuvent avoir un impact sur la qualité de l'eau</w:t>
            </w:r>
          </w:p>
          <w:p w14:paraId="0B2A0C26" w14:textId="77777777" w:rsidR="0080688D" w:rsidRPr="00994B77" w:rsidRDefault="007D29EF" w:rsidP="00C51674">
            <w:pPr>
              <w:pStyle w:val="ListParagraph"/>
              <w:numPr>
                <w:ilvl w:val="0"/>
                <w:numId w:val="65"/>
              </w:numPr>
              <w:ind w:left="447" w:hanging="425"/>
              <w:rPr>
                <w:rFonts w:ascii="Helvetica" w:hAnsi="Helvetica"/>
                <w:sz w:val="16"/>
                <w:szCs w:val="16"/>
                <w:lang w:val="fr-FR"/>
              </w:rPr>
            </w:pPr>
            <w:r w:rsidRPr="00D859BC">
              <w:rPr>
                <w:rFonts w:ascii="Helvetica" w:hAnsi="Helvetica"/>
                <w:sz w:val="16"/>
                <w:szCs w:val="16"/>
                <w:lang w:val="fr-FR"/>
              </w:rPr>
              <w:t>Des lieux susceptibles d'être affectés ou de subir des déversements, incluant la localisation des contaminants potentiels</w:t>
            </w:r>
          </w:p>
          <w:p w14:paraId="6720B9EF" w14:textId="77777777" w:rsidR="0080688D" w:rsidRPr="00994B77" w:rsidRDefault="007D29EF" w:rsidP="00C51674">
            <w:pPr>
              <w:pStyle w:val="ListParagraph"/>
              <w:numPr>
                <w:ilvl w:val="0"/>
                <w:numId w:val="65"/>
              </w:numPr>
              <w:ind w:left="447" w:hanging="425"/>
              <w:rPr>
                <w:rFonts w:ascii="Helvetica" w:hAnsi="Helvetica"/>
                <w:sz w:val="16"/>
                <w:szCs w:val="16"/>
                <w:lang w:val="fr-FR"/>
              </w:rPr>
            </w:pPr>
            <w:r>
              <w:rPr>
                <w:rFonts w:ascii="Helvetica" w:hAnsi="Helvetica"/>
                <w:sz w:val="16"/>
                <w:szCs w:val="16"/>
                <w:lang w:val="fr-FR"/>
              </w:rPr>
              <w:t>Des voies d'écoulement vers les plans d'eau du site et à proximité de celui-ci</w:t>
            </w:r>
          </w:p>
          <w:p w14:paraId="6D8A0580" w14:textId="4D3D5B11" w:rsidR="0080688D" w:rsidRPr="00994B77" w:rsidRDefault="007D29EF" w:rsidP="00C51674">
            <w:pPr>
              <w:pStyle w:val="ListParagraph"/>
              <w:numPr>
                <w:ilvl w:val="0"/>
                <w:numId w:val="65"/>
              </w:numPr>
              <w:ind w:left="447" w:hanging="447"/>
              <w:rPr>
                <w:rFonts w:ascii="Helvetica" w:hAnsi="Helvetica"/>
                <w:sz w:val="16"/>
                <w:szCs w:val="16"/>
                <w:lang w:val="fr-FR"/>
              </w:rPr>
            </w:pPr>
            <w:r w:rsidRPr="00D859BC">
              <w:rPr>
                <w:rFonts w:ascii="Helvetica" w:hAnsi="Helvetica"/>
                <w:sz w:val="16"/>
                <w:szCs w:val="16"/>
                <w:lang w:val="fr-FR"/>
              </w:rPr>
              <w:t>Des stratégies et mesures pratiques et raisonnables de gestion de la qualité de l'eau (p. ex. un plan de dragage)</w:t>
            </w:r>
          </w:p>
          <w:p w14:paraId="6301ED1E" w14:textId="77777777" w:rsidR="0080688D" w:rsidRPr="00994B77" w:rsidRDefault="007D29EF" w:rsidP="00C51674">
            <w:pPr>
              <w:pStyle w:val="ListParagraph"/>
              <w:numPr>
                <w:ilvl w:val="0"/>
                <w:numId w:val="65"/>
              </w:numPr>
              <w:ind w:left="447" w:hanging="447"/>
              <w:rPr>
                <w:rFonts w:ascii="Helvetica" w:hAnsi="Helvetica"/>
                <w:sz w:val="16"/>
                <w:szCs w:val="16"/>
                <w:lang w:val="fr-FR"/>
              </w:rPr>
            </w:pPr>
            <w:r w:rsidRPr="00D859BC">
              <w:rPr>
                <w:rFonts w:ascii="Helvetica" w:hAnsi="Helvetica"/>
                <w:sz w:val="16"/>
                <w:szCs w:val="16"/>
                <w:lang w:val="fr-FR"/>
              </w:rPr>
              <w:t>Du plan de suivi de la qualité de l'eau conformément au risque</w:t>
            </w:r>
          </w:p>
          <w:p w14:paraId="5BF28E35" w14:textId="77777777" w:rsidR="0080688D" w:rsidRPr="00994B77" w:rsidRDefault="007D29EF" w:rsidP="00C51674">
            <w:pPr>
              <w:pStyle w:val="ListParagraph"/>
              <w:numPr>
                <w:ilvl w:val="0"/>
                <w:numId w:val="65"/>
              </w:numPr>
              <w:ind w:left="447" w:hanging="447"/>
              <w:rPr>
                <w:rFonts w:ascii="Helvetica" w:hAnsi="Helvetica"/>
                <w:sz w:val="16"/>
                <w:szCs w:val="16"/>
                <w:lang w:val="fr-FR"/>
              </w:rPr>
            </w:pPr>
            <w:r w:rsidRPr="00DD7E55">
              <w:rPr>
                <w:rFonts w:ascii="Helvetica" w:hAnsi="Helvetica"/>
                <w:sz w:val="16"/>
                <w:szCs w:val="16"/>
                <w:lang w:val="fr-FR"/>
              </w:rPr>
              <w:t>Des procédures et du plan à suivre si la qualité de l'eau est affectée par les travaux ou en cas de plainte.</w:t>
            </w:r>
          </w:p>
        </w:tc>
        <w:tc>
          <w:tcPr>
            <w:tcW w:w="1701" w:type="dxa"/>
            <w:shd w:val="clear" w:color="auto" w:fill="B2E7FF" w:themeFill="text2" w:themeFillTint="33"/>
          </w:tcPr>
          <w:p w14:paraId="03468031" w14:textId="77777777" w:rsidR="0080688D" w:rsidRPr="00994B77" w:rsidRDefault="0080688D" w:rsidP="00C122F4">
            <w:pPr>
              <w:rPr>
                <w:rFonts w:ascii="Helvetica" w:hAnsi="Helvetica"/>
                <w:sz w:val="16"/>
                <w:szCs w:val="16"/>
                <w:lang w:val="fr-FR"/>
              </w:rPr>
            </w:pPr>
          </w:p>
        </w:tc>
        <w:tc>
          <w:tcPr>
            <w:tcW w:w="2835" w:type="dxa"/>
            <w:shd w:val="clear" w:color="auto" w:fill="B2E7FF" w:themeFill="text2" w:themeFillTint="33"/>
          </w:tcPr>
          <w:p w14:paraId="42B091B8" w14:textId="77777777" w:rsidR="0080688D" w:rsidRPr="00D859BC" w:rsidRDefault="007D29EF" w:rsidP="00DD7E55">
            <w:pPr>
              <w:rPr>
                <w:rFonts w:ascii="Helvetica" w:hAnsi="Helvetica"/>
                <w:i/>
                <w:iCs/>
                <w:sz w:val="16"/>
                <w:szCs w:val="16"/>
              </w:rPr>
            </w:pPr>
            <w:r w:rsidRPr="00D859BC">
              <w:rPr>
                <w:rFonts w:ascii="Helvetica" w:hAnsi="Helvetica"/>
                <w:i/>
                <w:iCs/>
                <w:sz w:val="16"/>
                <w:szCs w:val="16"/>
                <w:lang w:val="fr-FR"/>
              </w:rPr>
              <w:t>Risque faible</w:t>
            </w:r>
          </w:p>
          <w:p w14:paraId="0AD32959" w14:textId="77777777" w:rsidR="0080688D" w:rsidRPr="00994B77" w:rsidRDefault="007D29EF" w:rsidP="00C51674">
            <w:pPr>
              <w:pStyle w:val="ListParagraph"/>
              <w:numPr>
                <w:ilvl w:val="0"/>
                <w:numId w:val="66"/>
              </w:numPr>
              <w:ind w:left="436"/>
              <w:rPr>
                <w:rFonts w:ascii="Helvetica" w:hAnsi="Helvetica"/>
                <w:i/>
                <w:iCs/>
                <w:sz w:val="16"/>
                <w:szCs w:val="16"/>
                <w:lang w:val="fr-FR"/>
              </w:rPr>
            </w:pPr>
            <w:r w:rsidRPr="00D859BC">
              <w:rPr>
                <w:rFonts w:ascii="Helvetica" w:hAnsi="Helvetica"/>
                <w:i/>
                <w:iCs/>
                <w:sz w:val="16"/>
                <w:szCs w:val="16"/>
                <w:lang w:val="fr-FR"/>
              </w:rPr>
              <w:t>La surveillance visuelle peut être suffisante</w:t>
            </w:r>
          </w:p>
          <w:p w14:paraId="61E5FC38" w14:textId="77777777" w:rsidR="0080688D" w:rsidRPr="00994B77" w:rsidRDefault="007D29EF" w:rsidP="00C51674">
            <w:pPr>
              <w:pStyle w:val="ListParagraph"/>
              <w:numPr>
                <w:ilvl w:val="0"/>
                <w:numId w:val="66"/>
              </w:numPr>
              <w:spacing w:after="120"/>
              <w:ind w:left="431" w:hanging="357"/>
              <w:rPr>
                <w:rFonts w:ascii="Helvetica" w:hAnsi="Helvetica"/>
                <w:i/>
                <w:iCs/>
                <w:sz w:val="16"/>
                <w:szCs w:val="16"/>
                <w:lang w:val="fr-FR"/>
              </w:rPr>
            </w:pPr>
            <w:r w:rsidRPr="00D859BC">
              <w:rPr>
                <w:rFonts w:ascii="Helvetica" w:hAnsi="Helvetica"/>
                <w:i/>
                <w:iCs/>
                <w:sz w:val="16"/>
                <w:szCs w:val="16"/>
                <w:lang w:val="fr-FR"/>
              </w:rPr>
              <w:t>Le plan de suivi doit définir l'approche, les lieux et la fréquence</w:t>
            </w:r>
          </w:p>
          <w:p w14:paraId="4F09D5B9" w14:textId="77777777" w:rsidR="0080688D" w:rsidRPr="00D859BC" w:rsidRDefault="007D29EF" w:rsidP="00DD7E55">
            <w:pPr>
              <w:rPr>
                <w:rFonts w:ascii="Helvetica" w:hAnsi="Helvetica"/>
                <w:i/>
                <w:iCs/>
                <w:sz w:val="16"/>
                <w:szCs w:val="16"/>
              </w:rPr>
            </w:pPr>
            <w:r w:rsidRPr="00D859BC">
              <w:rPr>
                <w:rFonts w:ascii="Helvetica" w:hAnsi="Helvetica"/>
                <w:i/>
                <w:iCs/>
                <w:sz w:val="16"/>
                <w:szCs w:val="16"/>
                <w:lang w:val="fr-FR"/>
              </w:rPr>
              <w:t>Risque moyen à élevé</w:t>
            </w:r>
          </w:p>
          <w:p w14:paraId="4758EAD4" w14:textId="77777777" w:rsidR="0080688D" w:rsidRPr="00994B77" w:rsidRDefault="007D29EF" w:rsidP="00C51674">
            <w:pPr>
              <w:pStyle w:val="ListParagraph"/>
              <w:numPr>
                <w:ilvl w:val="0"/>
                <w:numId w:val="66"/>
              </w:numPr>
              <w:ind w:left="436"/>
              <w:rPr>
                <w:rFonts w:ascii="Helvetica" w:hAnsi="Helvetica"/>
                <w:i/>
                <w:iCs/>
                <w:sz w:val="16"/>
                <w:szCs w:val="16"/>
                <w:lang w:val="fr-FR"/>
              </w:rPr>
            </w:pPr>
            <w:r w:rsidRPr="00D859BC">
              <w:rPr>
                <w:rFonts w:ascii="Helvetica" w:hAnsi="Helvetica"/>
                <w:i/>
                <w:iCs/>
                <w:sz w:val="16"/>
                <w:szCs w:val="16"/>
                <w:lang w:val="fr-FR"/>
              </w:rPr>
              <w:t>Tests sur le terrain et en laboratoire requis pour le suivi</w:t>
            </w:r>
            <w:r w:rsidRPr="00D859BC">
              <w:rPr>
                <w:rFonts w:ascii="Helvetica" w:hAnsi="Helvetica"/>
                <w:iCs/>
                <w:sz w:val="16"/>
                <w:szCs w:val="16"/>
                <w:lang w:val="fr-FR"/>
              </w:rPr>
              <w:t xml:space="preserve"> </w:t>
            </w:r>
          </w:p>
          <w:p w14:paraId="3935B1F0" w14:textId="77777777" w:rsidR="0080688D" w:rsidRPr="00994B77" w:rsidRDefault="007D29EF" w:rsidP="00C51674">
            <w:pPr>
              <w:pStyle w:val="ListParagraph"/>
              <w:numPr>
                <w:ilvl w:val="0"/>
                <w:numId w:val="66"/>
              </w:numPr>
              <w:ind w:left="436"/>
              <w:rPr>
                <w:rFonts w:ascii="Helvetica" w:hAnsi="Helvetica"/>
                <w:i/>
                <w:iCs/>
                <w:sz w:val="16"/>
                <w:szCs w:val="16"/>
                <w:lang w:val="fr-FR"/>
              </w:rPr>
            </w:pPr>
            <w:r w:rsidRPr="00DD7E55">
              <w:rPr>
                <w:rFonts w:ascii="Helvetica" w:hAnsi="Helvetica"/>
                <w:i/>
                <w:iCs/>
                <w:sz w:val="16"/>
                <w:szCs w:val="16"/>
                <w:lang w:val="fr-FR"/>
              </w:rPr>
              <w:t>Plan de surveillance en adéquation avec les objectifs locaux de qualité de l'eau et la législation</w:t>
            </w:r>
          </w:p>
        </w:tc>
        <w:tc>
          <w:tcPr>
            <w:tcW w:w="2945" w:type="dxa"/>
            <w:shd w:val="clear" w:color="auto" w:fill="B2E7FF" w:themeFill="text2" w:themeFillTint="33"/>
          </w:tcPr>
          <w:p w14:paraId="5BF825BE" w14:textId="77777777" w:rsidR="0080688D" w:rsidRPr="00994B77" w:rsidRDefault="0080688D" w:rsidP="00C122F4">
            <w:pPr>
              <w:rPr>
                <w:rFonts w:ascii="Helvetica" w:hAnsi="Helvetica"/>
                <w:sz w:val="16"/>
                <w:szCs w:val="16"/>
                <w:lang w:val="fr-FR"/>
              </w:rPr>
            </w:pPr>
          </w:p>
        </w:tc>
      </w:tr>
    </w:tbl>
    <w:p w14:paraId="225CE61C" w14:textId="77777777" w:rsidR="0080688D" w:rsidRPr="00994B77" w:rsidRDefault="0080688D" w:rsidP="00C122F4">
      <w:pPr>
        <w:rPr>
          <w:rFonts w:ascii="Helvetica" w:hAnsi="Helvetica"/>
          <w:szCs w:val="12"/>
          <w:lang w:val="fr-FR"/>
        </w:rPr>
      </w:pPr>
    </w:p>
    <w:p w14:paraId="60F48E9F" w14:textId="77777777" w:rsidR="00D74FA0" w:rsidRPr="00994B77" w:rsidRDefault="00D74FA0" w:rsidP="00CD56C6">
      <w:pPr>
        <w:pStyle w:val="BodyText"/>
        <w:rPr>
          <w:lang w:val="fr-FR"/>
        </w:rPr>
      </w:pPr>
    </w:p>
    <w:sectPr w:rsidR="00D74FA0" w:rsidRPr="00994B77" w:rsidSect="000942EF">
      <w:pgSz w:w="16838" w:h="11906" w:orient="landscape"/>
      <w:pgMar w:top="1440" w:right="2269" w:bottom="1440" w:left="1418"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CAE30B3" w14:textId="77777777" w:rsidR="0087065E" w:rsidRDefault="0087065E">
      <w:pPr>
        <w:spacing w:line="240" w:lineRule="auto"/>
      </w:pPr>
      <w:r>
        <w:separator/>
      </w:r>
    </w:p>
  </w:endnote>
  <w:endnote w:type="continuationSeparator" w:id="0">
    <w:p w14:paraId="565C8FF9" w14:textId="77777777" w:rsidR="0087065E" w:rsidRDefault="0087065E">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43" w:usb2="00000009" w:usb3="00000000" w:csb0="000001FF" w:csb1="00000000"/>
  </w:font>
  <w:font w:name="Helvetica">
    <w:panose1 w:val="020B0504020202020204"/>
    <w:charset w:val="00"/>
    <w:family w:val="swiss"/>
    <w:pitch w:val="variable"/>
    <w:sig w:usb0="E0002EFF" w:usb1="C0007843"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0002A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RHDHVTableNormal"/>
      <w:tblW w:w="5000" w:type="pct"/>
      <w:tblLook w:val="04A0" w:firstRow="1" w:lastRow="0" w:firstColumn="1" w:lastColumn="0" w:noHBand="0" w:noVBand="1"/>
    </w:tblPr>
    <w:tblGrid>
      <w:gridCol w:w="1587"/>
      <w:gridCol w:w="4083"/>
      <w:gridCol w:w="2268"/>
      <w:gridCol w:w="851"/>
      <w:gridCol w:w="624"/>
    </w:tblGrid>
    <w:tr w:rsidR="00C67B9D" w:rsidRPr="00994B77" w14:paraId="76CD4C4E" w14:textId="77777777" w:rsidTr="004B3A8F">
      <w:trPr>
        <w:trHeight w:val="283"/>
      </w:trPr>
      <w:tc>
        <w:tcPr>
          <w:tcW w:w="1587" w:type="dxa"/>
          <w:vAlign w:val="top"/>
        </w:tcPr>
        <w:p w14:paraId="165796C8" w14:textId="77777777" w:rsidR="0040432C" w:rsidRPr="00994B77" w:rsidRDefault="00994B77" w:rsidP="009806A4">
          <w:pPr>
            <w:pStyle w:val="Footer"/>
            <w:rPr>
              <w:lang w:val="fr-FR"/>
            </w:rPr>
          </w:pPr>
          <w:r w:rsidRPr="00994B77">
            <w:rPr>
              <w:lang w:val="fr-FR"/>
            </w:rPr>
            <w:t>12 octobre 2022</w:t>
          </w:r>
        </w:p>
      </w:tc>
      <w:tc>
        <w:tcPr>
          <w:tcW w:w="4083" w:type="dxa"/>
          <w:vAlign w:val="top"/>
        </w:tcPr>
        <w:p w14:paraId="39404661" w14:textId="77777777" w:rsidR="0040432C" w:rsidRPr="00994B77" w:rsidRDefault="00994B77" w:rsidP="001A60AC">
          <w:pPr>
            <w:pStyle w:val="FooterBold"/>
            <w:rPr>
              <w:lang w:val="fr-FR"/>
            </w:rPr>
          </w:pPr>
          <w:r w:rsidRPr="00994B77">
            <w:rPr>
              <w:lang w:val="fr-FR"/>
            </w:rPr>
            <w:t>GUIDE DE BONNES PRATIQUES POUR L’INGENIERIE COTIERE</w:t>
          </w:r>
        </w:p>
      </w:tc>
      <w:sdt>
        <w:sdtPr>
          <w:rPr>
            <w:lang w:val="fr-FR"/>
          </w:rPr>
          <w:tag w:val="CDCCode"/>
          <w:id w:val="418701"/>
          <w:placeholder>
            <w:docPart w:val="9E34B7C68B22408EA28BFE098B0EA056"/>
          </w:placeholder>
          <w:dataBinding w:xpath="ns0:TTCProperties[1]/ns0:CDCCode[1]" w:storeItemID="{501CD96B-592A-4499-BE3B-8E5798D9A3DA}"/>
          <w:text/>
        </w:sdtPr>
        <w:sdtContent>
          <w:tc>
            <w:tcPr>
              <w:tcW w:w="2268" w:type="dxa"/>
              <w:vAlign w:val="top"/>
            </w:tcPr>
            <w:p w14:paraId="71D8DB44" w14:textId="77777777" w:rsidR="0040432C" w:rsidRPr="00994B77" w:rsidRDefault="007D29EF" w:rsidP="001A60AC">
              <w:pPr>
                <w:pStyle w:val="Footer"/>
                <w:jc w:val="right"/>
                <w:rPr>
                  <w:lang w:val="fr-FR"/>
                </w:rPr>
              </w:pPr>
              <w:r w:rsidRPr="00994B77">
                <w:rPr>
                  <w:lang w:val="fr-FR"/>
                </w:rPr>
                <w:t>PA2846-RHD-02-GU-RP-EN-0001</w:t>
              </w:r>
            </w:p>
          </w:tc>
        </w:sdtContent>
      </w:sdt>
      <w:tc>
        <w:tcPr>
          <w:tcW w:w="851" w:type="dxa"/>
          <w:tcMar>
            <w:right w:w="113" w:type="dxa"/>
          </w:tcMar>
          <w:vAlign w:val="top"/>
        </w:tcPr>
        <w:p w14:paraId="2760AC5A" w14:textId="77777777" w:rsidR="0040432C" w:rsidRPr="00994B77" w:rsidRDefault="007D29EF" w:rsidP="001A60AC">
          <w:pPr>
            <w:pStyle w:val="Footer"/>
            <w:jc w:val="right"/>
            <w:rPr>
              <w:lang w:val="fr-FR"/>
            </w:rPr>
          </w:pPr>
          <w:r w:rsidRPr="00994B77">
            <w:rPr>
              <w:lang w:val="fr-FR"/>
            </w:rPr>
            <w:fldChar w:fldCharType="begin"/>
          </w:r>
          <w:r w:rsidRPr="00994B77">
            <w:rPr>
              <w:lang w:val="fr-FR"/>
            </w:rPr>
            <w:instrText xml:space="preserve"> PAGE   \* MERGEFORMAT </w:instrText>
          </w:r>
          <w:r w:rsidRPr="00994B77">
            <w:rPr>
              <w:lang w:val="fr-FR"/>
            </w:rPr>
            <w:fldChar w:fldCharType="separate"/>
          </w:r>
          <w:r w:rsidRPr="00994B77">
            <w:rPr>
              <w:noProof/>
              <w:lang w:val="fr-FR"/>
            </w:rPr>
            <w:t>1</w:t>
          </w:r>
          <w:r w:rsidRPr="00994B77">
            <w:rPr>
              <w:noProof/>
              <w:lang w:val="fr-FR"/>
            </w:rPr>
            <w:fldChar w:fldCharType="end"/>
          </w:r>
        </w:p>
      </w:tc>
      <w:tc>
        <w:tcPr>
          <w:tcW w:w="624" w:type="dxa"/>
          <w:vAlign w:val="top"/>
        </w:tcPr>
        <w:p w14:paraId="42C0BADB" w14:textId="77777777" w:rsidR="0040432C" w:rsidRPr="00994B77" w:rsidRDefault="0040432C">
          <w:pPr>
            <w:pStyle w:val="Footer"/>
            <w:rPr>
              <w:lang w:val="fr-FR"/>
            </w:rPr>
          </w:pPr>
        </w:p>
      </w:tc>
    </w:tr>
  </w:tbl>
  <w:p w14:paraId="3CF549FE" w14:textId="77777777" w:rsidR="0040432C" w:rsidRPr="00D6146B" w:rsidRDefault="0040432C" w:rsidP="00D6146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930717" w14:textId="77777777" w:rsidR="0040432C" w:rsidRDefault="007D29EF">
    <w:pPr>
      <w:pStyle w:val="Footer"/>
    </w:pPr>
    <w:r>
      <w:rPr>
        <w:noProof/>
      </w:rPr>
      <w:drawing>
        <wp:anchor distT="0" distB="0" distL="114300" distR="114300" simplePos="0" relativeHeight="251658240" behindDoc="0" locked="0" layoutInCell="1" allowOverlap="1" wp14:anchorId="20C4414D" wp14:editId="2409EB76">
          <wp:simplePos x="0" y="0"/>
          <wp:positionH relativeFrom="rightMargin">
            <wp:posOffset>-1945640</wp:posOffset>
          </wp:positionH>
          <wp:positionV relativeFrom="bottomMargin">
            <wp:posOffset>-827405</wp:posOffset>
          </wp:positionV>
          <wp:extent cx="1945640" cy="862965"/>
          <wp:effectExtent l="0" t="0" r="0" b="0"/>
          <wp:wrapNone/>
          <wp:docPr id="319" name="Brand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randLogo"/>
                  <pic:cNvPicPr/>
                </pic:nvPicPr>
                <pic:blipFill>
                  <a:blip r:embed="rId1">
                    <a:extLst>
                      <a:ext uri="{28A0092B-C50C-407E-A947-70E740481C1C}">
                        <a14:useLocalDpi xmlns:a14="http://schemas.microsoft.com/office/drawing/2010/main" val="0"/>
                      </a:ext>
                    </a:extLst>
                  </a:blip>
                  <a:stretch>
                    <a:fillRect/>
                  </a:stretch>
                </pic:blipFill>
                <pic:spPr>
                  <a:xfrm>
                    <a:off x="0" y="0"/>
                    <a:ext cx="1945640" cy="862965"/>
                  </a:xfrm>
                  <a:prstGeom prst="rect">
                    <a:avLst/>
                  </a:prstGeom>
                </pic:spPr>
              </pic:pic>
            </a:graphicData>
          </a:graphic>
          <wp14:sizeRelH relativeFrom="margin">
            <wp14:pctWidth>0</wp14:pctWidth>
          </wp14:sizeRelH>
          <wp14:sizeRelV relativeFrom="margin">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RHDHVTableNormal"/>
      <w:tblW w:w="5000" w:type="pct"/>
      <w:tblLook w:val="04A0" w:firstRow="1" w:lastRow="0" w:firstColumn="1" w:lastColumn="0" w:noHBand="0" w:noVBand="1"/>
    </w:tblPr>
    <w:tblGrid>
      <w:gridCol w:w="1587"/>
      <w:gridCol w:w="4083"/>
      <w:gridCol w:w="2268"/>
      <w:gridCol w:w="851"/>
      <w:gridCol w:w="624"/>
    </w:tblGrid>
    <w:tr w:rsidR="00C67B9D" w14:paraId="49CFA275" w14:textId="77777777" w:rsidTr="004B3A8F">
      <w:trPr>
        <w:trHeight w:val="283"/>
      </w:trPr>
      <w:sdt>
        <w:sdtPr>
          <w:tag w:val="DocumentDate"/>
          <w:id w:val="-1142110962"/>
          <w:placeholder>
            <w:docPart w:val="FB571677D4FE45CFB75E41E40DF1AB67"/>
          </w:placeholder>
          <w:dataBinding w:xpath="ns0:TTCProperties[1]/ns0:DocumentDate[1]" w:storeItemID="{501CD96B-592A-4499-BE3B-8E5798D9A3DA}"/>
          <w:date w:fullDate="2022-10-12T00:00:00Z">
            <w:dateFormat w:val="dd MMMM yyyy"/>
            <w:lid w:val="en-GB"/>
            <w:storeMappedDataAs w:val="dateTime"/>
            <w:calendar w:val="gregorian"/>
          </w:date>
        </w:sdtPr>
        <w:sdtContent>
          <w:tc>
            <w:tcPr>
              <w:tcW w:w="1587" w:type="dxa"/>
              <w:vAlign w:val="top"/>
            </w:tcPr>
            <w:p w14:paraId="4439F678" w14:textId="77777777" w:rsidR="008A1DBD" w:rsidRDefault="00994B77" w:rsidP="009806A4">
              <w:pPr>
                <w:pStyle w:val="Footer"/>
              </w:pPr>
              <w:r>
                <w:t>12 October 2022</w:t>
              </w:r>
            </w:p>
          </w:tc>
        </w:sdtContent>
      </w:sdt>
      <w:sdt>
        <w:sdtPr>
          <w:tag w:val="DocShortTitle"/>
          <w:id w:val="3565835"/>
          <w:placeholder>
            <w:docPart w:val="44F53872F51A4F0BAE1AA6742D869341"/>
          </w:placeholder>
          <w:dataBinding w:xpath="ns0:TTCProperties[1]/ns0:DocShortTitle[1]" w:storeItemID="{501CD96B-592A-4499-BE3B-8E5798D9A3DA}"/>
          <w:text/>
        </w:sdtPr>
        <w:sdtContent>
          <w:tc>
            <w:tcPr>
              <w:tcW w:w="4083" w:type="dxa"/>
              <w:vAlign w:val="top"/>
            </w:tcPr>
            <w:p w14:paraId="7EB135A4" w14:textId="77777777" w:rsidR="008A1DBD" w:rsidRDefault="00994B77" w:rsidP="001A60AC">
              <w:pPr>
                <w:pStyle w:val="FooterBold"/>
              </w:pPr>
              <w:r>
                <w:t>Coastal Impact Assessment Good Practice Guide</w:t>
              </w:r>
            </w:p>
          </w:tc>
        </w:sdtContent>
      </w:sdt>
      <w:sdt>
        <w:sdtPr>
          <w:tag w:val="CDCCode"/>
          <w:id w:val="363874500"/>
          <w:placeholder>
            <w:docPart w:val="04FC440AB4814DEBB11E86B2F79B22B0"/>
          </w:placeholder>
          <w:dataBinding w:xpath="ns0:TTCProperties[1]/ns0:CDCCode[1]" w:storeItemID="{501CD96B-592A-4499-BE3B-8E5798D9A3DA}"/>
          <w:text/>
        </w:sdtPr>
        <w:sdtContent>
          <w:tc>
            <w:tcPr>
              <w:tcW w:w="2268" w:type="dxa"/>
              <w:vAlign w:val="top"/>
            </w:tcPr>
            <w:p w14:paraId="6F63C737" w14:textId="77777777" w:rsidR="008A1DBD" w:rsidRPr="001A60AC" w:rsidRDefault="007D29EF" w:rsidP="001A60AC">
              <w:pPr>
                <w:pStyle w:val="Footer"/>
                <w:jc w:val="right"/>
              </w:pPr>
              <w:r>
                <w:rPr>
                  <w:lang w:val="fr-FR"/>
                </w:rPr>
                <w:t>PA2846-RHD-02-GU-RP-EN-0001</w:t>
              </w:r>
            </w:p>
          </w:tc>
        </w:sdtContent>
      </w:sdt>
      <w:tc>
        <w:tcPr>
          <w:tcW w:w="851" w:type="dxa"/>
          <w:tcMar>
            <w:right w:w="113" w:type="dxa"/>
          </w:tcMar>
          <w:vAlign w:val="top"/>
        </w:tcPr>
        <w:p w14:paraId="61DE85E2" w14:textId="77777777" w:rsidR="008A1DBD" w:rsidRDefault="007D29EF" w:rsidP="001A60AC">
          <w:pPr>
            <w:pStyle w:val="Footer"/>
            <w:jc w:val="right"/>
          </w:pPr>
          <w:r>
            <w:fldChar w:fldCharType="begin"/>
          </w:r>
          <w:r>
            <w:instrText xml:space="preserve"> PAGE   \* MERGEFORMAT </w:instrText>
          </w:r>
          <w:r>
            <w:fldChar w:fldCharType="separate"/>
          </w:r>
          <w:r>
            <w:rPr>
              <w:noProof/>
            </w:rPr>
            <w:t>1</w:t>
          </w:r>
          <w:r>
            <w:rPr>
              <w:noProof/>
            </w:rPr>
            <w:fldChar w:fldCharType="end"/>
          </w:r>
        </w:p>
      </w:tc>
      <w:tc>
        <w:tcPr>
          <w:tcW w:w="624" w:type="dxa"/>
          <w:vAlign w:val="top"/>
        </w:tcPr>
        <w:p w14:paraId="30C32783" w14:textId="77777777" w:rsidR="008A1DBD" w:rsidRDefault="008A1DBD">
          <w:pPr>
            <w:pStyle w:val="Footer"/>
          </w:pPr>
        </w:p>
      </w:tc>
    </w:tr>
  </w:tbl>
  <w:p w14:paraId="3D98427D" w14:textId="77777777" w:rsidR="008A1DBD" w:rsidRPr="00D6146B" w:rsidRDefault="008A1DBD" w:rsidP="00D6146B">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RHDHVTableNormal"/>
      <w:tblW w:w="5000" w:type="pct"/>
      <w:tblLook w:val="04A0" w:firstRow="1" w:lastRow="0" w:firstColumn="1" w:lastColumn="0" w:noHBand="0" w:noVBand="1"/>
    </w:tblPr>
    <w:tblGrid>
      <w:gridCol w:w="1587"/>
      <w:gridCol w:w="4083"/>
      <w:gridCol w:w="2268"/>
      <w:gridCol w:w="851"/>
      <w:gridCol w:w="624"/>
    </w:tblGrid>
    <w:tr w:rsidR="00C67B9D" w14:paraId="3111AC52" w14:textId="77777777" w:rsidTr="004B3A8F">
      <w:trPr>
        <w:trHeight w:val="283"/>
      </w:trPr>
      <w:sdt>
        <w:sdtPr>
          <w:tag w:val="DocumentDate"/>
          <w:id w:val="-506125020"/>
          <w:placeholder>
            <w:docPart w:val="5F97EB03959D4A4EAF28E6F55C99F866"/>
          </w:placeholder>
          <w:dataBinding w:xpath="ns0:TTCProperties[1]/ns0:DocumentDate[1]" w:storeItemID="{501CD96B-592A-4499-BE3B-8E5798D9A3DA}"/>
          <w:date w:fullDate="2022-10-12T00:00:00Z">
            <w:dateFormat w:val="dd MMMM yyyy"/>
            <w:lid w:val="en-GB"/>
            <w:storeMappedDataAs w:val="dateTime"/>
            <w:calendar w:val="gregorian"/>
          </w:date>
        </w:sdtPr>
        <w:sdtContent>
          <w:tc>
            <w:tcPr>
              <w:tcW w:w="1587" w:type="dxa"/>
              <w:vAlign w:val="top"/>
            </w:tcPr>
            <w:p w14:paraId="271ED101" w14:textId="77777777" w:rsidR="008A1DBD" w:rsidRDefault="00994B77" w:rsidP="009806A4">
              <w:pPr>
                <w:pStyle w:val="Footer"/>
              </w:pPr>
              <w:r>
                <w:t>12 October 2022</w:t>
              </w:r>
            </w:p>
          </w:tc>
        </w:sdtContent>
      </w:sdt>
      <w:sdt>
        <w:sdtPr>
          <w:tag w:val="DocShortTitle"/>
          <w:id w:val="541801304"/>
          <w:placeholder>
            <w:docPart w:val="42981D374BCD4CD8844E77F0796F79D8"/>
          </w:placeholder>
          <w:dataBinding w:xpath="ns0:TTCProperties[1]/ns0:DocShortTitle[1]" w:storeItemID="{501CD96B-592A-4499-BE3B-8E5798D9A3DA}"/>
          <w:text/>
        </w:sdtPr>
        <w:sdtContent>
          <w:tc>
            <w:tcPr>
              <w:tcW w:w="4083" w:type="dxa"/>
              <w:vAlign w:val="top"/>
            </w:tcPr>
            <w:p w14:paraId="6444D9F2" w14:textId="77777777" w:rsidR="008A1DBD" w:rsidRDefault="00994B77" w:rsidP="001A60AC">
              <w:pPr>
                <w:pStyle w:val="FooterBold"/>
              </w:pPr>
              <w:r>
                <w:t>Coastal Impact Assessment Good Practice Guide</w:t>
              </w:r>
            </w:p>
          </w:tc>
        </w:sdtContent>
      </w:sdt>
      <w:sdt>
        <w:sdtPr>
          <w:tag w:val="CDCCode"/>
          <w:id w:val="-542436347"/>
          <w:dataBinding w:xpath="ns0:TTCProperties[1]/ns0:CDCCode[1]" w:storeItemID="{501CD96B-592A-4499-BE3B-8E5798D9A3DA}"/>
          <w:text/>
        </w:sdtPr>
        <w:sdtContent>
          <w:tc>
            <w:tcPr>
              <w:tcW w:w="2268" w:type="dxa"/>
              <w:vAlign w:val="top"/>
            </w:tcPr>
            <w:p w14:paraId="4069F6CD" w14:textId="77777777" w:rsidR="008A1DBD" w:rsidRPr="001A60AC" w:rsidRDefault="007D29EF" w:rsidP="001A60AC">
              <w:pPr>
                <w:pStyle w:val="Footer"/>
                <w:jc w:val="right"/>
              </w:pPr>
              <w:r>
                <w:rPr>
                  <w:lang w:val="fr-FR"/>
                </w:rPr>
                <w:t>PA2846-RHD-02-GU-RP-EN-0001</w:t>
              </w:r>
            </w:p>
          </w:tc>
        </w:sdtContent>
      </w:sdt>
      <w:tc>
        <w:tcPr>
          <w:tcW w:w="851" w:type="dxa"/>
          <w:tcMar>
            <w:right w:w="113" w:type="dxa"/>
          </w:tcMar>
          <w:vAlign w:val="top"/>
        </w:tcPr>
        <w:p w14:paraId="3C2DE0CD" w14:textId="77777777" w:rsidR="008A1DBD" w:rsidRDefault="007D29EF" w:rsidP="001A60AC">
          <w:pPr>
            <w:pStyle w:val="Footer"/>
            <w:jc w:val="right"/>
          </w:pPr>
          <w:r>
            <w:fldChar w:fldCharType="begin"/>
          </w:r>
          <w:r>
            <w:instrText xml:space="preserve"> PAGE   \* MERGEFORMAT </w:instrText>
          </w:r>
          <w:r>
            <w:fldChar w:fldCharType="separate"/>
          </w:r>
          <w:r>
            <w:rPr>
              <w:noProof/>
            </w:rPr>
            <w:t>1</w:t>
          </w:r>
          <w:r>
            <w:rPr>
              <w:noProof/>
            </w:rPr>
            <w:fldChar w:fldCharType="end"/>
          </w:r>
        </w:p>
      </w:tc>
      <w:tc>
        <w:tcPr>
          <w:tcW w:w="624" w:type="dxa"/>
          <w:vAlign w:val="top"/>
        </w:tcPr>
        <w:p w14:paraId="4715F981" w14:textId="77777777" w:rsidR="008A1DBD" w:rsidRDefault="008A1DBD">
          <w:pPr>
            <w:pStyle w:val="Footer"/>
          </w:pPr>
        </w:p>
      </w:tc>
    </w:tr>
  </w:tbl>
  <w:p w14:paraId="0E0C9332" w14:textId="77777777" w:rsidR="008A1DBD" w:rsidRPr="00D6146B" w:rsidRDefault="008A1DBD" w:rsidP="00D6146B">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RHDHVTableNormal"/>
      <w:tblW w:w="5000" w:type="pct"/>
      <w:tblLook w:val="04A0" w:firstRow="1" w:lastRow="0" w:firstColumn="1" w:lastColumn="0" w:noHBand="0" w:noVBand="1"/>
    </w:tblPr>
    <w:tblGrid>
      <w:gridCol w:w="1587"/>
      <w:gridCol w:w="4083"/>
      <w:gridCol w:w="2268"/>
      <w:gridCol w:w="851"/>
      <w:gridCol w:w="624"/>
    </w:tblGrid>
    <w:tr w:rsidR="00C67B9D" w14:paraId="72B62D0C" w14:textId="77777777" w:rsidTr="004B3A8F">
      <w:trPr>
        <w:trHeight w:val="283"/>
      </w:trPr>
      <w:sdt>
        <w:sdtPr>
          <w:tag w:val="DocumentDate"/>
          <w:id w:val="704600222"/>
          <w:placeholder>
            <w:docPart w:val="4393930FAB2747488C7B43AA1368B272"/>
          </w:placeholder>
          <w:dataBinding w:xpath="ns0:TTCProperties[1]/ns0:DocumentDate[1]" w:storeItemID="{501CD96B-592A-4499-BE3B-8E5798D9A3DA}"/>
          <w:date w:fullDate="2022-10-12T00:00:00Z">
            <w:dateFormat w:val="dd MMMM yyyy"/>
            <w:lid w:val="en-GB"/>
            <w:storeMappedDataAs w:val="dateTime"/>
            <w:calendar w:val="gregorian"/>
          </w:date>
        </w:sdtPr>
        <w:sdtContent>
          <w:tc>
            <w:tcPr>
              <w:tcW w:w="1587" w:type="dxa"/>
              <w:vAlign w:val="top"/>
            </w:tcPr>
            <w:p w14:paraId="2CF4FD2E" w14:textId="77777777" w:rsidR="0080688D" w:rsidRDefault="00994B77" w:rsidP="009806A4">
              <w:pPr>
                <w:pStyle w:val="Footer"/>
              </w:pPr>
              <w:r>
                <w:t>12 October 2022</w:t>
              </w:r>
            </w:p>
          </w:tc>
        </w:sdtContent>
      </w:sdt>
      <w:sdt>
        <w:sdtPr>
          <w:tag w:val="DocShortTitle"/>
          <w:id w:val="-328681641"/>
          <w:placeholder>
            <w:docPart w:val="060D3D811B0840FAA70EDF6CEB0E5011"/>
          </w:placeholder>
          <w:dataBinding w:xpath="ns0:TTCProperties[1]/ns0:DocShortTitle[1]" w:storeItemID="{501CD96B-592A-4499-BE3B-8E5798D9A3DA}"/>
          <w:text/>
        </w:sdtPr>
        <w:sdtContent>
          <w:tc>
            <w:tcPr>
              <w:tcW w:w="4083" w:type="dxa"/>
              <w:vAlign w:val="top"/>
            </w:tcPr>
            <w:p w14:paraId="4DA1A48D" w14:textId="77777777" w:rsidR="0080688D" w:rsidRDefault="00994B77" w:rsidP="001A60AC">
              <w:pPr>
                <w:pStyle w:val="FooterBold"/>
              </w:pPr>
              <w:r>
                <w:t>Coastal Impact Assessment Good Practice Guide</w:t>
              </w:r>
            </w:p>
          </w:tc>
        </w:sdtContent>
      </w:sdt>
      <w:sdt>
        <w:sdtPr>
          <w:tag w:val="CDCCode"/>
          <w:id w:val="-208338154"/>
          <w:placeholder>
            <w:docPart w:val="9E34B7C68B22408EA28BFE098B0EA056"/>
          </w:placeholder>
          <w:dataBinding w:xpath="ns0:TTCProperties[1]/ns0:CDCCode[1]" w:storeItemID="{501CD96B-592A-4499-BE3B-8E5798D9A3DA}"/>
          <w:text/>
        </w:sdtPr>
        <w:sdtContent>
          <w:tc>
            <w:tcPr>
              <w:tcW w:w="2268" w:type="dxa"/>
              <w:vAlign w:val="top"/>
            </w:tcPr>
            <w:p w14:paraId="4D32A311" w14:textId="77777777" w:rsidR="0080688D" w:rsidRPr="001A60AC" w:rsidRDefault="007D29EF" w:rsidP="001A60AC">
              <w:pPr>
                <w:pStyle w:val="Footer"/>
                <w:jc w:val="right"/>
              </w:pPr>
              <w:r>
                <w:rPr>
                  <w:lang w:val="fr-FR"/>
                </w:rPr>
                <w:t>PA2846-RHD-02-GU-RP-EN-0001</w:t>
              </w:r>
            </w:p>
          </w:tc>
        </w:sdtContent>
      </w:sdt>
      <w:tc>
        <w:tcPr>
          <w:tcW w:w="851" w:type="dxa"/>
          <w:tcMar>
            <w:right w:w="113" w:type="dxa"/>
          </w:tcMar>
          <w:vAlign w:val="top"/>
        </w:tcPr>
        <w:p w14:paraId="2AA6A7F5" w14:textId="77777777" w:rsidR="0080688D" w:rsidRDefault="007D29EF" w:rsidP="001A60AC">
          <w:pPr>
            <w:pStyle w:val="Footer"/>
            <w:jc w:val="right"/>
          </w:pPr>
          <w:r>
            <w:fldChar w:fldCharType="begin"/>
          </w:r>
          <w:r>
            <w:instrText xml:space="preserve"> PAGE   \* MERGEFORMAT </w:instrText>
          </w:r>
          <w:r>
            <w:fldChar w:fldCharType="separate"/>
          </w:r>
          <w:r>
            <w:rPr>
              <w:noProof/>
            </w:rPr>
            <w:t>1</w:t>
          </w:r>
          <w:r>
            <w:rPr>
              <w:noProof/>
            </w:rPr>
            <w:fldChar w:fldCharType="end"/>
          </w:r>
        </w:p>
      </w:tc>
      <w:tc>
        <w:tcPr>
          <w:tcW w:w="624" w:type="dxa"/>
          <w:vAlign w:val="top"/>
        </w:tcPr>
        <w:p w14:paraId="5686213E" w14:textId="77777777" w:rsidR="0080688D" w:rsidRDefault="0080688D">
          <w:pPr>
            <w:pStyle w:val="Footer"/>
          </w:pPr>
        </w:p>
      </w:tc>
    </w:tr>
  </w:tbl>
  <w:p w14:paraId="51EB2A48" w14:textId="77777777" w:rsidR="0080688D" w:rsidRPr="00652719" w:rsidRDefault="0080688D" w:rsidP="00652719">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9889EA" w14:textId="77777777" w:rsidR="0080688D" w:rsidRDefault="007D29EF">
    <w:pPr>
      <w:pStyle w:val="Footer"/>
    </w:pPr>
    <w:r>
      <w:rPr>
        <w:noProof/>
      </w:rPr>
      <w:drawing>
        <wp:anchor distT="0" distB="0" distL="114300" distR="114300" simplePos="0" relativeHeight="251661312" behindDoc="0" locked="0" layoutInCell="1" allowOverlap="1" wp14:anchorId="091FD9A8" wp14:editId="25EDB98E">
          <wp:simplePos x="0" y="0"/>
          <wp:positionH relativeFrom="rightMargin">
            <wp:posOffset>-1945640</wp:posOffset>
          </wp:positionH>
          <wp:positionV relativeFrom="bottomMargin">
            <wp:posOffset>-827405</wp:posOffset>
          </wp:positionV>
          <wp:extent cx="1945640" cy="862965"/>
          <wp:effectExtent l="0" t="0" r="0" b="0"/>
          <wp:wrapNone/>
          <wp:docPr id="307" name="Brand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9094166" name="BrandLogo"/>
                  <pic:cNvPicPr/>
                </pic:nvPicPr>
                <pic:blipFill>
                  <a:blip r:embed="rId1">
                    <a:extLst>
                      <a:ext uri="{28A0092B-C50C-407E-A947-70E740481C1C}">
                        <a14:useLocalDpi xmlns:a14="http://schemas.microsoft.com/office/drawing/2010/main" val="0"/>
                      </a:ext>
                    </a:extLst>
                  </a:blip>
                  <a:stretch>
                    <a:fillRect/>
                  </a:stretch>
                </pic:blipFill>
                <pic:spPr>
                  <a:xfrm>
                    <a:off x="0" y="0"/>
                    <a:ext cx="1945640" cy="862965"/>
                  </a:xfrm>
                  <a:prstGeom prst="rect">
                    <a:avLst/>
                  </a:prstGeom>
                </pic:spPr>
              </pic:pic>
            </a:graphicData>
          </a:graphic>
          <wp14:sizeRelH relativeFrom="margin">
            <wp14:pctWidth>0</wp14:pctWidth>
          </wp14:sizeRelH>
          <wp14:sizeRelV relativeFrom="margin">
            <wp14:pctHeight>0</wp14:pctHeight>
          </wp14:sizeRelV>
        </wp:anchor>
      </w:drawing>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RHDHVTableNormal"/>
      <w:tblW w:w="5000" w:type="pct"/>
      <w:tblLook w:val="04A0" w:firstRow="1" w:lastRow="0" w:firstColumn="1" w:lastColumn="0" w:noHBand="0" w:noVBand="1"/>
    </w:tblPr>
    <w:tblGrid>
      <w:gridCol w:w="1587"/>
      <w:gridCol w:w="4083"/>
      <w:gridCol w:w="2268"/>
      <w:gridCol w:w="851"/>
      <w:gridCol w:w="624"/>
    </w:tblGrid>
    <w:tr w:rsidR="00C67B9D" w14:paraId="3EF84609" w14:textId="77777777" w:rsidTr="004B3A8F">
      <w:trPr>
        <w:trHeight w:val="283"/>
      </w:trPr>
      <w:sdt>
        <w:sdtPr>
          <w:tag w:val="DocumentDate"/>
          <w:id w:val="423001751"/>
          <w:placeholder>
            <w:docPart w:val="2BED4CB8A3D84F65827878A63072502C"/>
          </w:placeholder>
          <w:dataBinding w:xpath="ns0:TTCProperties[1]/ns0:DocumentDate[1]" w:storeItemID="{501CD96B-592A-4499-BE3B-8E5798D9A3DA}"/>
          <w:date w:fullDate="2022-10-12T00:00:00Z">
            <w:dateFormat w:val="dd MMMM yyyy"/>
            <w:lid w:val="en-GB"/>
            <w:storeMappedDataAs w:val="dateTime"/>
            <w:calendar w:val="gregorian"/>
          </w:date>
        </w:sdtPr>
        <w:sdtContent>
          <w:tc>
            <w:tcPr>
              <w:tcW w:w="1587" w:type="dxa"/>
              <w:vAlign w:val="top"/>
            </w:tcPr>
            <w:p w14:paraId="590682DA" w14:textId="77777777" w:rsidR="0080688D" w:rsidRDefault="00994B77" w:rsidP="009806A4">
              <w:pPr>
                <w:pStyle w:val="Footer"/>
              </w:pPr>
              <w:r>
                <w:t>12 October 2022</w:t>
              </w:r>
            </w:p>
          </w:tc>
        </w:sdtContent>
      </w:sdt>
      <w:sdt>
        <w:sdtPr>
          <w:tag w:val="DocShortTitle"/>
          <w:id w:val="-954557839"/>
          <w:placeholder>
            <w:docPart w:val="144149BA5BCF48D6A14544DB2363B34E"/>
          </w:placeholder>
          <w:dataBinding w:xpath="ns0:TTCProperties[1]/ns0:DocShortTitle[1]" w:storeItemID="{501CD96B-592A-4499-BE3B-8E5798D9A3DA}"/>
          <w:text/>
        </w:sdtPr>
        <w:sdtContent>
          <w:tc>
            <w:tcPr>
              <w:tcW w:w="4083" w:type="dxa"/>
              <w:vAlign w:val="top"/>
            </w:tcPr>
            <w:p w14:paraId="69D6C0AE" w14:textId="77777777" w:rsidR="0080688D" w:rsidRDefault="00994B77" w:rsidP="001A60AC">
              <w:pPr>
                <w:pStyle w:val="FooterBold"/>
              </w:pPr>
              <w:r>
                <w:t>Coastal Impact Assessment Good Practice Guide</w:t>
              </w:r>
            </w:p>
          </w:tc>
        </w:sdtContent>
      </w:sdt>
      <w:sdt>
        <w:sdtPr>
          <w:tag w:val="CDCCode"/>
          <w:id w:val="1274901048"/>
          <w:placeholder>
            <w:docPart w:val="A1CD38DB6C8B420C9A254F2F2F2FF51A"/>
          </w:placeholder>
          <w:dataBinding w:xpath="ns0:TTCProperties[1]/ns0:CDCCode[1]" w:storeItemID="{501CD96B-592A-4499-BE3B-8E5798D9A3DA}"/>
          <w:text/>
        </w:sdtPr>
        <w:sdtContent>
          <w:tc>
            <w:tcPr>
              <w:tcW w:w="2268" w:type="dxa"/>
              <w:vAlign w:val="top"/>
            </w:tcPr>
            <w:p w14:paraId="6EAACB18" w14:textId="77777777" w:rsidR="0080688D" w:rsidRPr="001A60AC" w:rsidRDefault="007D29EF" w:rsidP="001A60AC">
              <w:pPr>
                <w:pStyle w:val="Footer"/>
                <w:jc w:val="right"/>
              </w:pPr>
              <w:r>
                <w:rPr>
                  <w:lang w:val="fr-FR"/>
                </w:rPr>
                <w:t>PA2846-RHD-02-GU-RP-EN-0001</w:t>
              </w:r>
            </w:p>
          </w:tc>
        </w:sdtContent>
      </w:sdt>
      <w:tc>
        <w:tcPr>
          <w:tcW w:w="851" w:type="dxa"/>
          <w:tcMar>
            <w:right w:w="113" w:type="dxa"/>
          </w:tcMar>
          <w:vAlign w:val="top"/>
        </w:tcPr>
        <w:p w14:paraId="293E4989" w14:textId="77777777" w:rsidR="0080688D" w:rsidRDefault="007D29EF" w:rsidP="001A60AC">
          <w:pPr>
            <w:pStyle w:val="Footer"/>
            <w:jc w:val="right"/>
          </w:pPr>
          <w:r>
            <w:fldChar w:fldCharType="begin"/>
          </w:r>
          <w:r>
            <w:instrText xml:space="preserve"> PAGE   \* MERGEFORMAT </w:instrText>
          </w:r>
          <w:r>
            <w:fldChar w:fldCharType="separate"/>
          </w:r>
          <w:r>
            <w:rPr>
              <w:noProof/>
            </w:rPr>
            <w:t>1</w:t>
          </w:r>
          <w:r>
            <w:rPr>
              <w:noProof/>
            </w:rPr>
            <w:fldChar w:fldCharType="end"/>
          </w:r>
        </w:p>
      </w:tc>
      <w:tc>
        <w:tcPr>
          <w:tcW w:w="624" w:type="dxa"/>
          <w:vAlign w:val="top"/>
        </w:tcPr>
        <w:p w14:paraId="5597E350" w14:textId="77777777" w:rsidR="0080688D" w:rsidRDefault="0080688D">
          <w:pPr>
            <w:pStyle w:val="Footer"/>
          </w:pPr>
        </w:p>
      </w:tc>
    </w:tr>
  </w:tbl>
  <w:p w14:paraId="55A3962B" w14:textId="77777777" w:rsidR="0080688D" w:rsidRPr="00652719" w:rsidRDefault="0080688D" w:rsidP="0065271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0FEFDB8" w14:textId="77777777" w:rsidR="0087065E" w:rsidRDefault="0087065E" w:rsidP="00272C4B">
      <w:pPr>
        <w:spacing w:line="240" w:lineRule="auto"/>
      </w:pPr>
      <w:r>
        <w:separator/>
      </w:r>
    </w:p>
  </w:footnote>
  <w:footnote w:type="continuationSeparator" w:id="0">
    <w:p w14:paraId="3F612B5C" w14:textId="77777777" w:rsidR="0087065E" w:rsidRDefault="0087065E" w:rsidP="00272C4B">
      <w:pPr>
        <w:spacing w:line="240" w:lineRule="auto"/>
      </w:pPr>
      <w:r>
        <w:continuationSeparator/>
      </w:r>
    </w:p>
  </w:footnote>
  <w:footnote w:type="continuationNotice" w:id="1">
    <w:p w14:paraId="7B538947" w14:textId="77777777" w:rsidR="0087065E" w:rsidRDefault="0087065E">
      <w:pPr>
        <w:spacing w:line="240" w:lineRule="auto"/>
      </w:pPr>
    </w:p>
  </w:footnote>
  <w:footnote w:id="2">
    <w:p w14:paraId="2BF446EB" w14:textId="77777777" w:rsidR="00F34091" w:rsidRPr="00994B77" w:rsidRDefault="007D29EF" w:rsidP="00F34091">
      <w:pPr>
        <w:pStyle w:val="FootnoteText"/>
        <w:rPr>
          <w:lang w:val="fr-FR"/>
        </w:rPr>
      </w:pPr>
      <w:r>
        <w:rPr>
          <w:rStyle w:val="FootnoteReference"/>
        </w:rPr>
        <w:footnoteRef/>
      </w:r>
      <w:r>
        <w:rPr>
          <w:iCs/>
          <w:lang w:val="fr-FR"/>
        </w:rPr>
        <w:t xml:space="preserve"> </w:t>
      </w:r>
      <w:hyperlink r:id="rId1" w:history="1">
        <w:r>
          <w:rPr>
            <w:rStyle w:val="Hyperlink"/>
            <w:iCs/>
            <w:lang w:val="fr-FR"/>
          </w:rPr>
          <w:t>Les 17 OBJECTIFS| Développement durable (un.org)</w:t>
        </w:r>
      </w:hyperlink>
    </w:p>
  </w:footnote>
  <w:footnote w:id="3">
    <w:p w14:paraId="5551600A" w14:textId="77777777" w:rsidR="00F34091" w:rsidRPr="00994B77" w:rsidRDefault="007D29EF" w:rsidP="00F34091">
      <w:pPr>
        <w:pStyle w:val="FootnoteText"/>
        <w:rPr>
          <w:lang w:val="fr-FR"/>
        </w:rPr>
      </w:pPr>
      <w:r>
        <w:rPr>
          <w:rStyle w:val="FootnoteReference"/>
        </w:rPr>
        <w:footnoteRef/>
      </w:r>
      <w:r>
        <w:rPr>
          <w:iCs/>
          <w:lang w:val="fr-FR"/>
        </w:rPr>
        <w:t>”Renforcer la planification et la mise en œuvre nationale des systèmes de développement durable nationaux, notamment par l’utilisation d’évaluations d’impact environnemental, d’évaluations environnementales stratégiques et la planification de l’aménagement du territoire”.</w:t>
      </w:r>
    </w:p>
  </w:footnote>
  <w:footnote w:id="4">
    <w:p w14:paraId="2DDE4217" w14:textId="77777777" w:rsidR="00985A9E" w:rsidRPr="00994B77" w:rsidRDefault="007D29EF">
      <w:pPr>
        <w:pStyle w:val="FootnoteText"/>
        <w:rPr>
          <w:lang w:val="fr-FR"/>
        </w:rPr>
      </w:pPr>
      <w:r>
        <w:rPr>
          <w:rStyle w:val="FootnoteReference"/>
        </w:rPr>
        <w:footnoteRef/>
      </w:r>
      <w:r>
        <w:rPr>
          <w:iCs/>
          <w:lang w:val="fr-FR"/>
        </w:rPr>
        <w:t>L'aquaculture en cage marine peut également avoir un impact direct sur les communautés et les habitats benthiques du fait de ses systèmes d'ancrage ou de l'ombre portée par les cages. Des impacts indirects peuvent être provoqués par le dépôt de déchets organiques et d'autres contaminants entraînant des changements dans la qualité de l'environnement.</w:t>
      </w:r>
    </w:p>
  </w:footnote>
  <w:footnote w:id="5">
    <w:p w14:paraId="429A39C2" w14:textId="77777777" w:rsidR="0035795A" w:rsidRPr="00994B77" w:rsidRDefault="007D29EF">
      <w:pPr>
        <w:pStyle w:val="FootnoteText"/>
        <w:rPr>
          <w:lang w:val="fr-FR"/>
        </w:rPr>
      </w:pPr>
      <w:r>
        <w:rPr>
          <w:rStyle w:val="FootnoteReference"/>
        </w:rPr>
        <w:footnoteRef/>
      </w:r>
      <w:r>
        <w:rPr>
          <w:iCs/>
          <w:lang w:val="fr-FR"/>
        </w:rPr>
        <w:t>Ceci sera généralement possible pour les travaux terrestres, mais il se peut que le travail de nuit ne puisse être évité (sans prolonger de manière significative la durée de la phase de construction) pour les travaux qui sont soumis à la contrainte des marées.</w:t>
      </w:r>
    </w:p>
  </w:footnote>
  <w:footnote w:id="6">
    <w:p w14:paraId="31A6934E" w14:textId="77777777" w:rsidR="004B37FA" w:rsidRPr="00994B77" w:rsidRDefault="007D29EF">
      <w:pPr>
        <w:pStyle w:val="FootnoteText"/>
        <w:rPr>
          <w:lang w:val="fr-FR"/>
        </w:rPr>
      </w:pPr>
      <w:r>
        <w:rPr>
          <w:rStyle w:val="FootnoteReference"/>
        </w:rPr>
        <w:footnoteRef/>
      </w:r>
      <w:r>
        <w:rPr>
          <w:iCs/>
          <w:lang w:val="fr-FR"/>
        </w:rPr>
        <w:t>Le document du PROE (2018) contient de plus amples détails (voir Annexe 2, Section 10)</w:t>
      </w:r>
    </w:p>
  </w:footnote>
  <w:footnote w:id="7">
    <w:p w14:paraId="5E6DEA48" w14:textId="77777777" w:rsidR="0080688D" w:rsidRPr="00994B77" w:rsidRDefault="007D29EF">
      <w:pPr>
        <w:pStyle w:val="FootnoteText"/>
        <w:rPr>
          <w:lang w:val="fr-FR"/>
        </w:rPr>
      </w:pPr>
      <w:r>
        <w:rPr>
          <w:rStyle w:val="FootnoteReference"/>
        </w:rPr>
        <w:footnoteRef/>
      </w:r>
      <w:r>
        <w:rPr>
          <w:iCs/>
          <w:lang w:val="fr-FR"/>
        </w:rPr>
        <w:t>Souvent aussi désignés de Plans de gestion environnementale (PGE).</w:t>
      </w:r>
    </w:p>
  </w:footnote>
  <w:footnote w:id="8">
    <w:p w14:paraId="39C1A8EB" w14:textId="77777777" w:rsidR="0080688D" w:rsidRPr="00994B77" w:rsidRDefault="007D29EF">
      <w:pPr>
        <w:pStyle w:val="FootnoteText"/>
        <w:rPr>
          <w:lang w:val="fr-FR"/>
        </w:rPr>
      </w:pPr>
      <w:r>
        <w:rPr>
          <w:rStyle w:val="FootnoteReference"/>
        </w:rPr>
        <w:footnoteRef/>
      </w:r>
      <w:r>
        <w:rPr>
          <w:iCs/>
          <w:lang w:val="fr-FR"/>
        </w:rPr>
        <w:t>Bien qu'il faille tenir compte de l'emplacement du site de construction dans ce contexte.</w:t>
      </w:r>
    </w:p>
  </w:footnote>
  <w:footnote w:id="9">
    <w:p w14:paraId="557A1444" w14:textId="77777777" w:rsidR="0080688D" w:rsidRPr="00994B77" w:rsidRDefault="007D29EF">
      <w:pPr>
        <w:pStyle w:val="FootnoteText"/>
        <w:rPr>
          <w:lang w:val="fr-FR"/>
        </w:rPr>
      </w:pPr>
      <w:r>
        <w:rPr>
          <w:rStyle w:val="FootnoteReference"/>
        </w:rPr>
        <w:footnoteRef/>
      </w:r>
      <w:r>
        <w:rPr>
          <w:iCs/>
          <w:lang w:val="fr-FR"/>
        </w:rPr>
        <w:t>Dans certains cas, le suivi peut consister tout simplement à confirmer une action (p.ex., l'installation de latrines autonomes sur le site).</w:t>
      </w:r>
    </w:p>
  </w:footnote>
  <w:footnote w:id="10">
    <w:p w14:paraId="476846D3" w14:textId="77777777" w:rsidR="0080688D" w:rsidRPr="00994B77" w:rsidRDefault="007D29EF">
      <w:pPr>
        <w:pStyle w:val="FootnoteText"/>
        <w:rPr>
          <w:lang w:val="fr-FR"/>
        </w:rPr>
      </w:pPr>
      <w:r>
        <w:rPr>
          <w:rStyle w:val="FootnoteReference"/>
        </w:rPr>
        <w:footnoteRef/>
      </w:r>
      <w:r>
        <w:rPr>
          <w:iCs/>
          <w:lang w:val="fr-FR"/>
        </w:rPr>
        <w:t>Il convient alors de fixer un seuil de déclenchement qui, s'il est atteint, impose une réaction de l'entrepreneur. Ce seuil doit être inclus dans les mesures de gestion du plan opérationnel.</w:t>
      </w:r>
      <w:r>
        <w:rPr>
          <w:i w:val="0"/>
          <w:lang w:val="fr-FR"/>
        </w:rPr>
        <w:t xml:space="preserve"> </w:t>
      </w:r>
    </w:p>
  </w:footnote>
  <w:footnote w:id="11">
    <w:p w14:paraId="0671E97E" w14:textId="77777777" w:rsidR="0080688D" w:rsidRPr="00994B77" w:rsidRDefault="007D29EF">
      <w:pPr>
        <w:pStyle w:val="FootnoteText"/>
        <w:rPr>
          <w:lang w:val="fr-FR"/>
        </w:rPr>
      </w:pPr>
      <w:r>
        <w:rPr>
          <w:rStyle w:val="FootnoteReference"/>
        </w:rPr>
        <w:footnoteRef/>
      </w:r>
      <w:r>
        <w:rPr>
          <w:iCs/>
          <w:lang w:val="fr-FR"/>
        </w:rPr>
        <w:t>Si le niveau de dégradation est inacceptable, l'entrepreneur devra y remédier et les critères à cet égard (là encore) devront être définis dans le plan de travail.</w:t>
      </w:r>
    </w:p>
  </w:footnote>
  <w:footnote w:id="12">
    <w:p w14:paraId="5B173C45" w14:textId="77777777" w:rsidR="0080688D" w:rsidRPr="00994B77" w:rsidRDefault="007D29EF" w:rsidP="00C552F4">
      <w:pPr>
        <w:pStyle w:val="FootnoteText"/>
        <w:rPr>
          <w:lang w:val="fr-FR"/>
        </w:rPr>
      </w:pPr>
      <w:r>
        <w:rPr>
          <w:rStyle w:val="FootnoteReference"/>
        </w:rPr>
        <w:footnoteRef/>
      </w:r>
      <w:r>
        <w:rPr>
          <w:iCs/>
          <w:lang w:val="fr-FR"/>
        </w:rPr>
        <w:t>Le terme "environnement" dans ce contexte englobe l'environnement naturel, humain (social) et culturel (patrimoine).</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C7C3F3" w14:textId="77777777" w:rsidR="0040432C" w:rsidRDefault="007D29EF">
    <w:pPr>
      <w:pStyle w:val="Header"/>
    </w:pPr>
    <w:r>
      <w:rPr>
        <w:noProof/>
      </w:rPr>
      <w:drawing>
        <wp:anchor distT="0" distB="0" distL="114300" distR="114300" simplePos="0" relativeHeight="251659264" behindDoc="0" locked="0" layoutInCell="1" allowOverlap="1" wp14:anchorId="10CB839F" wp14:editId="6A85268D">
          <wp:simplePos x="0" y="0"/>
          <wp:positionH relativeFrom="margin">
            <wp:posOffset>-431800</wp:posOffset>
          </wp:positionH>
          <wp:positionV relativeFrom="page">
            <wp:posOffset>600710</wp:posOffset>
          </wp:positionV>
          <wp:extent cx="1702435" cy="622935"/>
          <wp:effectExtent l="0" t="0" r="0" b="5715"/>
          <wp:wrapNone/>
          <wp:docPr id="316" name="Brand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BrandLogo"/>
                  <pic:cNvPicPr/>
                </pic:nvPicPr>
                <pic:blipFill>
                  <a:blip r:embed="rId1">
                    <a:extLst>
                      <a:ext uri="{28A0092B-C50C-407E-A947-70E740481C1C}">
                        <a14:useLocalDpi xmlns:a14="http://schemas.microsoft.com/office/drawing/2010/main" val="0"/>
                      </a:ext>
                    </a:extLst>
                  </a:blip>
                  <a:stretch>
                    <a:fillRect/>
                  </a:stretch>
                </pic:blipFill>
                <pic:spPr>
                  <a:xfrm>
                    <a:off x="0" y="0"/>
                    <a:ext cx="1702435" cy="622935"/>
                  </a:xfrm>
                  <a:prstGeom prst="rect">
                    <a:avLst/>
                  </a:prstGeom>
                </pic:spPr>
              </pic:pic>
            </a:graphicData>
          </a:graphic>
          <wp14:sizeRelH relativeFrom="margin">
            <wp14:pctWidth>0</wp14:pctWidth>
          </wp14:sizeRelH>
          <wp14:sizeRelV relativeFrom="margin">
            <wp14:pctHeight>0</wp14:pctHeight>
          </wp14:sizeRelV>
        </wp:anchor>
      </w:drawing>
    </w:r>
  </w:p>
  <w:sdt>
    <w:sdtPr>
      <w:tag w:val="Classification"/>
      <w:id w:val="431223"/>
      <w:placeholder>
        <w:docPart w:val="19D46B29E06B40DD8581B5791C77BA38"/>
      </w:placeholder>
      <w:dataBinding w:xpath="ns0:TTCProperties[1]/ns0:Classification[1]" w:storeItemID="{501CD96B-592A-4499-BE3B-8E5798D9A3DA}"/>
      <w:text/>
    </w:sdtPr>
    <w:sdtContent>
      <w:p w14:paraId="10B50AB6" w14:textId="77777777" w:rsidR="0040432C" w:rsidRDefault="00994B77">
        <w:pPr>
          <w:pStyle w:val="Header"/>
        </w:pPr>
        <w:r>
          <w:t>DRAFT</w:t>
        </w:r>
      </w:p>
    </w:sdtContent>
  </w:sdt>
  <w:p w14:paraId="0C689BE5" w14:textId="77777777" w:rsidR="0040432C" w:rsidRPr="00D6146B" w:rsidRDefault="0040432C" w:rsidP="00D6146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8E56D0" w14:textId="77777777" w:rsidR="00FD3A85" w:rsidRDefault="007D29EF">
    <w:pPr>
      <w:pStyle w:val="Header"/>
    </w:pPr>
    <w:r>
      <w:rPr>
        <w:noProof/>
      </w:rPr>
      <w:drawing>
        <wp:anchor distT="0" distB="0" distL="114300" distR="114300" simplePos="0" relativeHeight="251665408" behindDoc="1" locked="0" layoutInCell="1" allowOverlap="1" wp14:anchorId="1124ED7B" wp14:editId="50B73DA2">
          <wp:simplePos x="0" y="0"/>
          <wp:positionH relativeFrom="page">
            <wp:align>left</wp:align>
          </wp:positionH>
          <wp:positionV relativeFrom="page">
            <wp:align>top</wp:align>
          </wp:positionV>
          <wp:extent cx="7560945" cy="10692765"/>
          <wp:effectExtent l="0" t="0" r="1905" b="0"/>
          <wp:wrapNone/>
          <wp:docPr id="317" name="coveringPictures1i0" descr="Icon&#10;&#10;Description automatically generated"/>
          <wp:cNvGraphicFramePr/>
          <a:graphic xmlns:a="http://schemas.openxmlformats.org/drawingml/2006/main">
            <a:graphicData uri="http://schemas.openxmlformats.org/drawingml/2006/picture">
              <pic:pic xmlns:pic="http://schemas.openxmlformats.org/drawingml/2006/picture">
                <pic:nvPicPr>
                  <pic:cNvPr id="1158887102" name="coveringPictures1i0" descr="Icon&#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7560945" cy="10692765"/>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94C96C" w14:textId="77777777" w:rsidR="0040432C" w:rsidRDefault="007D29EF" w:rsidP="005D4FEB">
    <w:pPr>
      <w:pStyle w:val="Header"/>
      <w:tabs>
        <w:tab w:val="left" w:pos="480"/>
      </w:tabs>
      <w:jc w:val="left"/>
    </w:pPr>
    <w:r>
      <w:rPr>
        <w:lang w:val="fr-FR"/>
      </w:rPr>
      <w:tab/>
    </w:r>
    <w:r>
      <w:rPr>
        <w:noProof/>
      </w:rPr>
      <w:drawing>
        <wp:anchor distT="0" distB="0" distL="114300" distR="114300" simplePos="0" relativeHeight="251664384" behindDoc="0" locked="0" layoutInCell="1" allowOverlap="1" wp14:anchorId="2B9AC218" wp14:editId="6B14DD58">
          <wp:simplePos x="0" y="0"/>
          <wp:positionH relativeFrom="margin">
            <wp:posOffset>0</wp:posOffset>
          </wp:positionH>
          <wp:positionV relativeFrom="page">
            <wp:posOffset>287655</wp:posOffset>
          </wp:positionV>
          <wp:extent cx="1702435" cy="622935"/>
          <wp:effectExtent l="0" t="0" r="0" b="5715"/>
          <wp:wrapNone/>
          <wp:docPr id="325" name="Brand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3646503" name="BrandLogo"/>
                  <pic:cNvPicPr/>
                </pic:nvPicPr>
                <pic:blipFill>
                  <a:blip r:embed="rId1">
                    <a:extLst>
                      <a:ext uri="{28A0092B-C50C-407E-A947-70E740481C1C}">
                        <a14:useLocalDpi xmlns:a14="http://schemas.microsoft.com/office/drawing/2010/main" val="0"/>
                      </a:ext>
                    </a:extLst>
                  </a:blip>
                  <a:stretch>
                    <a:fillRect/>
                  </a:stretch>
                </pic:blipFill>
                <pic:spPr>
                  <a:xfrm>
                    <a:off x="0" y="0"/>
                    <a:ext cx="1702435" cy="622935"/>
                  </a:xfrm>
                  <a:prstGeom prst="rect">
                    <a:avLst/>
                  </a:prstGeom>
                </pic:spPr>
              </pic:pic>
            </a:graphicData>
          </a:graphic>
          <wp14:sizeRelH relativeFrom="margin">
            <wp14:pctWidth>0</wp14:pctWidth>
          </wp14:sizeRelH>
          <wp14:sizeRelV relativeFrom="margin">
            <wp14:pctHeight>0</wp14:pctHeight>
          </wp14:sizeRelV>
        </wp:anchor>
      </w:drawing>
    </w:r>
    <w:r>
      <w:rPr>
        <w:lang w:val="fr-FR"/>
      </w:rPr>
      <w:tab/>
    </w:r>
  </w:p>
  <w:sdt>
    <w:sdtPr>
      <w:tag w:val="Classification"/>
      <w:id w:val="318690398"/>
      <w:placeholder>
        <w:docPart w:val="6729EC3FCA8842159A49A905332F1E9C"/>
      </w:placeholder>
      <w:dataBinding w:xpath="ns0:TTCProperties[1]/ns0:Classification[1]" w:storeItemID="{501CD96B-592A-4499-BE3B-8E5798D9A3DA}"/>
      <w:text/>
    </w:sdtPr>
    <w:sdtContent>
      <w:p w14:paraId="71FFE370" w14:textId="77777777" w:rsidR="0040432C" w:rsidRDefault="00994B77">
        <w:pPr>
          <w:pStyle w:val="Header"/>
        </w:pPr>
        <w:r>
          <w:t>DRAFT</w:t>
        </w:r>
      </w:p>
    </w:sdtContent>
  </w:sdt>
  <w:p w14:paraId="00C52A2A" w14:textId="77777777" w:rsidR="0040432C" w:rsidRPr="00D6146B" w:rsidRDefault="0040432C" w:rsidP="00D6146B">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0E156E" w14:textId="77777777" w:rsidR="009834C5" w:rsidRDefault="007D29EF">
    <w:pPr>
      <w:pStyle w:val="Header"/>
    </w:pPr>
    <w:r>
      <w:rPr>
        <w:noProof/>
      </w:rPr>
      <w:drawing>
        <wp:anchor distT="0" distB="0" distL="114300" distR="114300" simplePos="0" relativeHeight="251663360" behindDoc="1" locked="0" layoutInCell="1" allowOverlap="1" wp14:anchorId="1A7C75E0" wp14:editId="33C2E46C">
          <wp:simplePos x="0" y="0"/>
          <wp:positionH relativeFrom="page">
            <wp:posOffset>0</wp:posOffset>
          </wp:positionH>
          <wp:positionV relativeFrom="page">
            <wp:posOffset>0</wp:posOffset>
          </wp:positionV>
          <wp:extent cx="7560945" cy="10692765"/>
          <wp:effectExtent l="0" t="0" r="1905" b="0"/>
          <wp:wrapNone/>
          <wp:docPr id="2102470264" name="coveringPictures1i0"/>
          <wp:cNvGraphicFramePr/>
          <a:graphic xmlns:a="http://schemas.openxmlformats.org/drawingml/2006/main">
            <a:graphicData uri="http://schemas.openxmlformats.org/drawingml/2006/picture">
              <pic:pic xmlns:pic="http://schemas.openxmlformats.org/drawingml/2006/picture">
                <pic:nvPicPr>
                  <pic:cNvPr id="3" name="coveringPictures1i0"/>
                  <pic:cNvPicPr/>
                </pic:nvPicPr>
                <pic:blipFill>
                  <a:blip r:embed="rId1">
                    <a:extLst>
                      <a:ext uri="{28A0092B-C50C-407E-A947-70E740481C1C}">
                        <a14:useLocalDpi xmlns:a14="http://schemas.microsoft.com/office/drawing/2010/main" val="0"/>
                      </a:ext>
                    </a:extLst>
                  </a:blip>
                  <a:stretch>
                    <a:fillRect/>
                  </a:stretch>
                </pic:blipFill>
                <pic:spPr>
                  <a:xfrm>
                    <a:off x="0" y="0"/>
                    <a:ext cx="7560945" cy="10692765"/>
                  </a:xfrm>
                  <a:prstGeom prst="rect">
                    <a:avLst/>
                  </a:prstGeom>
                </pic:spPr>
              </pic:pic>
            </a:graphicData>
          </a:graphic>
          <wp14:sizeRelH relativeFrom="margin">
            <wp14:pctWidth>0</wp14:pctWidth>
          </wp14:sizeRelH>
          <wp14:sizeRelV relativeFrom="margin">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30C109" w14:textId="77777777" w:rsidR="0080688D" w:rsidRDefault="007D29EF">
    <w:pPr>
      <w:pStyle w:val="Header"/>
    </w:pPr>
    <w:r>
      <w:rPr>
        <w:noProof/>
      </w:rPr>
      <w:drawing>
        <wp:anchor distT="0" distB="0" distL="114300" distR="114300" simplePos="0" relativeHeight="251662336" behindDoc="0" locked="0" layoutInCell="1" allowOverlap="1" wp14:anchorId="56C1D91A" wp14:editId="65B29A6D">
          <wp:simplePos x="0" y="0"/>
          <wp:positionH relativeFrom="margin">
            <wp:posOffset>-431800</wp:posOffset>
          </wp:positionH>
          <wp:positionV relativeFrom="page">
            <wp:posOffset>600710</wp:posOffset>
          </wp:positionV>
          <wp:extent cx="1702435" cy="622935"/>
          <wp:effectExtent l="0" t="0" r="0" b="5715"/>
          <wp:wrapNone/>
          <wp:docPr id="305" name="Brand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2534122" name="BrandLogo"/>
                  <pic:cNvPicPr/>
                </pic:nvPicPr>
                <pic:blipFill>
                  <a:blip r:embed="rId1">
                    <a:extLst>
                      <a:ext uri="{28A0092B-C50C-407E-A947-70E740481C1C}">
                        <a14:useLocalDpi xmlns:a14="http://schemas.microsoft.com/office/drawing/2010/main" val="0"/>
                      </a:ext>
                    </a:extLst>
                  </a:blip>
                  <a:stretch>
                    <a:fillRect/>
                  </a:stretch>
                </pic:blipFill>
                <pic:spPr>
                  <a:xfrm>
                    <a:off x="0" y="0"/>
                    <a:ext cx="1702435" cy="622935"/>
                  </a:xfrm>
                  <a:prstGeom prst="rect">
                    <a:avLst/>
                  </a:prstGeom>
                </pic:spPr>
              </pic:pic>
            </a:graphicData>
          </a:graphic>
          <wp14:sizeRelH relativeFrom="margin">
            <wp14:pctWidth>0</wp14:pctWidth>
          </wp14:sizeRelH>
          <wp14:sizeRelV relativeFrom="margin">
            <wp14:pctHeight>0</wp14:pctHeight>
          </wp14:sizeRelV>
        </wp:anchor>
      </w:drawing>
    </w:r>
  </w:p>
  <w:sdt>
    <w:sdtPr>
      <w:tag w:val="Classification"/>
      <w:id w:val="197054832"/>
      <w:placeholder>
        <w:docPart w:val="19D46B29E06B40DD8581B5791C77BA38"/>
      </w:placeholder>
      <w:dataBinding w:xpath="ns0:TTCProperties[1]/ns0:Classification[1]" w:storeItemID="{501CD96B-592A-4499-BE3B-8E5798D9A3DA}"/>
      <w:text/>
    </w:sdtPr>
    <w:sdtContent>
      <w:p w14:paraId="126A5668" w14:textId="77777777" w:rsidR="0080688D" w:rsidRDefault="00994B77">
        <w:pPr>
          <w:pStyle w:val="Header"/>
        </w:pPr>
        <w:r>
          <w:t>DRAFT</w:t>
        </w:r>
      </w:p>
    </w:sdtContent>
  </w:sdt>
  <w:p w14:paraId="148188FC" w14:textId="77777777" w:rsidR="0080688D" w:rsidRPr="00652719" w:rsidRDefault="0080688D" w:rsidP="00652719">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FA29CA" w14:textId="77777777" w:rsidR="0080688D" w:rsidRDefault="007D29EF">
    <w:pPr>
      <w:pStyle w:val="Header"/>
    </w:pPr>
    <w:r>
      <w:rPr>
        <w:noProof/>
      </w:rPr>
      <w:drawing>
        <wp:anchor distT="0" distB="0" distL="114300" distR="114300" simplePos="0" relativeHeight="251660288" behindDoc="1" locked="0" layoutInCell="1" allowOverlap="1" wp14:anchorId="0FDB3B97" wp14:editId="6889CA39">
          <wp:simplePos x="0" y="0"/>
          <wp:positionH relativeFrom="page">
            <wp:posOffset>0</wp:posOffset>
          </wp:positionH>
          <wp:positionV relativeFrom="page">
            <wp:posOffset>0</wp:posOffset>
          </wp:positionV>
          <wp:extent cx="7560945" cy="10692765"/>
          <wp:effectExtent l="0" t="0" r="1905" b="0"/>
          <wp:wrapNone/>
          <wp:docPr id="306" name="coveringPictures1i0"/>
          <wp:cNvGraphicFramePr/>
          <a:graphic xmlns:a="http://schemas.openxmlformats.org/drawingml/2006/main">
            <a:graphicData uri="http://schemas.openxmlformats.org/drawingml/2006/picture">
              <pic:pic xmlns:pic="http://schemas.openxmlformats.org/drawingml/2006/picture">
                <pic:nvPicPr>
                  <pic:cNvPr id="277300127" name="coveringPictures1i0"/>
                  <pic:cNvPicPr/>
                </pic:nvPicPr>
                <pic:blipFill>
                  <a:blip r:embed="rId1">
                    <a:extLst>
                      <a:ext uri="{28A0092B-C50C-407E-A947-70E740481C1C}">
                        <a14:useLocalDpi xmlns:a14="http://schemas.microsoft.com/office/drawing/2010/main" val="0"/>
                      </a:ext>
                    </a:extLst>
                  </a:blip>
                  <a:stretch>
                    <a:fillRect/>
                  </a:stretch>
                </pic:blipFill>
                <pic:spPr>
                  <a:xfrm>
                    <a:off x="0" y="0"/>
                    <a:ext cx="7560945" cy="10692765"/>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EA964466"/>
    <w:lvl w:ilvl="0">
      <w:start w:val="1"/>
      <w:numFmt w:val="decimal"/>
      <w:pStyle w:val="ListNumber5"/>
      <w:lvlText w:val="%1."/>
      <w:lvlJc w:val="left"/>
      <w:pPr>
        <w:tabs>
          <w:tab w:val="num" w:pos="1492"/>
        </w:tabs>
        <w:ind w:left="1492" w:hanging="360"/>
      </w:pPr>
    </w:lvl>
  </w:abstractNum>
  <w:abstractNum w:abstractNumId="1" w15:restartNumberingAfterBreak="0">
    <w:nsid w:val="FFFFFF80"/>
    <w:multiLevelType w:val="singleLevel"/>
    <w:tmpl w:val="8B62AA32"/>
    <w:lvl w:ilvl="0">
      <w:start w:val="1"/>
      <w:numFmt w:val="bullet"/>
      <w:pStyle w:val="ListBullet5"/>
      <w:lvlText w:val=""/>
      <w:lvlJc w:val="left"/>
      <w:pPr>
        <w:tabs>
          <w:tab w:val="num" w:pos="1492"/>
        </w:tabs>
        <w:ind w:left="1492" w:hanging="360"/>
      </w:pPr>
      <w:rPr>
        <w:rFonts w:ascii="Symbol" w:hAnsi="Symbol" w:hint="default"/>
      </w:rPr>
    </w:lvl>
  </w:abstractNum>
  <w:abstractNum w:abstractNumId="2" w15:restartNumberingAfterBreak="0">
    <w:nsid w:val="00E16CF5"/>
    <w:multiLevelType w:val="hybridMultilevel"/>
    <w:tmpl w:val="792AAC34"/>
    <w:lvl w:ilvl="0" w:tplc="15105772">
      <w:start w:val="1"/>
      <w:numFmt w:val="bullet"/>
      <w:lvlText w:val=""/>
      <w:lvlJc w:val="left"/>
      <w:pPr>
        <w:ind w:left="720" w:hanging="360"/>
      </w:pPr>
      <w:rPr>
        <w:rFonts w:ascii="Symbol" w:hAnsi="Symbol" w:hint="default"/>
      </w:rPr>
    </w:lvl>
    <w:lvl w:ilvl="1" w:tplc="32E85758" w:tentative="1">
      <w:start w:val="1"/>
      <w:numFmt w:val="bullet"/>
      <w:lvlText w:val="o"/>
      <w:lvlJc w:val="left"/>
      <w:pPr>
        <w:ind w:left="1440" w:hanging="360"/>
      </w:pPr>
      <w:rPr>
        <w:rFonts w:ascii="Courier New" w:hAnsi="Courier New" w:cs="Courier New" w:hint="default"/>
      </w:rPr>
    </w:lvl>
    <w:lvl w:ilvl="2" w:tplc="2BF84A66" w:tentative="1">
      <w:start w:val="1"/>
      <w:numFmt w:val="bullet"/>
      <w:lvlText w:val=""/>
      <w:lvlJc w:val="left"/>
      <w:pPr>
        <w:ind w:left="2160" w:hanging="360"/>
      </w:pPr>
      <w:rPr>
        <w:rFonts w:ascii="Wingdings" w:hAnsi="Wingdings" w:hint="default"/>
      </w:rPr>
    </w:lvl>
    <w:lvl w:ilvl="3" w:tplc="B5FC092E" w:tentative="1">
      <w:start w:val="1"/>
      <w:numFmt w:val="bullet"/>
      <w:lvlText w:val=""/>
      <w:lvlJc w:val="left"/>
      <w:pPr>
        <w:ind w:left="2880" w:hanging="360"/>
      </w:pPr>
      <w:rPr>
        <w:rFonts w:ascii="Symbol" w:hAnsi="Symbol" w:hint="default"/>
      </w:rPr>
    </w:lvl>
    <w:lvl w:ilvl="4" w:tplc="7BBE99EE" w:tentative="1">
      <w:start w:val="1"/>
      <w:numFmt w:val="bullet"/>
      <w:lvlText w:val="o"/>
      <w:lvlJc w:val="left"/>
      <w:pPr>
        <w:ind w:left="3600" w:hanging="360"/>
      </w:pPr>
      <w:rPr>
        <w:rFonts w:ascii="Courier New" w:hAnsi="Courier New" w:cs="Courier New" w:hint="default"/>
      </w:rPr>
    </w:lvl>
    <w:lvl w:ilvl="5" w:tplc="BF2481A0" w:tentative="1">
      <w:start w:val="1"/>
      <w:numFmt w:val="bullet"/>
      <w:lvlText w:val=""/>
      <w:lvlJc w:val="left"/>
      <w:pPr>
        <w:ind w:left="4320" w:hanging="360"/>
      </w:pPr>
      <w:rPr>
        <w:rFonts w:ascii="Wingdings" w:hAnsi="Wingdings" w:hint="default"/>
      </w:rPr>
    </w:lvl>
    <w:lvl w:ilvl="6" w:tplc="6226C1AC" w:tentative="1">
      <w:start w:val="1"/>
      <w:numFmt w:val="bullet"/>
      <w:lvlText w:val=""/>
      <w:lvlJc w:val="left"/>
      <w:pPr>
        <w:ind w:left="5040" w:hanging="360"/>
      </w:pPr>
      <w:rPr>
        <w:rFonts w:ascii="Symbol" w:hAnsi="Symbol" w:hint="default"/>
      </w:rPr>
    </w:lvl>
    <w:lvl w:ilvl="7" w:tplc="78467E16" w:tentative="1">
      <w:start w:val="1"/>
      <w:numFmt w:val="bullet"/>
      <w:lvlText w:val="o"/>
      <w:lvlJc w:val="left"/>
      <w:pPr>
        <w:ind w:left="5760" w:hanging="360"/>
      </w:pPr>
      <w:rPr>
        <w:rFonts w:ascii="Courier New" w:hAnsi="Courier New" w:cs="Courier New" w:hint="default"/>
      </w:rPr>
    </w:lvl>
    <w:lvl w:ilvl="8" w:tplc="847E4C32" w:tentative="1">
      <w:start w:val="1"/>
      <w:numFmt w:val="bullet"/>
      <w:lvlText w:val=""/>
      <w:lvlJc w:val="left"/>
      <w:pPr>
        <w:ind w:left="6480" w:hanging="360"/>
      </w:pPr>
      <w:rPr>
        <w:rFonts w:ascii="Wingdings" w:hAnsi="Wingdings" w:hint="default"/>
      </w:rPr>
    </w:lvl>
  </w:abstractNum>
  <w:abstractNum w:abstractNumId="3" w15:restartNumberingAfterBreak="0">
    <w:nsid w:val="05460397"/>
    <w:multiLevelType w:val="hybridMultilevel"/>
    <w:tmpl w:val="DB34F83E"/>
    <w:lvl w:ilvl="0" w:tplc="1938F8AE">
      <w:start w:val="1"/>
      <w:numFmt w:val="bullet"/>
      <w:lvlText w:val=""/>
      <w:lvlJc w:val="left"/>
      <w:pPr>
        <w:ind w:left="720" w:hanging="360"/>
      </w:pPr>
      <w:rPr>
        <w:rFonts w:ascii="Symbol" w:hAnsi="Symbol" w:hint="default"/>
      </w:rPr>
    </w:lvl>
    <w:lvl w:ilvl="1" w:tplc="DA765C94" w:tentative="1">
      <w:start w:val="1"/>
      <w:numFmt w:val="bullet"/>
      <w:lvlText w:val="o"/>
      <w:lvlJc w:val="left"/>
      <w:pPr>
        <w:ind w:left="1440" w:hanging="360"/>
      </w:pPr>
      <w:rPr>
        <w:rFonts w:ascii="Courier New" w:hAnsi="Courier New" w:cs="Courier New" w:hint="default"/>
      </w:rPr>
    </w:lvl>
    <w:lvl w:ilvl="2" w:tplc="2918FF94" w:tentative="1">
      <w:start w:val="1"/>
      <w:numFmt w:val="bullet"/>
      <w:lvlText w:val=""/>
      <w:lvlJc w:val="left"/>
      <w:pPr>
        <w:ind w:left="2160" w:hanging="360"/>
      </w:pPr>
      <w:rPr>
        <w:rFonts w:ascii="Wingdings" w:hAnsi="Wingdings" w:hint="default"/>
      </w:rPr>
    </w:lvl>
    <w:lvl w:ilvl="3" w:tplc="9230A1A6" w:tentative="1">
      <w:start w:val="1"/>
      <w:numFmt w:val="bullet"/>
      <w:lvlText w:val=""/>
      <w:lvlJc w:val="left"/>
      <w:pPr>
        <w:ind w:left="2880" w:hanging="360"/>
      </w:pPr>
      <w:rPr>
        <w:rFonts w:ascii="Symbol" w:hAnsi="Symbol" w:hint="default"/>
      </w:rPr>
    </w:lvl>
    <w:lvl w:ilvl="4" w:tplc="E84683A8" w:tentative="1">
      <w:start w:val="1"/>
      <w:numFmt w:val="bullet"/>
      <w:lvlText w:val="o"/>
      <w:lvlJc w:val="left"/>
      <w:pPr>
        <w:ind w:left="3600" w:hanging="360"/>
      </w:pPr>
      <w:rPr>
        <w:rFonts w:ascii="Courier New" w:hAnsi="Courier New" w:cs="Courier New" w:hint="default"/>
      </w:rPr>
    </w:lvl>
    <w:lvl w:ilvl="5" w:tplc="687CD74A" w:tentative="1">
      <w:start w:val="1"/>
      <w:numFmt w:val="bullet"/>
      <w:lvlText w:val=""/>
      <w:lvlJc w:val="left"/>
      <w:pPr>
        <w:ind w:left="4320" w:hanging="360"/>
      </w:pPr>
      <w:rPr>
        <w:rFonts w:ascii="Wingdings" w:hAnsi="Wingdings" w:hint="default"/>
      </w:rPr>
    </w:lvl>
    <w:lvl w:ilvl="6" w:tplc="D3145E98" w:tentative="1">
      <w:start w:val="1"/>
      <w:numFmt w:val="bullet"/>
      <w:lvlText w:val=""/>
      <w:lvlJc w:val="left"/>
      <w:pPr>
        <w:ind w:left="5040" w:hanging="360"/>
      </w:pPr>
      <w:rPr>
        <w:rFonts w:ascii="Symbol" w:hAnsi="Symbol" w:hint="default"/>
      </w:rPr>
    </w:lvl>
    <w:lvl w:ilvl="7" w:tplc="48E6F474" w:tentative="1">
      <w:start w:val="1"/>
      <w:numFmt w:val="bullet"/>
      <w:lvlText w:val="o"/>
      <w:lvlJc w:val="left"/>
      <w:pPr>
        <w:ind w:left="5760" w:hanging="360"/>
      </w:pPr>
      <w:rPr>
        <w:rFonts w:ascii="Courier New" w:hAnsi="Courier New" w:cs="Courier New" w:hint="default"/>
      </w:rPr>
    </w:lvl>
    <w:lvl w:ilvl="8" w:tplc="C310F5D0" w:tentative="1">
      <w:start w:val="1"/>
      <w:numFmt w:val="bullet"/>
      <w:lvlText w:val=""/>
      <w:lvlJc w:val="left"/>
      <w:pPr>
        <w:ind w:left="6480" w:hanging="360"/>
      </w:pPr>
      <w:rPr>
        <w:rFonts w:ascii="Wingdings" w:hAnsi="Wingdings" w:hint="default"/>
      </w:rPr>
    </w:lvl>
  </w:abstractNum>
  <w:abstractNum w:abstractNumId="4" w15:restartNumberingAfterBreak="0">
    <w:nsid w:val="05F07287"/>
    <w:multiLevelType w:val="hybridMultilevel"/>
    <w:tmpl w:val="F0023374"/>
    <w:lvl w:ilvl="0" w:tplc="40CC63CE">
      <w:start w:val="1"/>
      <w:numFmt w:val="decimal"/>
      <w:lvlText w:val="%1."/>
      <w:lvlJc w:val="left"/>
      <w:pPr>
        <w:ind w:left="780" w:hanging="360"/>
      </w:pPr>
    </w:lvl>
    <w:lvl w:ilvl="1" w:tplc="441A01D2" w:tentative="1">
      <w:start w:val="1"/>
      <w:numFmt w:val="lowerLetter"/>
      <w:lvlText w:val="%2."/>
      <w:lvlJc w:val="left"/>
      <w:pPr>
        <w:ind w:left="1500" w:hanging="360"/>
      </w:pPr>
    </w:lvl>
    <w:lvl w:ilvl="2" w:tplc="2286ECB4" w:tentative="1">
      <w:start w:val="1"/>
      <w:numFmt w:val="lowerRoman"/>
      <w:lvlText w:val="%3."/>
      <w:lvlJc w:val="right"/>
      <w:pPr>
        <w:ind w:left="2220" w:hanging="180"/>
      </w:pPr>
    </w:lvl>
    <w:lvl w:ilvl="3" w:tplc="3DCAD7C4" w:tentative="1">
      <w:start w:val="1"/>
      <w:numFmt w:val="decimal"/>
      <w:lvlText w:val="%4."/>
      <w:lvlJc w:val="left"/>
      <w:pPr>
        <w:ind w:left="2940" w:hanging="360"/>
      </w:pPr>
    </w:lvl>
    <w:lvl w:ilvl="4" w:tplc="2DEC2E54" w:tentative="1">
      <w:start w:val="1"/>
      <w:numFmt w:val="lowerLetter"/>
      <w:lvlText w:val="%5."/>
      <w:lvlJc w:val="left"/>
      <w:pPr>
        <w:ind w:left="3660" w:hanging="360"/>
      </w:pPr>
    </w:lvl>
    <w:lvl w:ilvl="5" w:tplc="CE4A6766" w:tentative="1">
      <w:start w:val="1"/>
      <w:numFmt w:val="lowerRoman"/>
      <w:lvlText w:val="%6."/>
      <w:lvlJc w:val="right"/>
      <w:pPr>
        <w:ind w:left="4380" w:hanging="180"/>
      </w:pPr>
    </w:lvl>
    <w:lvl w:ilvl="6" w:tplc="207C9926" w:tentative="1">
      <w:start w:val="1"/>
      <w:numFmt w:val="decimal"/>
      <w:lvlText w:val="%7."/>
      <w:lvlJc w:val="left"/>
      <w:pPr>
        <w:ind w:left="5100" w:hanging="360"/>
      </w:pPr>
    </w:lvl>
    <w:lvl w:ilvl="7" w:tplc="E6E440E0" w:tentative="1">
      <w:start w:val="1"/>
      <w:numFmt w:val="lowerLetter"/>
      <w:lvlText w:val="%8."/>
      <w:lvlJc w:val="left"/>
      <w:pPr>
        <w:ind w:left="5820" w:hanging="360"/>
      </w:pPr>
    </w:lvl>
    <w:lvl w:ilvl="8" w:tplc="5768BB48" w:tentative="1">
      <w:start w:val="1"/>
      <w:numFmt w:val="lowerRoman"/>
      <w:lvlText w:val="%9."/>
      <w:lvlJc w:val="right"/>
      <w:pPr>
        <w:ind w:left="6540" w:hanging="180"/>
      </w:pPr>
    </w:lvl>
  </w:abstractNum>
  <w:abstractNum w:abstractNumId="5" w15:restartNumberingAfterBreak="0">
    <w:nsid w:val="06230CBE"/>
    <w:multiLevelType w:val="hybridMultilevel"/>
    <w:tmpl w:val="0E8EE262"/>
    <w:lvl w:ilvl="0" w:tplc="A65EF984">
      <w:start w:val="1"/>
      <w:numFmt w:val="decimal"/>
      <w:lvlText w:val="%1."/>
      <w:lvlJc w:val="left"/>
      <w:pPr>
        <w:ind w:left="720" w:hanging="360"/>
      </w:pPr>
      <w:rPr>
        <w:rFonts w:hint="default"/>
      </w:rPr>
    </w:lvl>
    <w:lvl w:ilvl="1" w:tplc="C0400748" w:tentative="1">
      <w:start w:val="1"/>
      <w:numFmt w:val="bullet"/>
      <w:lvlText w:val="o"/>
      <w:lvlJc w:val="left"/>
      <w:pPr>
        <w:ind w:left="1440" w:hanging="360"/>
      </w:pPr>
      <w:rPr>
        <w:rFonts w:ascii="Courier New" w:hAnsi="Courier New" w:cs="Courier New" w:hint="default"/>
      </w:rPr>
    </w:lvl>
    <w:lvl w:ilvl="2" w:tplc="ACB07214" w:tentative="1">
      <w:start w:val="1"/>
      <w:numFmt w:val="bullet"/>
      <w:lvlText w:val=""/>
      <w:lvlJc w:val="left"/>
      <w:pPr>
        <w:ind w:left="2160" w:hanging="360"/>
      </w:pPr>
      <w:rPr>
        <w:rFonts w:ascii="Wingdings" w:hAnsi="Wingdings" w:hint="default"/>
      </w:rPr>
    </w:lvl>
    <w:lvl w:ilvl="3" w:tplc="C90C8ED8" w:tentative="1">
      <w:start w:val="1"/>
      <w:numFmt w:val="bullet"/>
      <w:lvlText w:val=""/>
      <w:lvlJc w:val="left"/>
      <w:pPr>
        <w:ind w:left="2880" w:hanging="360"/>
      </w:pPr>
      <w:rPr>
        <w:rFonts w:ascii="Symbol" w:hAnsi="Symbol" w:hint="default"/>
      </w:rPr>
    </w:lvl>
    <w:lvl w:ilvl="4" w:tplc="64AA531E" w:tentative="1">
      <w:start w:val="1"/>
      <w:numFmt w:val="bullet"/>
      <w:lvlText w:val="o"/>
      <w:lvlJc w:val="left"/>
      <w:pPr>
        <w:ind w:left="3600" w:hanging="360"/>
      </w:pPr>
      <w:rPr>
        <w:rFonts w:ascii="Courier New" w:hAnsi="Courier New" w:cs="Courier New" w:hint="default"/>
      </w:rPr>
    </w:lvl>
    <w:lvl w:ilvl="5" w:tplc="FECC9CB6" w:tentative="1">
      <w:start w:val="1"/>
      <w:numFmt w:val="bullet"/>
      <w:lvlText w:val=""/>
      <w:lvlJc w:val="left"/>
      <w:pPr>
        <w:ind w:left="4320" w:hanging="360"/>
      </w:pPr>
      <w:rPr>
        <w:rFonts w:ascii="Wingdings" w:hAnsi="Wingdings" w:hint="default"/>
      </w:rPr>
    </w:lvl>
    <w:lvl w:ilvl="6" w:tplc="5DD8BDA0" w:tentative="1">
      <w:start w:val="1"/>
      <w:numFmt w:val="bullet"/>
      <w:lvlText w:val=""/>
      <w:lvlJc w:val="left"/>
      <w:pPr>
        <w:ind w:left="5040" w:hanging="360"/>
      </w:pPr>
      <w:rPr>
        <w:rFonts w:ascii="Symbol" w:hAnsi="Symbol" w:hint="default"/>
      </w:rPr>
    </w:lvl>
    <w:lvl w:ilvl="7" w:tplc="5D3062EE" w:tentative="1">
      <w:start w:val="1"/>
      <w:numFmt w:val="bullet"/>
      <w:lvlText w:val="o"/>
      <w:lvlJc w:val="left"/>
      <w:pPr>
        <w:ind w:left="5760" w:hanging="360"/>
      </w:pPr>
      <w:rPr>
        <w:rFonts w:ascii="Courier New" w:hAnsi="Courier New" w:cs="Courier New" w:hint="default"/>
      </w:rPr>
    </w:lvl>
    <w:lvl w:ilvl="8" w:tplc="C2DAB6BA" w:tentative="1">
      <w:start w:val="1"/>
      <w:numFmt w:val="bullet"/>
      <w:lvlText w:val=""/>
      <w:lvlJc w:val="left"/>
      <w:pPr>
        <w:ind w:left="6480" w:hanging="360"/>
      </w:pPr>
      <w:rPr>
        <w:rFonts w:ascii="Wingdings" w:hAnsi="Wingdings" w:hint="default"/>
      </w:rPr>
    </w:lvl>
  </w:abstractNum>
  <w:abstractNum w:abstractNumId="6" w15:restartNumberingAfterBreak="0">
    <w:nsid w:val="07BF679A"/>
    <w:multiLevelType w:val="hybridMultilevel"/>
    <w:tmpl w:val="DE5C00DA"/>
    <w:lvl w:ilvl="0" w:tplc="8C9236E2">
      <w:start w:val="1"/>
      <w:numFmt w:val="bullet"/>
      <w:lvlText w:val=""/>
      <w:lvlJc w:val="left"/>
      <w:pPr>
        <w:ind w:left="294" w:hanging="360"/>
      </w:pPr>
      <w:rPr>
        <w:rFonts w:ascii="Symbol" w:hAnsi="Symbol" w:hint="default"/>
      </w:rPr>
    </w:lvl>
    <w:lvl w:ilvl="1" w:tplc="EBDC19D4" w:tentative="1">
      <w:start w:val="1"/>
      <w:numFmt w:val="bullet"/>
      <w:lvlText w:val="o"/>
      <w:lvlJc w:val="left"/>
      <w:pPr>
        <w:ind w:left="1014" w:hanging="360"/>
      </w:pPr>
      <w:rPr>
        <w:rFonts w:ascii="Courier New" w:hAnsi="Courier New" w:cs="Courier New" w:hint="default"/>
      </w:rPr>
    </w:lvl>
    <w:lvl w:ilvl="2" w:tplc="2AF69090" w:tentative="1">
      <w:start w:val="1"/>
      <w:numFmt w:val="bullet"/>
      <w:lvlText w:val=""/>
      <w:lvlJc w:val="left"/>
      <w:pPr>
        <w:ind w:left="1734" w:hanging="360"/>
      </w:pPr>
      <w:rPr>
        <w:rFonts w:ascii="Wingdings" w:hAnsi="Wingdings" w:hint="default"/>
      </w:rPr>
    </w:lvl>
    <w:lvl w:ilvl="3" w:tplc="7B586BAA" w:tentative="1">
      <w:start w:val="1"/>
      <w:numFmt w:val="bullet"/>
      <w:lvlText w:val=""/>
      <w:lvlJc w:val="left"/>
      <w:pPr>
        <w:ind w:left="2454" w:hanging="360"/>
      </w:pPr>
      <w:rPr>
        <w:rFonts w:ascii="Symbol" w:hAnsi="Symbol" w:hint="default"/>
      </w:rPr>
    </w:lvl>
    <w:lvl w:ilvl="4" w:tplc="B486E520" w:tentative="1">
      <w:start w:val="1"/>
      <w:numFmt w:val="bullet"/>
      <w:lvlText w:val="o"/>
      <w:lvlJc w:val="left"/>
      <w:pPr>
        <w:ind w:left="3174" w:hanging="360"/>
      </w:pPr>
      <w:rPr>
        <w:rFonts w:ascii="Courier New" w:hAnsi="Courier New" w:cs="Courier New" w:hint="default"/>
      </w:rPr>
    </w:lvl>
    <w:lvl w:ilvl="5" w:tplc="9B96413A" w:tentative="1">
      <w:start w:val="1"/>
      <w:numFmt w:val="bullet"/>
      <w:lvlText w:val=""/>
      <w:lvlJc w:val="left"/>
      <w:pPr>
        <w:ind w:left="3894" w:hanging="360"/>
      </w:pPr>
      <w:rPr>
        <w:rFonts w:ascii="Wingdings" w:hAnsi="Wingdings" w:hint="default"/>
      </w:rPr>
    </w:lvl>
    <w:lvl w:ilvl="6" w:tplc="B07AAA38" w:tentative="1">
      <w:start w:val="1"/>
      <w:numFmt w:val="bullet"/>
      <w:lvlText w:val=""/>
      <w:lvlJc w:val="left"/>
      <w:pPr>
        <w:ind w:left="4614" w:hanging="360"/>
      </w:pPr>
      <w:rPr>
        <w:rFonts w:ascii="Symbol" w:hAnsi="Symbol" w:hint="default"/>
      </w:rPr>
    </w:lvl>
    <w:lvl w:ilvl="7" w:tplc="AAF04210" w:tentative="1">
      <w:start w:val="1"/>
      <w:numFmt w:val="bullet"/>
      <w:lvlText w:val="o"/>
      <w:lvlJc w:val="left"/>
      <w:pPr>
        <w:ind w:left="5334" w:hanging="360"/>
      </w:pPr>
      <w:rPr>
        <w:rFonts w:ascii="Courier New" w:hAnsi="Courier New" w:cs="Courier New" w:hint="default"/>
      </w:rPr>
    </w:lvl>
    <w:lvl w:ilvl="8" w:tplc="ACFE0934" w:tentative="1">
      <w:start w:val="1"/>
      <w:numFmt w:val="bullet"/>
      <w:lvlText w:val=""/>
      <w:lvlJc w:val="left"/>
      <w:pPr>
        <w:ind w:left="6054" w:hanging="360"/>
      </w:pPr>
      <w:rPr>
        <w:rFonts w:ascii="Wingdings" w:hAnsi="Wingdings" w:hint="default"/>
      </w:rPr>
    </w:lvl>
  </w:abstractNum>
  <w:abstractNum w:abstractNumId="7" w15:restartNumberingAfterBreak="0">
    <w:nsid w:val="0AE94342"/>
    <w:multiLevelType w:val="hybridMultilevel"/>
    <w:tmpl w:val="603A01CA"/>
    <w:lvl w:ilvl="0" w:tplc="AD7C09EE">
      <w:start w:val="1"/>
      <w:numFmt w:val="bullet"/>
      <w:lvlText w:val=""/>
      <w:lvlJc w:val="left"/>
      <w:pPr>
        <w:ind w:left="720" w:hanging="360"/>
      </w:pPr>
      <w:rPr>
        <w:rFonts w:ascii="Symbol" w:hAnsi="Symbol" w:hint="default"/>
      </w:rPr>
    </w:lvl>
    <w:lvl w:ilvl="1" w:tplc="4A26F202">
      <w:start w:val="1"/>
      <w:numFmt w:val="bullet"/>
      <w:lvlText w:val="o"/>
      <w:lvlJc w:val="left"/>
      <w:pPr>
        <w:ind w:left="1440" w:hanging="360"/>
      </w:pPr>
      <w:rPr>
        <w:rFonts w:ascii="Courier New" w:hAnsi="Courier New" w:cs="Courier New" w:hint="default"/>
      </w:rPr>
    </w:lvl>
    <w:lvl w:ilvl="2" w:tplc="DFDEDCF2" w:tentative="1">
      <w:start w:val="1"/>
      <w:numFmt w:val="bullet"/>
      <w:lvlText w:val=""/>
      <w:lvlJc w:val="left"/>
      <w:pPr>
        <w:ind w:left="2160" w:hanging="360"/>
      </w:pPr>
      <w:rPr>
        <w:rFonts w:ascii="Wingdings" w:hAnsi="Wingdings" w:hint="default"/>
      </w:rPr>
    </w:lvl>
    <w:lvl w:ilvl="3" w:tplc="DE18CDBA" w:tentative="1">
      <w:start w:val="1"/>
      <w:numFmt w:val="bullet"/>
      <w:lvlText w:val=""/>
      <w:lvlJc w:val="left"/>
      <w:pPr>
        <w:ind w:left="2880" w:hanging="360"/>
      </w:pPr>
      <w:rPr>
        <w:rFonts w:ascii="Symbol" w:hAnsi="Symbol" w:hint="default"/>
      </w:rPr>
    </w:lvl>
    <w:lvl w:ilvl="4" w:tplc="E0606818" w:tentative="1">
      <w:start w:val="1"/>
      <w:numFmt w:val="bullet"/>
      <w:lvlText w:val="o"/>
      <w:lvlJc w:val="left"/>
      <w:pPr>
        <w:ind w:left="3600" w:hanging="360"/>
      </w:pPr>
      <w:rPr>
        <w:rFonts w:ascii="Courier New" w:hAnsi="Courier New" w:cs="Courier New" w:hint="default"/>
      </w:rPr>
    </w:lvl>
    <w:lvl w:ilvl="5" w:tplc="C9009D28" w:tentative="1">
      <w:start w:val="1"/>
      <w:numFmt w:val="bullet"/>
      <w:lvlText w:val=""/>
      <w:lvlJc w:val="left"/>
      <w:pPr>
        <w:ind w:left="4320" w:hanging="360"/>
      </w:pPr>
      <w:rPr>
        <w:rFonts w:ascii="Wingdings" w:hAnsi="Wingdings" w:hint="default"/>
      </w:rPr>
    </w:lvl>
    <w:lvl w:ilvl="6" w:tplc="7E006190" w:tentative="1">
      <w:start w:val="1"/>
      <w:numFmt w:val="bullet"/>
      <w:lvlText w:val=""/>
      <w:lvlJc w:val="left"/>
      <w:pPr>
        <w:ind w:left="5040" w:hanging="360"/>
      </w:pPr>
      <w:rPr>
        <w:rFonts w:ascii="Symbol" w:hAnsi="Symbol" w:hint="default"/>
      </w:rPr>
    </w:lvl>
    <w:lvl w:ilvl="7" w:tplc="5C2ED9A4" w:tentative="1">
      <w:start w:val="1"/>
      <w:numFmt w:val="bullet"/>
      <w:lvlText w:val="o"/>
      <w:lvlJc w:val="left"/>
      <w:pPr>
        <w:ind w:left="5760" w:hanging="360"/>
      </w:pPr>
      <w:rPr>
        <w:rFonts w:ascii="Courier New" w:hAnsi="Courier New" w:cs="Courier New" w:hint="default"/>
      </w:rPr>
    </w:lvl>
    <w:lvl w:ilvl="8" w:tplc="212015D2" w:tentative="1">
      <w:start w:val="1"/>
      <w:numFmt w:val="bullet"/>
      <w:lvlText w:val=""/>
      <w:lvlJc w:val="left"/>
      <w:pPr>
        <w:ind w:left="6480" w:hanging="360"/>
      </w:pPr>
      <w:rPr>
        <w:rFonts w:ascii="Wingdings" w:hAnsi="Wingdings" w:hint="default"/>
      </w:rPr>
    </w:lvl>
  </w:abstractNum>
  <w:abstractNum w:abstractNumId="8" w15:restartNumberingAfterBreak="0">
    <w:nsid w:val="0AF50B6B"/>
    <w:multiLevelType w:val="multilevel"/>
    <w:tmpl w:val="7A64EB62"/>
    <w:lvl w:ilvl="0">
      <w:start w:val="1"/>
      <w:numFmt w:val="decimal"/>
      <w:pStyle w:val="Heading"/>
      <w:lvlText w:val="%1"/>
      <w:lvlJc w:val="left"/>
      <w:pPr>
        <w:ind w:left="1080" w:hanging="720"/>
      </w:pPr>
      <w:rPr>
        <w:rFonts w:hint="default"/>
      </w:rPr>
    </w:lvl>
    <w:lvl w:ilvl="1">
      <w:start w:val="1"/>
      <w:numFmt w:val="decimal"/>
      <w:pStyle w:val="Subheading"/>
      <w:isLgl/>
      <w:lvlText w:val="%1.%2"/>
      <w:lvlJc w:val="left"/>
      <w:pPr>
        <w:ind w:left="720" w:hanging="360"/>
      </w:pPr>
      <w:rPr>
        <w:rFonts w:hint="default"/>
      </w:rPr>
    </w:lvl>
    <w:lvl w:ilvl="2">
      <w:start w:val="1"/>
      <w:numFmt w:val="decimal"/>
      <w:pStyle w:val="Subsubheading"/>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9" w15:restartNumberingAfterBreak="0">
    <w:nsid w:val="0C0B2F9F"/>
    <w:multiLevelType w:val="hybridMultilevel"/>
    <w:tmpl w:val="7CCC2D8A"/>
    <w:lvl w:ilvl="0" w:tplc="8E885C58">
      <w:start w:val="1"/>
      <w:numFmt w:val="bullet"/>
      <w:lvlText w:val=""/>
      <w:lvlJc w:val="left"/>
      <w:pPr>
        <w:ind w:left="720" w:hanging="360"/>
      </w:pPr>
      <w:rPr>
        <w:rFonts w:ascii="Symbol" w:hAnsi="Symbol" w:hint="default"/>
      </w:rPr>
    </w:lvl>
    <w:lvl w:ilvl="1" w:tplc="12F0C59C" w:tentative="1">
      <w:start w:val="1"/>
      <w:numFmt w:val="bullet"/>
      <w:lvlText w:val="o"/>
      <w:lvlJc w:val="left"/>
      <w:pPr>
        <w:ind w:left="1440" w:hanging="360"/>
      </w:pPr>
      <w:rPr>
        <w:rFonts w:ascii="Courier New" w:hAnsi="Courier New" w:cs="Courier New" w:hint="default"/>
      </w:rPr>
    </w:lvl>
    <w:lvl w:ilvl="2" w:tplc="691A6858" w:tentative="1">
      <w:start w:val="1"/>
      <w:numFmt w:val="bullet"/>
      <w:lvlText w:val=""/>
      <w:lvlJc w:val="left"/>
      <w:pPr>
        <w:ind w:left="2160" w:hanging="360"/>
      </w:pPr>
      <w:rPr>
        <w:rFonts w:ascii="Wingdings" w:hAnsi="Wingdings" w:hint="default"/>
      </w:rPr>
    </w:lvl>
    <w:lvl w:ilvl="3" w:tplc="89B8EA74" w:tentative="1">
      <w:start w:val="1"/>
      <w:numFmt w:val="bullet"/>
      <w:lvlText w:val=""/>
      <w:lvlJc w:val="left"/>
      <w:pPr>
        <w:ind w:left="2880" w:hanging="360"/>
      </w:pPr>
      <w:rPr>
        <w:rFonts w:ascii="Symbol" w:hAnsi="Symbol" w:hint="default"/>
      </w:rPr>
    </w:lvl>
    <w:lvl w:ilvl="4" w:tplc="2A86B1BA" w:tentative="1">
      <w:start w:val="1"/>
      <w:numFmt w:val="bullet"/>
      <w:lvlText w:val="o"/>
      <w:lvlJc w:val="left"/>
      <w:pPr>
        <w:ind w:left="3600" w:hanging="360"/>
      </w:pPr>
      <w:rPr>
        <w:rFonts w:ascii="Courier New" w:hAnsi="Courier New" w:cs="Courier New" w:hint="default"/>
      </w:rPr>
    </w:lvl>
    <w:lvl w:ilvl="5" w:tplc="A3EAD758" w:tentative="1">
      <w:start w:val="1"/>
      <w:numFmt w:val="bullet"/>
      <w:lvlText w:val=""/>
      <w:lvlJc w:val="left"/>
      <w:pPr>
        <w:ind w:left="4320" w:hanging="360"/>
      </w:pPr>
      <w:rPr>
        <w:rFonts w:ascii="Wingdings" w:hAnsi="Wingdings" w:hint="default"/>
      </w:rPr>
    </w:lvl>
    <w:lvl w:ilvl="6" w:tplc="02FE1CE4" w:tentative="1">
      <w:start w:val="1"/>
      <w:numFmt w:val="bullet"/>
      <w:lvlText w:val=""/>
      <w:lvlJc w:val="left"/>
      <w:pPr>
        <w:ind w:left="5040" w:hanging="360"/>
      </w:pPr>
      <w:rPr>
        <w:rFonts w:ascii="Symbol" w:hAnsi="Symbol" w:hint="default"/>
      </w:rPr>
    </w:lvl>
    <w:lvl w:ilvl="7" w:tplc="A38C9F48" w:tentative="1">
      <w:start w:val="1"/>
      <w:numFmt w:val="bullet"/>
      <w:lvlText w:val="o"/>
      <w:lvlJc w:val="left"/>
      <w:pPr>
        <w:ind w:left="5760" w:hanging="360"/>
      </w:pPr>
      <w:rPr>
        <w:rFonts w:ascii="Courier New" w:hAnsi="Courier New" w:cs="Courier New" w:hint="default"/>
      </w:rPr>
    </w:lvl>
    <w:lvl w:ilvl="8" w:tplc="FF3C27B6" w:tentative="1">
      <w:start w:val="1"/>
      <w:numFmt w:val="bullet"/>
      <w:lvlText w:val=""/>
      <w:lvlJc w:val="left"/>
      <w:pPr>
        <w:ind w:left="6480" w:hanging="360"/>
      </w:pPr>
      <w:rPr>
        <w:rFonts w:ascii="Wingdings" w:hAnsi="Wingdings" w:hint="default"/>
      </w:rPr>
    </w:lvl>
  </w:abstractNum>
  <w:abstractNum w:abstractNumId="10" w15:restartNumberingAfterBreak="0">
    <w:nsid w:val="0C695687"/>
    <w:multiLevelType w:val="hybridMultilevel"/>
    <w:tmpl w:val="60284C56"/>
    <w:lvl w:ilvl="0" w:tplc="DC4A8F56">
      <w:start w:val="1"/>
      <w:numFmt w:val="bullet"/>
      <w:lvlText w:val=""/>
      <w:lvlJc w:val="left"/>
      <w:pPr>
        <w:ind w:left="720" w:hanging="360"/>
      </w:pPr>
      <w:rPr>
        <w:rFonts w:ascii="Symbol" w:hAnsi="Symbol" w:hint="default"/>
      </w:rPr>
    </w:lvl>
    <w:lvl w:ilvl="1" w:tplc="5C102FB8" w:tentative="1">
      <w:start w:val="1"/>
      <w:numFmt w:val="bullet"/>
      <w:lvlText w:val="o"/>
      <w:lvlJc w:val="left"/>
      <w:pPr>
        <w:ind w:left="1440" w:hanging="360"/>
      </w:pPr>
      <w:rPr>
        <w:rFonts w:ascii="Courier New" w:hAnsi="Courier New" w:cs="Courier New" w:hint="default"/>
      </w:rPr>
    </w:lvl>
    <w:lvl w:ilvl="2" w:tplc="0EAC1E24" w:tentative="1">
      <w:start w:val="1"/>
      <w:numFmt w:val="bullet"/>
      <w:lvlText w:val=""/>
      <w:lvlJc w:val="left"/>
      <w:pPr>
        <w:ind w:left="2160" w:hanging="360"/>
      </w:pPr>
      <w:rPr>
        <w:rFonts w:ascii="Wingdings" w:hAnsi="Wingdings" w:hint="default"/>
      </w:rPr>
    </w:lvl>
    <w:lvl w:ilvl="3" w:tplc="91B2D272" w:tentative="1">
      <w:start w:val="1"/>
      <w:numFmt w:val="bullet"/>
      <w:lvlText w:val=""/>
      <w:lvlJc w:val="left"/>
      <w:pPr>
        <w:ind w:left="2880" w:hanging="360"/>
      </w:pPr>
      <w:rPr>
        <w:rFonts w:ascii="Symbol" w:hAnsi="Symbol" w:hint="default"/>
      </w:rPr>
    </w:lvl>
    <w:lvl w:ilvl="4" w:tplc="D7649164" w:tentative="1">
      <w:start w:val="1"/>
      <w:numFmt w:val="bullet"/>
      <w:lvlText w:val="o"/>
      <w:lvlJc w:val="left"/>
      <w:pPr>
        <w:ind w:left="3600" w:hanging="360"/>
      </w:pPr>
      <w:rPr>
        <w:rFonts w:ascii="Courier New" w:hAnsi="Courier New" w:cs="Courier New" w:hint="default"/>
      </w:rPr>
    </w:lvl>
    <w:lvl w:ilvl="5" w:tplc="1850269E" w:tentative="1">
      <w:start w:val="1"/>
      <w:numFmt w:val="bullet"/>
      <w:lvlText w:val=""/>
      <w:lvlJc w:val="left"/>
      <w:pPr>
        <w:ind w:left="4320" w:hanging="360"/>
      </w:pPr>
      <w:rPr>
        <w:rFonts w:ascii="Wingdings" w:hAnsi="Wingdings" w:hint="default"/>
      </w:rPr>
    </w:lvl>
    <w:lvl w:ilvl="6" w:tplc="C8C81B04" w:tentative="1">
      <w:start w:val="1"/>
      <w:numFmt w:val="bullet"/>
      <w:lvlText w:val=""/>
      <w:lvlJc w:val="left"/>
      <w:pPr>
        <w:ind w:left="5040" w:hanging="360"/>
      </w:pPr>
      <w:rPr>
        <w:rFonts w:ascii="Symbol" w:hAnsi="Symbol" w:hint="default"/>
      </w:rPr>
    </w:lvl>
    <w:lvl w:ilvl="7" w:tplc="BA445FDC" w:tentative="1">
      <w:start w:val="1"/>
      <w:numFmt w:val="bullet"/>
      <w:lvlText w:val="o"/>
      <w:lvlJc w:val="left"/>
      <w:pPr>
        <w:ind w:left="5760" w:hanging="360"/>
      </w:pPr>
      <w:rPr>
        <w:rFonts w:ascii="Courier New" w:hAnsi="Courier New" w:cs="Courier New" w:hint="default"/>
      </w:rPr>
    </w:lvl>
    <w:lvl w:ilvl="8" w:tplc="E5E4DA5E" w:tentative="1">
      <w:start w:val="1"/>
      <w:numFmt w:val="bullet"/>
      <w:lvlText w:val=""/>
      <w:lvlJc w:val="left"/>
      <w:pPr>
        <w:ind w:left="6480" w:hanging="360"/>
      </w:pPr>
      <w:rPr>
        <w:rFonts w:ascii="Wingdings" w:hAnsi="Wingdings" w:hint="default"/>
      </w:rPr>
    </w:lvl>
  </w:abstractNum>
  <w:abstractNum w:abstractNumId="11" w15:restartNumberingAfterBreak="0">
    <w:nsid w:val="0D231DFC"/>
    <w:multiLevelType w:val="multilevel"/>
    <w:tmpl w:val="3EACC1B6"/>
    <w:numStyleLink w:val="ListAppendices"/>
  </w:abstractNum>
  <w:abstractNum w:abstractNumId="12" w15:restartNumberingAfterBreak="0">
    <w:nsid w:val="11A63509"/>
    <w:multiLevelType w:val="hybridMultilevel"/>
    <w:tmpl w:val="C2AA6760"/>
    <w:lvl w:ilvl="0" w:tplc="C2F81AA8">
      <w:start w:val="1"/>
      <w:numFmt w:val="bullet"/>
      <w:lvlText w:val=""/>
      <w:lvlJc w:val="left"/>
      <w:pPr>
        <w:ind w:left="360" w:hanging="360"/>
      </w:pPr>
      <w:rPr>
        <w:rFonts w:ascii="Symbol" w:hAnsi="Symbol" w:hint="default"/>
      </w:rPr>
    </w:lvl>
    <w:lvl w:ilvl="1" w:tplc="212CF856" w:tentative="1">
      <w:start w:val="1"/>
      <w:numFmt w:val="bullet"/>
      <w:lvlText w:val="o"/>
      <w:lvlJc w:val="left"/>
      <w:pPr>
        <w:ind w:left="1080" w:hanging="360"/>
      </w:pPr>
      <w:rPr>
        <w:rFonts w:ascii="Courier New" w:hAnsi="Courier New" w:cs="Courier New" w:hint="default"/>
      </w:rPr>
    </w:lvl>
    <w:lvl w:ilvl="2" w:tplc="A3125676" w:tentative="1">
      <w:start w:val="1"/>
      <w:numFmt w:val="bullet"/>
      <w:lvlText w:val=""/>
      <w:lvlJc w:val="left"/>
      <w:pPr>
        <w:ind w:left="1800" w:hanging="360"/>
      </w:pPr>
      <w:rPr>
        <w:rFonts w:ascii="Wingdings" w:hAnsi="Wingdings" w:hint="default"/>
      </w:rPr>
    </w:lvl>
    <w:lvl w:ilvl="3" w:tplc="6192AC02" w:tentative="1">
      <w:start w:val="1"/>
      <w:numFmt w:val="bullet"/>
      <w:lvlText w:val=""/>
      <w:lvlJc w:val="left"/>
      <w:pPr>
        <w:ind w:left="2520" w:hanging="360"/>
      </w:pPr>
      <w:rPr>
        <w:rFonts w:ascii="Symbol" w:hAnsi="Symbol" w:hint="default"/>
      </w:rPr>
    </w:lvl>
    <w:lvl w:ilvl="4" w:tplc="540A5A76" w:tentative="1">
      <w:start w:val="1"/>
      <w:numFmt w:val="bullet"/>
      <w:lvlText w:val="o"/>
      <w:lvlJc w:val="left"/>
      <w:pPr>
        <w:ind w:left="3240" w:hanging="360"/>
      </w:pPr>
      <w:rPr>
        <w:rFonts w:ascii="Courier New" w:hAnsi="Courier New" w:cs="Courier New" w:hint="default"/>
      </w:rPr>
    </w:lvl>
    <w:lvl w:ilvl="5" w:tplc="E91A25E0" w:tentative="1">
      <w:start w:val="1"/>
      <w:numFmt w:val="bullet"/>
      <w:lvlText w:val=""/>
      <w:lvlJc w:val="left"/>
      <w:pPr>
        <w:ind w:left="3960" w:hanging="360"/>
      </w:pPr>
      <w:rPr>
        <w:rFonts w:ascii="Wingdings" w:hAnsi="Wingdings" w:hint="default"/>
      </w:rPr>
    </w:lvl>
    <w:lvl w:ilvl="6" w:tplc="5100C1F4" w:tentative="1">
      <w:start w:val="1"/>
      <w:numFmt w:val="bullet"/>
      <w:lvlText w:val=""/>
      <w:lvlJc w:val="left"/>
      <w:pPr>
        <w:ind w:left="4680" w:hanging="360"/>
      </w:pPr>
      <w:rPr>
        <w:rFonts w:ascii="Symbol" w:hAnsi="Symbol" w:hint="default"/>
      </w:rPr>
    </w:lvl>
    <w:lvl w:ilvl="7" w:tplc="31F4BBDA" w:tentative="1">
      <w:start w:val="1"/>
      <w:numFmt w:val="bullet"/>
      <w:lvlText w:val="o"/>
      <w:lvlJc w:val="left"/>
      <w:pPr>
        <w:ind w:left="5400" w:hanging="360"/>
      </w:pPr>
      <w:rPr>
        <w:rFonts w:ascii="Courier New" w:hAnsi="Courier New" w:cs="Courier New" w:hint="default"/>
      </w:rPr>
    </w:lvl>
    <w:lvl w:ilvl="8" w:tplc="4502E864" w:tentative="1">
      <w:start w:val="1"/>
      <w:numFmt w:val="bullet"/>
      <w:lvlText w:val=""/>
      <w:lvlJc w:val="left"/>
      <w:pPr>
        <w:ind w:left="6120" w:hanging="360"/>
      </w:pPr>
      <w:rPr>
        <w:rFonts w:ascii="Wingdings" w:hAnsi="Wingdings" w:hint="default"/>
      </w:rPr>
    </w:lvl>
  </w:abstractNum>
  <w:abstractNum w:abstractNumId="13" w15:restartNumberingAfterBreak="0">
    <w:nsid w:val="11AB7849"/>
    <w:multiLevelType w:val="hybridMultilevel"/>
    <w:tmpl w:val="96C68D5A"/>
    <w:lvl w:ilvl="0" w:tplc="81D4018A">
      <w:start w:val="1"/>
      <w:numFmt w:val="bullet"/>
      <w:lvlText w:val=""/>
      <w:lvlJc w:val="left"/>
      <w:pPr>
        <w:ind w:left="720" w:hanging="360"/>
      </w:pPr>
      <w:rPr>
        <w:rFonts w:ascii="Symbol" w:hAnsi="Symbol" w:hint="default"/>
      </w:rPr>
    </w:lvl>
    <w:lvl w:ilvl="1" w:tplc="68E6CB72" w:tentative="1">
      <w:start w:val="1"/>
      <w:numFmt w:val="bullet"/>
      <w:lvlText w:val="o"/>
      <w:lvlJc w:val="left"/>
      <w:pPr>
        <w:ind w:left="1440" w:hanging="360"/>
      </w:pPr>
      <w:rPr>
        <w:rFonts w:ascii="Courier New" w:hAnsi="Courier New" w:cs="Courier New" w:hint="default"/>
      </w:rPr>
    </w:lvl>
    <w:lvl w:ilvl="2" w:tplc="81C86772" w:tentative="1">
      <w:start w:val="1"/>
      <w:numFmt w:val="bullet"/>
      <w:lvlText w:val=""/>
      <w:lvlJc w:val="left"/>
      <w:pPr>
        <w:ind w:left="2160" w:hanging="360"/>
      </w:pPr>
      <w:rPr>
        <w:rFonts w:ascii="Wingdings" w:hAnsi="Wingdings" w:hint="default"/>
      </w:rPr>
    </w:lvl>
    <w:lvl w:ilvl="3" w:tplc="1BA8666C" w:tentative="1">
      <w:start w:val="1"/>
      <w:numFmt w:val="bullet"/>
      <w:lvlText w:val=""/>
      <w:lvlJc w:val="left"/>
      <w:pPr>
        <w:ind w:left="2880" w:hanging="360"/>
      </w:pPr>
      <w:rPr>
        <w:rFonts w:ascii="Symbol" w:hAnsi="Symbol" w:hint="default"/>
      </w:rPr>
    </w:lvl>
    <w:lvl w:ilvl="4" w:tplc="95F2F122" w:tentative="1">
      <w:start w:val="1"/>
      <w:numFmt w:val="bullet"/>
      <w:lvlText w:val="o"/>
      <w:lvlJc w:val="left"/>
      <w:pPr>
        <w:ind w:left="3600" w:hanging="360"/>
      </w:pPr>
      <w:rPr>
        <w:rFonts w:ascii="Courier New" w:hAnsi="Courier New" w:cs="Courier New" w:hint="default"/>
      </w:rPr>
    </w:lvl>
    <w:lvl w:ilvl="5" w:tplc="296C643A" w:tentative="1">
      <w:start w:val="1"/>
      <w:numFmt w:val="bullet"/>
      <w:lvlText w:val=""/>
      <w:lvlJc w:val="left"/>
      <w:pPr>
        <w:ind w:left="4320" w:hanging="360"/>
      </w:pPr>
      <w:rPr>
        <w:rFonts w:ascii="Wingdings" w:hAnsi="Wingdings" w:hint="default"/>
      </w:rPr>
    </w:lvl>
    <w:lvl w:ilvl="6" w:tplc="7C2E6FD6" w:tentative="1">
      <w:start w:val="1"/>
      <w:numFmt w:val="bullet"/>
      <w:lvlText w:val=""/>
      <w:lvlJc w:val="left"/>
      <w:pPr>
        <w:ind w:left="5040" w:hanging="360"/>
      </w:pPr>
      <w:rPr>
        <w:rFonts w:ascii="Symbol" w:hAnsi="Symbol" w:hint="default"/>
      </w:rPr>
    </w:lvl>
    <w:lvl w:ilvl="7" w:tplc="017EBBDE" w:tentative="1">
      <w:start w:val="1"/>
      <w:numFmt w:val="bullet"/>
      <w:lvlText w:val="o"/>
      <w:lvlJc w:val="left"/>
      <w:pPr>
        <w:ind w:left="5760" w:hanging="360"/>
      </w:pPr>
      <w:rPr>
        <w:rFonts w:ascii="Courier New" w:hAnsi="Courier New" w:cs="Courier New" w:hint="default"/>
      </w:rPr>
    </w:lvl>
    <w:lvl w:ilvl="8" w:tplc="CC94F47C" w:tentative="1">
      <w:start w:val="1"/>
      <w:numFmt w:val="bullet"/>
      <w:lvlText w:val=""/>
      <w:lvlJc w:val="left"/>
      <w:pPr>
        <w:ind w:left="6480" w:hanging="360"/>
      </w:pPr>
      <w:rPr>
        <w:rFonts w:ascii="Wingdings" w:hAnsi="Wingdings" w:hint="default"/>
      </w:rPr>
    </w:lvl>
  </w:abstractNum>
  <w:abstractNum w:abstractNumId="14" w15:restartNumberingAfterBreak="0">
    <w:nsid w:val="124F0201"/>
    <w:multiLevelType w:val="hybridMultilevel"/>
    <w:tmpl w:val="DC821650"/>
    <w:lvl w:ilvl="0" w:tplc="3C0E75E0">
      <w:start w:val="1"/>
      <w:numFmt w:val="bullet"/>
      <w:lvlText w:val=""/>
      <w:lvlJc w:val="left"/>
      <w:pPr>
        <w:ind w:left="720" w:hanging="360"/>
      </w:pPr>
      <w:rPr>
        <w:rFonts w:ascii="Symbol" w:hAnsi="Symbol" w:hint="default"/>
      </w:rPr>
    </w:lvl>
    <w:lvl w:ilvl="1" w:tplc="7652BC16">
      <w:start w:val="1"/>
      <w:numFmt w:val="bullet"/>
      <w:lvlText w:val="o"/>
      <w:lvlJc w:val="left"/>
      <w:pPr>
        <w:ind w:left="1440" w:hanging="360"/>
      </w:pPr>
      <w:rPr>
        <w:rFonts w:ascii="Courier New" w:hAnsi="Courier New" w:cs="Courier New" w:hint="default"/>
      </w:rPr>
    </w:lvl>
    <w:lvl w:ilvl="2" w:tplc="192617AC">
      <w:start w:val="1"/>
      <w:numFmt w:val="bullet"/>
      <w:lvlText w:val=""/>
      <w:lvlJc w:val="left"/>
      <w:pPr>
        <w:ind w:left="2160" w:hanging="360"/>
      </w:pPr>
      <w:rPr>
        <w:rFonts w:ascii="Wingdings" w:hAnsi="Wingdings" w:hint="default"/>
      </w:rPr>
    </w:lvl>
    <w:lvl w:ilvl="3" w:tplc="9104F44C" w:tentative="1">
      <w:start w:val="1"/>
      <w:numFmt w:val="bullet"/>
      <w:lvlText w:val=""/>
      <w:lvlJc w:val="left"/>
      <w:pPr>
        <w:ind w:left="2880" w:hanging="360"/>
      </w:pPr>
      <w:rPr>
        <w:rFonts w:ascii="Symbol" w:hAnsi="Symbol" w:hint="default"/>
      </w:rPr>
    </w:lvl>
    <w:lvl w:ilvl="4" w:tplc="9DCC3A64" w:tentative="1">
      <w:start w:val="1"/>
      <w:numFmt w:val="bullet"/>
      <w:lvlText w:val="o"/>
      <w:lvlJc w:val="left"/>
      <w:pPr>
        <w:ind w:left="3600" w:hanging="360"/>
      </w:pPr>
      <w:rPr>
        <w:rFonts w:ascii="Courier New" w:hAnsi="Courier New" w:cs="Courier New" w:hint="default"/>
      </w:rPr>
    </w:lvl>
    <w:lvl w:ilvl="5" w:tplc="993AAC86" w:tentative="1">
      <w:start w:val="1"/>
      <w:numFmt w:val="bullet"/>
      <w:lvlText w:val=""/>
      <w:lvlJc w:val="left"/>
      <w:pPr>
        <w:ind w:left="4320" w:hanging="360"/>
      </w:pPr>
      <w:rPr>
        <w:rFonts w:ascii="Wingdings" w:hAnsi="Wingdings" w:hint="default"/>
      </w:rPr>
    </w:lvl>
    <w:lvl w:ilvl="6" w:tplc="229AF95E" w:tentative="1">
      <w:start w:val="1"/>
      <w:numFmt w:val="bullet"/>
      <w:lvlText w:val=""/>
      <w:lvlJc w:val="left"/>
      <w:pPr>
        <w:ind w:left="5040" w:hanging="360"/>
      </w:pPr>
      <w:rPr>
        <w:rFonts w:ascii="Symbol" w:hAnsi="Symbol" w:hint="default"/>
      </w:rPr>
    </w:lvl>
    <w:lvl w:ilvl="7" w:tplc="302459B0" w:tentative="1">
      <w:start w:val="1"/>
      <w:numFmt w:val="bullet"/>
      <w:lvlText w:val="o"/>
      <w:lvlJc w:val="left"/>
      <w:pPr>
        <w:ind w:left="5760" w:hanging="360"/>
      </w:pPr>
      <w:rPr>
        <w:rFonts w:ascii="Courier New" w:hAnsi="Courier New" w:cs="Courier New" w:hint="default"/>
      </w:rPr>
    </w:lvl>
    <w:lvl w:ilvl="8" w:tplc="46B29F52" w:tentative="1">
      <w:start w:val="1"/>
      <w:numFmt w:val="bullet"/>
      <w:lvlText w:val=""/>
      <w:lvlJc w:val="left"/>
      <w:pPr>
        <w:ind w:left="6480" w:hanging="360"/>
      </w:pPr>
      <w:rPr>
        <w:rFonts w:ascii="Wingdings" w:hAnsi="Wingdings" w:hint="default"/>
      </w:rPr>
    </w:lvl>
  </w:abstractNum>
  <w:abstractNum w:abstractNumId="15" w15:restartNumberingAfterBreak="0">
    <w:nsid w:val="13032019"/>
    <w:multiLevelType w:val="hybridMultilevel"/>
    <w:tmpl w:val="DA7C4B08"/>
    <w:lvl w:ilvl="0" w:tplc="87B82044">
      <w:start w:val="1"/>
      <w:numFmt w:val="decimal"/>
      <w:pStyle w:val="ExeecSumpara"/>
      <w:lvlText w:val="%1."/>
      <w:lvlJc w:val="left"/>
      <w:pPr>
        <w:ind w:left="720" w:hanging="360"/>
      </w:pPr>
      <w:rPr>
        <w:rFonts w:hint="default"/>
        <w:b w:val="0"/>
      </w:rPr>
    </w:lvl>
    <w:lvl w:ilvl="1" w:tplc="272E76A0" w:tentative="1">
      <w:start w:val="1"/>
      <w:numFmt w:val="lowerLetter"/>
      <w:lvlText w:val="%2."/>
      <w:lvlJc w:val="left"/>
      <w:pPr>
        <w:ind w:left="1440" w:hanging="360"/>
      </w:pPr>
    </w:lvl>
    <w:lvl w:ilvl="2" w:tplc="3D6CA400" w:tentative="1">
      <w:start w:val="1"/>
      <w:numFmt w:val="lowerRoman"/>
      <w:lvlText w:val="%3."/>
      <w:lvlJc w:val="right"/>
      <w:pPr>
        <w:ind w:left="2160" w:hanging="180"/>
      </w:pPr>
    </w:lvl>
    <w:lvl w:ilvl="3" w:tplc="049E8668" w:tentative="1">
      <w:start w:val="1"/>
      <w:numFmt w:val="decimal"/>
      <w:lvlText w:val="%4."/>
      <w:lvlJc w:val="left"/>
      <w:pPr>
        <w:ind w:left="2880" w:hanging="360"/>
      </w:pPr>
    </w:lvl>
    <w:lvl w:ilvl="4" w:tplc="C4E2ABEA" w:tentative="1">
      <w:start w:val="1"/>
      <w:numFmt w:val="lowerLetter"/>
      <w:lvlText w:val="%5."/>
      <w:lvlJc w:val="left"/>
      <w:pPr>
        <w:ind w:left="3600" w:hanging="360"/>
      </w:pPr>
    </w:lvl>
    <w:lvl w:ilvl="5" w:tplc="A1EA11EC" w:tentative="1">
      <w:start w:val="1"/>
      <w:numFmt w:val="lowerRoman"/>
      <w:lvlText w:val="%6."/>
      <w:lvlJc w:val="right"/>
      <w:pPr>
        <w:ind w:left="4320" w:hanging="180"/>
      </w:pPr>
    </w:lvl>
    <w:lvl w:ilvl="6" w:tplc="C9E84228" w:tentative="1">
      <w:start w:val="1"/>
      <w:numFmt w:val="decimal"/>
      <w:lvlText w:val="%7."/>
      <w:lvlJc w:val="left"/>
      <w:pPr>
        <w:ind w:left="5040" w:hanging="360"/>
      </w:pPr>
    </w:lvl>
    <w:lvl w:ilvl="7" w:tplc="66A442C4" w:tentative="1">
      <w:start w:val="1"/>
      <w:numFmt w:val="lowerLetter"/>
      <w:lvlText w:val="%8."/>
      <w:lvlJc w:val="left"/>
      <w:pPr>
        <w:ind w:left="5760" w:hanging="360"/>
      </w:pPr>
    </w:lvl>
    <w:lvl w:ilvl="8" w:tplc="CC2C2F30" w:tentative="1">
      <w:start w:val="1"/>
      <w:numFmt w:val="lowerRoman"/>
      <w:lvlText w:val="%9."/>
      <w:lvlJc w:val="right"/>
      <w:pPr>
        <w:ind w:left="6480" w:hanging="180"/>
      </w:pPr>
    </w:lvl>
  </w:abstractNum>
  <w:abstractNum w:abstractNumId="16" w15:restartNumberingAfterBreak="0">
    <w:nsid w:val="139D18B7"/>
    <w:multiLevelType w:val="hybridMultilevel"/>
    <w:tmpl w:val="9278AC62"/>
    <w:lvl w:ilvl="0" w:tplc="E6C24AFA">
      <w:start w:val="1"/>
      <w:numFmt w:val="bullet"/>
      <w:lvlText w:val=""/>
      <w:lvlJc w:val="left"/>
      <w:pPr>
        <w:ind w:left="720" w:hanging="360"/>
      </w:pPr>
      <w:rPr>
        <w:rFonts w:ascii="Symbol" w:hAnsi="Symbol" w:hint="default"/>
      </w:rPr>
    </w:lvl>
    <w:lvl w:ilvl="1" w:tplc="A88460D2" w:tentative="1">
      <w:start w:val="1"/>
      <w:numFmt w:val="bullet"/>
      <w:lvlText w:val="o"/>
      <w:lvlJc w:val="left"/>
      <w:pPr>
        <w:ind w:left="1440" w:hanging="360"/>
      </w:pPr>
      <w:rPr>
        <w:rFonts w:ascii="Courier New" w:hAnsi="Courier New" w:cs="Courier New" w:hint="default"/>
      </w:rPr>
    </w:lvl>
    <w:lvl w:ilvl="2" w:tplc="B1B4CF54" w:tentative="1">
      <w:start w:val="1"/>
      <w:numFmt w:val="bullet"/>
      <w:lvlText w:val=""/>
      <w:lvlJc w:val="left"/>
      <w:pPr>
        <w:ind w:left="2160" w:hanging="360"/>
      </w:pPr>
      <w:rPr>
        <w:rFonts w:ascii="Wingdings" w:hAnsi="Wingdings" w:hint="default"/>
      </w:rPr>
    </w:lvl>
    <w:lvl w:ilvl="3" w:tplc="5F8C1BA4" w:tentative="1">
      <w:start w:val="1"/>
      <w:numFmt w:val="bullet"/>
      <w:lvlText w:val=""/>
      <w:lvlJc w:val="left"/>
      <w:pPr>
        <w:ind w:left="2880" w:hanging="360"/>
      </w:pPr>
      <w:rPr>
        <w:rFonts w:ascii="Symbol" w:hAnsi="Symbol" w:hint="default"/>
      </w:rPr>
    </w:lvl>
    <w:lvl w:ilvl="4" w:tplc="C1A450BE" w:tentative="1">
      <w:start w:val="1"/>
      <w:numFmt w:val="bullet"/>
      <w:lvlText w:val="o"/>
      <w:lvlJc w:val="left"/>
      <w:pPr>
        <w:ind w:left="3600" w:hanging="360"/>
      </w:pPr>
      <w:rPr>
        <w:rFonts w:ascii="Courier New" w:hAnsi="Courier New" w:cs="Courier New" w:hint="default"/>
      </w:rPr>
    </w:lvl>
    <w:lvl w:ilvl="5" w:tplc="D8B4F80A" w:tentative="1">
      <w:start w:val="1"/>
      <w:numFmt w:val="bullet"/>
      <w:lvlText w:val=""/>
      <w:lvlJc w:val="left"/>
      <w:pPr>
        <w:ind w:left="4320" w:hanging="360"/>
      </w:pPr>
      <w:rPr>
        <w:rFonts w:ascii="Wingdings" w:hAnsi="Wingdings" w:hint="default"/>
      </w:rPr>
    </w:lvl>
    <w:lvl w:ilvl="6" w:tplc="255C9742" w:tentative="1">
      <w:start w:val="1"/>
      <w:numFmt w:val="bullet"/>
      <w:lvlText w:val=""/>
      <w:lvlJc w:val="left"/>
      <w:pPr>
        <w:ind w:left="5040" w:hanging="360"/>
      </w:pPr>
      <w:rPr>
        <w:rFonts w:ascii="Symbol" w:hAnsi="Symbol" w:hint="default"/>
      </w:rPr>
    </w:lvl>
    <w:lvl w:ilvl="7" w:tplc="402089D2" w:tentative="1">
      <w:start w:val="1"/>
      <w:numFmt w:val="bullet"/>
      <w:lvlText w:val="o"/>
      <w:lvlJc w:val="left"/>
      <w:pPr>
        <w:ind w:left="5760" w:hanging="360"/>
      </w:pPr>
      <w:rPr>
        <w:rFonts w:ascii="Courier New" w:hAnsi="Courier New" w:cs="Courier New" w:hint="default"/>
      </w:rPr>
    </w:lvl>
    <w:lvl w:ilvl="8" w:tplc="CFD491BC" w:tentative="1">
      <w:start w:val="1"/>
      <w:numFmt w:val="bullet"/>
      <w:lvlText w:val=""/>
      <w:lvlJc w:val="left"/>
      <w:pPr>
        <w:ind w:left="6480" w:hanging="360"/>
      </w:pPr>
      <w:rPr>
        <w:rFonts w:ascii="Wingdings" w:hAnsi="Wingdings" w:hint="default"/>
      </w:rPr>
    </w:lvl>
  </w:abstractNum>
  <w:abstractNum w:abstractNumId="17" w15:restartNumberingAfterBreak="0">
    <w:nsid w:val="156B5E07"/>
    <w:multiLevelType w:val="hybridMultilevel"/>
    <w:tmpl w:val="C9EA9962"/>
    <w:lvl w:ilvl="0" w:tplc="307AFDD2">
      <w:start w:val="1"/>
      <w:numFmt w:val="bullet"/>
      <w:lvlText w:val=""/>
      <w:lvlJc w:val="left"/>
      <w:pPr>
        <w:ind w:left="780" w:hanging="360"/>
      </w:pPr>
      <w:rPr>
        <w:rFonts w:ascii="Symbol" w:hAnsi="Symbol" w:hint="default"/>
      </w:rPr>
    </w:lvl>
    <w:lvl w:ilvl="1" w:tplc="193EB2C6">
      <w:start w:val="1"/>
      <w:numFmt w:val="bullet"/>
      <w:lvlText w:val="o"/>
      <w:lvlJc w:val="left"/>
      <w:pPr>
        <w:ind w:left="1500" w:hanging="360"/>
      </w:pPr>
      <w:rPr>
        <w:rFonts w:ascii="Courier New" w:hAnsi="Courier New" w:cs="Courier New" w:hint="default"/>
      </w:rPr>
    </w:lvl>
    <w:lvl w:ilvl="2" w:tplc="D414B08A" w:tentative="1">
      <w:start w:val="1"/>
      <w:numFmt w:val="bullet"/>
      <w:lvlText w:val=""/>
      <w:lvlJc w:val="left"/>
      <w:pPr>
        <w:ind w:left="2220" w:hanging="360"/>
      </w:pPr>
      <w:rPr>
        <w:rFonts w:ascii="Wingdings" w:hAnsi="Wingdings" w:hint="default"/>
      </w:rPr>
    </w:lvl>
    <w:lvl w:ilvl="3" w:tplc="54FA4E64" w:tentative="1">
      <w:start w:val="1"/>
      <w:numFmt w:val="bullet"/>
      <w:lvlText w:val=""/>
      <w:lvlJc w:val="left"/>
      <w:pPr>
        <w:ind w:left="2940" w:hanging="360"/>
      </w:pPr>
      <w:rPr>
        <w:rFonts w:ascii="Symbol" w:hAnsi="Symbol" w:hint="default"/>
      </w:rPr>
    </w:lvl>
    <w:lvl w:ilvl="4" w:tplc="CD526120" w:tentative="1">
      <w:start w:val="1"/>
      <w:numFmt w:val="bullet"/>
      <w:lvlText w:val="o"/>
      <w:lvlJc w:val="left"/>
      <w:pPr>
        <w:ind w:left="3660" w:hanging="360"/>
      </w:pPr>
      <w:rPr>
        <w:rFonts w:ascii="Courier New" w:hAnsi="Courier New" w:cs="Courier New" w:hint="default"/>
      </w:rPr>
    </w:lvl>
    <w:lvl w:ilvl="5" w:tplc="7D584034" w:tentative="1">
      <w:start w:val="1"/>
      <w:numFmt w:val="bullet"/>
      <w:lvlText w:val=""/>
      <w:lvlJc w:val="left"/>
      <w:pPr>
        <w:ind w:left="4380" w:hanging="360"/>
      </w:pPr>
      <w:rPr>
        <w:rFonts w:ascii="Wingdings" w:hAnsi="Wingdings" w:hint="default"/>
      </w:rPr>
    </w:lvl>
    <w:lvl w:ilvl="6" w:tplc="5B1A81CA" w:tentative="1">
      <w:start w:val="1"/>
      <w:numFmt w:val="bullet"/>
      <w:lvlText w:val=""/>
      <w:lvlJc w:val="left"/>
      <w:pPr>
        <w:ind w:left="5100" w:hanging="360"/>
      </w:pPr>
      <w:rPr>
        <w:rFonts w:ascii="Symbol" w:hAnsi="Symbol" w:hint="default"/>
      </w:rPr>
    </w:lvl>
    <w:lvl w:ilvl="7" w:tplc="B84A8640" w:tentative="1">
      <w:start w:val="1"/>
      <w:numFmt w:val="bullet"/>
      <w:lvlText w:val="o"/>
      <w:lvlJc w:val="left"/>
      <w:pPr>
        <w:ind w:left="5820" w:hanging="360"/>
      </w:pPr>
      <w:rPr>
        <w:rFonts w:ascii="Courier New" w:hAnsi="Courier New" w:cs="Courier New" w:hint="default"/>
      </w:rPr>
    </w:lvl>
    <w:lvl w:ilvl="8" w:tplc="D50A996C" w:tentative="1">
      <w:start w:val="1"/>
      <w:numFmt w:val="bullet"/>
      <w:lvlText w:val=""/>
      <w:lvlJc w:val="left"/>
      <w:pPr>
        <w:ind w:left="6540" w:hanging="360"/>
      </w:pPr>
      <w:rPr>
        <w:rFonts w:ascii="Wingdings" w:hAnsi="Wingdings" w:hint="default"/>
      </w:rPr>
    </w:lvl>
  </w:abstractNum>
  <w:abstractNum w:abstractNumId="18" w15:restartNumberingAfterBreak="0">
    <w:nsid w:val="15B32B34"/>
    <w:multiLevelType w:val="hybridMultilevel"/>
    <w:tmpl w:val="5EDC7D10"/>
    <w:lvl w:ilvl="0" w:tplc="5A549F10">
      <w:start w:val="1"/>
      <w:numFmt w:val="bullet"/>
      <w:lvlText w:val=""/>
      <w:lvlJc w:val="left"/>
      <w:pPr>
        <w:ind w:left="720" w:hanging="360"/>
      </w:pPr>
      <w:rPr>
        <w:rFonts w:ascii="Symbol" w:hAnsi="Symbol" w:hint="default"/>
      </w:rPr>
    </w:lvl>
    <w:lvl w:ilvl="1" w:tplc="D50A6522" w:tentative="1">
      <w:start w:val="1"/>
      <w:numFmt w:val="bullet"/>
      <w:lvlText w:val="o"/>
      <w:lvlJc w:val="left"/>
      <w:pPr>
        <w:ind w:left="1440" w:hanging="360"/>
      </w:pPr>
      <w:rPr>
        <w:rFonts w:ascii="Courier New" w:hAnsi="Courier New" w:cs="Courier New" w:hint="default"/>
      </w:rPr>
    </w:lvl>
    <w:lvl w:ilvl="2" w:tplc="5002AAD0" w:tentative="1">
      <w:start w:val="1"/>
      <w:numFmt w:val="bullet"/>
      <w:lvlText w:val=""/>
      <w:lvlJc w:val="left"/>
      <w:pPr>
        <w:ind w:left="2160" w:hanging="360"/>
      </w:pPr>
      <w:rPr>
        <w:rFonts w:ascii="Wingdings" w:hAnsi="Wingdings" w:hint="default"/>
      </w:rPr>
    </w:lvl>
    <w:lvl w:ilvl="3" w:tplc="8A1E2D7E" w:tentative="1">
      <w:start w:val="1"/>
      <w:numFmt w:val="bullet"/>
      <w:lvlText w:val=""/>
      <w:lvlJc w:val="left"/>
      <w:pPr>
        <w:ind w:left="2880" w:hanging="360"/>
      </w:pPr>
      <w:rPr>
        <w:rFonts w:ascii="Symbol" w:hAnsi="Symbol" w:hint="default"/>
      </w:rPr>
    </w:lvl>
    <w:lvl w:ilvl="4" w:tplc="A7B0A1BE" w:tentative="1">
      <w:start w:val="1"/>
      <w:numFmt w:val="bullet"/>
      <w:lvlText w:val="o"/>
      <w:lvlJc w:val="left"/>
      <w:pPr>
        <w:ind w:left="3600" w:hanging="360"/>
      </w:pPr>
      <w:rPr>
        <w:rFonts w:ascii="Courier New" w:hAnsi="Courier New" w:cs="Courier New" w:hint="default"/>
      </w:rPr>
    </w:lvl>
    <w:lvl w:ilvl="5" w:tplc="9404E29E" w:tentative="1">
      <w:start w:val="1"/>
      <w:numFmt w:val="bullet"/>
      <w:lvlText w:val=""/>
      <w:lvlJc w:val="left"/>
      <w:pPr>
        <w:ind w:left="4320" w:hanging="360"/>
      </w:pPr>
      <w:rPr>
        <w:rFonts w:ascii="Wingdings" w:hAnsi="Wingdings" w:hint="default"/>
      </w:rPr>
    </w:lvl>
    <w:lvl w:ilvl="6" w:tplc="8778A14E" w:tentative="1">
      <w:start w:val="1"/>
      <w:numFmt w:val="bullet"/>
      <w:lvlText w:val=""/>
      <w:lvlJc w:val="left"/>
      <w:pPr>
        <w:ind w:left="5040" w:hanging="360"/>
      </w:pPr>
      <w:rPr>
        <w:rFonts w:ascii="Symbol" w:hAnsi="Symbol" w:hint="default"/>
      </w:rPr>
    </w:lvl>
    <w:lvl w:ilvl="7" w:tplc="C50E5708" w:tentative="1">
      <w:start w:val="1"/>
      <w:numFmt w:val="bullet"/>
      <w:lvlText w:val="o"/>
      <w:lvlJc w:val="left"/>
      <w:pPr>
        <w:ind w:left="5760" w:hanging="360"/>
      </w:pPr>
      <w:rPr>
        <w:rFonts w:ascii="Courier New" w:hAnsi="Courier New" w:cs="Courier New" w:hint="default"/>
      </w:rPr>
    </w:lvl>
    <w:lvl w:ilvl="8" w:tplc="3DC4F5BE" w:tentative="1">
      <w:start w:val="1"/>
      <w:numFmt w:val="bullet"/>
      <w:lvlText w:val=""/>
      <w:lvlJc w:val="left"/>
      <w:pPr>
        <w:ind w:left="6480" w:hanging="360"/>
      </w:pPr>
      <w:rPr>
        <w:rFonts w:ascii="Wingdings" w:hAnsi="Wingdings" w:hint="default"/>
      </w:rPr>
    </w:lvl>
  </w:abstractNum>
  <w:abstractNum w:abstractNumId="19" w15:restartNumberingAfterBreak="0">
    <w:nsid w:val="1621376B"/>
    <w:multiLevelType w:val="hybridMultilevel"/>
    <w:tmpl w:val="8DFC9E38"/>
    <w:lvl w:ilvl="0" w:tplc="51188F72">
      <w:start w:val="1"/>
      <w:numFmt w:val="bullet"/>
      <w:lvlText w:val=""/>
      <w:lvlJc w:val="left"/>
      <w:pPr>
        <w:ind w:left="780" w:hanging="720"/>
      </w:pPr>
      <w:rPr>
        <w:rFonts w:ascii="Symbol" w:hAnsi="Symbol" w:hint="default"/>
      </w:rPr>
    </w:lvl>
    <w:lvl w:ilvl="1" w:tplc="7498884E" w:tentative="1">
      <w:start w:val="1"/>
      <w:numFmt w:val="lowerLetter"/>
      <w:lvlText w:val="%2."/>
      <w:lvlJc w:val="left"/>
      <w:pPr>
        <w:ind w:left="1140" w:hanging="360"/>
      </w:pPr>
    </w:lvl>
    <w:lvl w:ilvl="2" w:tplc="7B0C145A" w:tentative="1">
      <w:start w:val="1"/>
      <w:numFmt w:val="lowerRoman"/>
      <w:lvlText w:val="%3."/>
      <w:lvlJc w:val="right"/>
      <w:pPr>
        <w:ind w:left="1860" w:hanging="180"/>
      </w:pPr>
    </w:lvl>
    <w:lvl w:ilvl="3" w:tplc="101C7CE8" w:tentative="1">
      <w:start w:val="1"/>
      <w:numFmt w:val="decimal"/>
      <w:lvlText w:val="%4."/>
      <w:lvlJc w:val="left"/>
      <w:pPr>
        <w:ind w:left="2580" w:hanging="360"/>
      </w:pPr>
    </w:lvl>
    <w:lvl w:ilvl="4" w:tplc="50BA3E58" w:tentative="1">
      <w:start w:val="1"/>
      <w:numFmt w:val="lowerLetter"/>
      <w:lvlText w:val="%5."/>
      <w:lvlJc w:val="left"/>
      <w:pPr>
        <w:ind w:left="3300" w:hanging="360"/>
      </w:pPr>
    </w:lvl>
    <w:lvl w:ilvl="5" w:tplc="07CC69E8" w:tentative="1">
      <w:start w:val="1"/>
      <w:numFmt w:val="lowerRoman"/>
      <w:lvlText w:val="%6."/>
      <w:lvlJc w:val="right"/>
      <w:pPr>
        <w:ind w:left="4020" w:hanging="180"/>
      </w:pPr>
    </w:lvl>
    <w:lvl w:ilvl="6" w:tplc="79205C92" w:tentative="1">
      <w:start w:val="1"/>
      <w:numFmt w:val="decimal"/>
      <w:lvlText w:val="%7."/>
      <w:lvlJc w:val="left"/>
      <w:pPr>
        <w:ind w:left="4740" w:hanging="360"/>
      </w:pPr>
    </w:lvl>
    <w:lvl w:ilvl="7" w:tplc="DE527196" w:tentative="1">
      <w:start w:val="1"/>
      <w:numFmt w:val="lowerLetter"/>
      <w:lvlText w:val="%8."/>
      <w:lvlJc w:val="left"/>
      <w:pPr>
        <w:ind w:left="5460" w:hanging="360"/>
      </w:pPr>
    </w:lvl>
    <w:lvl w:ilvl="8" w:tplc="05FE1C6E" w:tentative="1">
      <w:start w:val="1"/>
      <w:numFmt w:val="lowerRoman"/>
      <w:lvlText w:val="%9."/>
      <w:lvlJc w:val="right"/>
      <w:pPr>
        <w:ind w:left="6180" w:hanging="180"/>
      </w:pPr>
    </w:lvl>
  </w:abstractNum>
  <w:abstractNum w:abstractNumId="20" w15:restartNumberingAfterBreak="0">
    <w:nsid w:val="19452390"/>
    <w:multiLevelType w:val="hybridMultilevel"/>
    <w:tmpl w:val="EEEA3B5E"/>
    <w:lvl w:ilvl="0" w:tplc="2C72949C">
      <w:start w:val="1"/>
      <w:numFmt w:val="bullet"/>
      <w:lvlText w:val=""/>
      <w:lvlJc w:val="left"/>
      <w:pPr>
        <w:ind w:left="1063" w:hanging="360"/>
      </w:pPr>
      <w:rPr>
        <w:rFonts w:ascii="Symbol" w:hAnsi="Symbol" w:hint="default"/>
      </w:rPr>
    </w:lvl>
    <w:lvl w:ilvl="1" w:tplc="C5F02458" w:tentative="1">
      <w:start w:val="1"/>
      <w:numFmt w:val="bullet"/>
      <w:lvlText w:val="o"/>
      <w:lvlJc w:val="left"/>
      <w:pPr>
        <w:ind w:left="1783" w:hanging="360"/>
      </w:pPr>
      <w:rPr>
        <w:rFonts w:ascii="Courier New" w:hAnsi="Courier New" w:cs="Courier New" w:hint="default"/>
      </w:rPr>
    </w:lvl>
    <w:lvl w:ilvl="2" w:tplc="B0DEA0B4" w:tentative="1">
      <w:start w:val="1"/>
      <w:numFmt w:val="bullet"/>
      <w:lvlText w:val=""/>
      <w:lvlJc w:val="left"/>
      <w:pPr>
        <w:ind w:left="2503" w:hanging="360"/>
      </w:pPr>
      <w:rPr>
        <w:rFonts w:ascii="Wingdings" w:hAnsi="Wingdings" w:hint="default"/>
      </w:rPr>
    </w:lvl>
    <w:lvl w:ilvl="3" w:tplc="93FE01A0" w:tentative="1">
      <w:start w:val="1"/>
      <w:numFmt w:val="bullet"/>
      <w:lvlText w:val=""/>
      <w:lvlJc w:val="left"/>
      <w:pPr>
        <w:ind w:left="3223" w:hanging="360"/>
      </w:pPr>
      <w:rPr>
        <w:rFonts w:ascii="Symbol" w:hAnsi="Symbol" w:hint="default"/>
      </w:rPr>
    </w:lvl>
    <w:lvl w:ilvl="4" w:tplc="B89E0876" w:tentative="1">
      <w:start w:val="1"/>
      <w:numFmt w:val="bullet"/>
      <w:lvlText w:val="o"/>
      <w:lvlJc w:val="left"/>
      <w:pPr>
        <w:ind w:left="3943" w:hanging="360"/>
      </w:pPr>
      <w:rPr>
        <w:rFonts w:ascii="Courier New" w:hAnsi="Courier New" w:cs="Courier New" w:hint="default"/>
      </w:rPr>
    </w:lvl>
    <w:lvl w:ilvl="5" w:tplc="0C88290C" w:tentative="1">
      <w:start w:val="1"/>
      <w:numFmt w:val="bullet"/>
      <w:lvlText w:val=""/>
      <w:lvlJc w:val="left"/>
      <w:pPr>
        <w:ind w:left="4663" w:hanging="360"/>
      </w:pPr>
      <w:rPr>
        <w:rFonts w:ascii="Wingdings" w:hAnsi="Wingdings" w:hint="default"/>
      </w:rPr>
    </w:lvl>
    <w:lvl w:ilvl="6" w:tplc="0ACA6626" w:tentative="1">
      <w:start w:val="1"/>
      <w:numFmt w:val="bullet"/>
      <w:lvlText w:val=""/>
      <w:lvlJc w:val="left"/>
      <w:pPr>
        <w:ind w:left="5383" w:hanging="360"/>
      </w:pPr>
      <w:rPr>
        <w:rFonts w:ascii="Symbol" w:hAnsi="Symbol" w:hint="default"/>
      </w:rPr>
    </w:lvl>
    <w:lvl w:ilvl="7" w:tplc="1E5E4CBC" w:tentative="1">
      <w:start w:val="1"/>
      <w:numFmt w:val="bullet"/>
      <w:lvlText w:val="o"/>
      <w:lvlJc w:val="left"/>
      <w:pPr>
        <w:ind w:left="6103" w:hanging="360"/>
      </w:pPr>
      <w:rPr>
        <w:rFonts w:ascii="Courier New" w:hAnsi="Courier New" w:cs="Courier New" w:hint="default"/>
      </w:rPr>
    </w:lvl>
    <w:lvl w:ilvl="8" w:tplc="1846A77E" w:tentative="1">
      <w:start w:val="1"/>
      <w:numFmt w:val="bullet"/>
      <w:lvlText w:val=""/>
      <w:lvlJc w:val="left"/>
      <w:pPr>
        <w:ind w:left="6823" w:hanging="360"/>
      </w:pPr>
      <w:rPr>
        <w:rFonts w:ascii="Wingdings" w:hAnsi="Wingdings" w:hint="default"/>
      </w:rPr>
    </w:lvl>
  </w:abstractNum>
  <w:abstractNum w:abstractNumId="21" w15:restartNumberingAfterBreak="0">
    <w:nsid w:val="19517ABD"/>
    <w:multiLevelType w:val="hybridMultilevel"/>
    <w:tmpl w:val="E4D2CD68"/>
    <w:lvl w:ilvl="0" w:tplc="C5D886A2">
      <w:start w:val="1"/>
      <w:numFmt w:val="bullet"/>
      <w:lvlText w:val=""/>
      <w:lvlJc w:val="left"/>
      <w:pPr>
        <w:ind w:left="780" w:hanging="360"/>
      </w:pPr>
      <w:rPr>
        <w:rFonts w:ascii="Symbol" w:hAnsi="Symbol" w:hint="default"/>
      </w:rPr>
    </w:lvl>
    <w:lvl w:ilvl="1" w:tplc="9410C80C">
      <w:start w:val="1"/>
      <w:numFmt w:val="bullet"/>
      <w:lvlText w:val="o"/>
      <w:lvlJc w:val="left"/>
      <w:pPr>
        <w:ind w:left="1500" w:hanging="360"/>
      </w:pPr>
      <w:rPr>
        <w:rFonts w:ascii="Courier New" w:hAnsi="Courier New" w:cs="Courier New" w:hint="default"/>
      </w:rPr>
    </w:lvl>
    <w:lvl w:ilvl="2" w:tplc="2F20382A">
      <w:start w:val="1"/>
      <w:numFmt w:val="bullet"/>
      <w:lvlText w:val=""/>
      <w:lvlJc w:val="left"/>
      <w:pPr>
        <w:ind w:left="2220" w:hanging="360"/>
      </w:pPr>
      <w:rPr>
        <w:rFonts w:ascii="Wingdings" w:hAnsi="Wingdings" w:hint="default"/>
      </w:rPr>
    </w:lvl>
    <w:lvl w:ilvl="3" w:tplc="FB0C8704" w:tentative="1">
      <w:start w:val="1"/>
      <w:numFmt w:val="bullet"/>
      <w:lvlText w:val=""/>
      <w:lvlJc w:val="left"/>
      <w:pPr>
        <w:ind w:left="2940" w:hanging="360"/>
      </w:pPr>
      <w:rPr>
        <w:rFonts w:ascii="Symbol" w:hAnsi="Symbol" w:hint="default"/>
      </w:rPr>
    </w:lvl>
    <w:lvl w:ilvl="4" w:tplc="0FFC790E" w:tentative="1">
      <w:start w:val="1"/>
      <w:numFmt w:val="bullet"/>
      <w:lvlText w:val="o"/>
      <w:lvlJc w:val="left"/>
      <w:pPr>
        <w:ind w:left="3660" w:hanging="360"/>
      </w:pPr>
      <w:rPr>
        <w:rFonts w:ascii="Courier New" w:hAnsi="Courier New" w:cs="Courier New" w:hint="default"/>
      </w:rPr>
    </w:lvl>
    <w:lvl w:ilvl="5" w:tplc="A4363D8E" w:tentative="1">
      <w:start w:val="1"/>
      <w:numFmt w:val="bullet"/>
      <w:lvlText w:val=""/>
      <w:lvlJc w:val="left"/>
      <w:pPr>
        <w:ind w:left="4380" w:hanging="360"/>
      </w:pPr>
      <w:rPr>
        <w:rFonts w:ascii="Wingdings" w:hAnsi="Wingdings" w:hint="default"/>
      </w:rPr>
    </w:lvl>
    <w:lvl w:ilvl="6" w:tplc="FA3088E6" w:tentative="1">
      <w:start w:val="1"/>
      <w:numFmt w:val="bullet"/>
      <w:lvlText w:val=""/>
      <w:lvlJc w:val="left"/>
      <w:pPr>
        <w:ind w:left="5100" w:hanging="360"/>
      </w:pPr>
      <w:rPr>
        <w:rFonts w:ascii="Symbol" w:hAnsi="Symbol" w:hint="default"/>
      </w:rPr>
    </w:lvl>
    <w:lvl w:ilvl="7" w:tplc="59E87902" w:tentative="1">
      <w:start w:val="1"/>
      <w:numFmt w:val="bullet"/>
      <w:lvlText w:val="o"/>
      <w:lvlJc w:val="left"/>
      <w:pPr>
        <w:ind w:left="5820" w:hanging="360"/>
      </w:pPr>
      <w:rPr>
        <w:rFonts w:ascii="Courier New" w:hAnsi="Courier New" w:cs="Courier New" w:hint="default"/>
      </w:rPr>
    </w:lvl>
    <w:lvl w:ilvl="8" w:tplc="E1CABED0" w:tentative="1">
      <w:start w:val="1"/>
      <w:numFmt w:val="bullet"/>
      <w:lvlText w:val=""/>
      <w:lvlJc w:val="left"/>
      <w:pPr>
        <w:ind w:left="6540" w:hanging="360"/>
      </w:pPr>
      <w:rPr>
        <w:rFonts w:ascii="Wingdings" w:hAnsi="Wingdings" w:hint="default"/>
      </w:rPr>
    </w:lvl>
  </w:abstractNum>
  <w:abstractNum w:abstractNumId="22" w15:restartNumberingAfterBreak="0">
    <w:nsid w:val="1A7C3B75"/>
    <w:multiLevelType w:val="hybridMultilevel"/>
    <w:tmpl w:val="922E783C"/>
    <w:lvl w:ilvl="0" w:tplc="35BE4326">
      <w:start w:val="1"/>
      <w:numFmt w:val="bullet"/>
      <w:lvlText w:val=""/>
      <w:lvlJc w:val="left"/>
      <w:pPr>
        <w:ind w:left="720" w:hanging="360"/>
      </w:pPr>
      <w:rPr>
        <w:rFonts w:ascii="Symbol" w:hAnsi="Symbol" w:hint="default"/>
      </w:rPr>
    </w:lvl>
    <w:lvl w:ilvl="1" w:tplc="542A2A5E">
      <w:start w:val="1"/>
      <w:numFmt w:val="bullet"/>
      <w:lvlText w:val="o"/>
      <w:lvlJc w:val="left"/>
      <w:pPr>
        <w:ind w:left="1440" w:hanging="360"/>
      </w:pPr>
      <w:rPr>
        <w:rFonts w:ascii="Courier New" w:hAnsi="Courier New" w:cs="Courier New" w:hint="default"/>
      </w:rPr>
    </w:lvl>
    <w:lvl w:ilvl="2" w:tplc="B276DC52" w:tentative="1">
      <w:start w:val="1"/>
      <w:numFmt w:val="bullet"/>
      <w:lvlText w:val=""/>
      <w:lvlJc w:val="left"/>
      <w:pPr>
        <w:ind w:left="2160" w:hanging="360"/>
      </w:pPr>
      <w:rPr>
        <w:rFonts w:ascii="Wingdings" w:hAnsi="Wingdings" w:hint="default"/>
      </w:rPr>
    </w:lvl>
    <w:lvl w:ilvl="3" w:tplc="F2DC8ADC" w:tentative="1">
      <w:start w:val="1"/>
      <w:numFmt w:val="bullet"/>
      <w:lvlText w:val=""/>
      <w:lvlJc w:val="left"/>
      <w:pPr>
        <w:ind w:left="2880" w:hanging="360"/>
      </w:pPr>
      <w:rPr>
        <w:rFonts w:ascii="Symbol" w:hAnsi="Symbol" w:hint="default"/>
      </w:rPr>
    </w:lvl>
    <w:lvl w:ilvl="4" w:tplc="B85AF334" w:tentative="1">
      <w:start w:val="1"/>
      <w:numFmt w:val="bullet"/>
      <w:lvlText w:val="o"/>
      <w:lvlJc w:val="left"/>
      <w:pPr>
        <w:ind w:left="3600" w:hanging="360"/>
      </w:pPr>
      <w:rPr>
        <w:rFonts w:ascii="Courier New" w:hAnsi="Courier New" w:cs="Courier New" w:hint="default"/>
      </w:rPr>
    </w:lvl>
    <w:lvl w:ilvl="5" w:tplc="AD76F7CA" w:tentative="1">
      <w:start w:val="1"/>
      <w:numFmt w:val="bullet"/>
      <w:lvlText w:val=""/>
      <w:lvlJc w:val="left"/>
      <w:pPr>
        <w:ind w:left="4320" w:hanging="360"/>
      </w:pPr>
      <w:rPr>
        <w:rFonts w:ascii="Wingdings" w:hAnsi="Wingdings" w:hint="default"/>
      </w:rPr>
    </w:lvl>
    <w:lvl w:ilvl="6" w:tplc="C344B8E4" w:tentative="1">
      <w:start w:val="1"/>
      <w:numFmt w:val="bullet"/>
      <w:lvlText w:val=""/>
      <w:lvlJc w:val="left"/>
      <w:pPr>
        <w:ind w:left="5040" w:hanging="360"/>
      </w:pPr>
      <w:rPr>
        <w:rFonts w:ascii="Symbol" w:hAnsi="Symbol" w:hint="default"/>
      </w:rPr>
    </w:lvl>
    <w:lvl w:ilvl="7" w:tplc="9B604EEE" w:tentative="1">
      <w:start w:val="1"/>
      <w:numFmt w:val="bullet"/>
      <w:lvlText w:val="o"/>
      <w:lvlJc w:val="left"/>
      <w:pPr>
        <w:ind w:left="5760" w:hanging="360"/>
      </w:pPr>
      <w:rPr>
        <w:rFonts w:ascii="Courier New" w:hAnsi="Courier New" w:cs="Courier New" w:hint="default"/>
      </w:rPr>
    </w:lvl>
    <w:lvl w:ilvl="8" w:tplc="68CCE206" w:tentative="1">
      <w:start w:val="1"/>
      <w:numFmt w:val="bullet"/>
      <w:lvlText w:val=""/>
      <w:lvlJc w:val="left"/>
      <w:pPr>
        <w:ind w:left="6480" w:hanging="360"/>
      </w:pPr>
      <w:rPr>
        <w:rFonts w:ascii="Wingdings" w:hAnsi="Wingdings" w:hint="default"/>
      </w:rPr>
    </w:lvl>
  </w:abstractNum>
  <w:abstractNum w:abstractNumId="23" w15:restartNumberingAfterBreak="0">
    <w:nsid w:val="1C31312B"/>
    <w:multiLevelType w:val="multilevel"/>
    <w:tmpl w:val="1B2CC9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1DD52A41"/>
    <w:multiLevelType w:val="hybridMultilevel"/>
    <w:tmpl w:val="0B80A2C4"/>
    <w:lvl w:ilvl="0" w:tplc="1E585CD8">
      <w:start w:val="1"/>
      <w:numFmt w:val="decimal"/>
      <w:lvlText w:val="%1."/>
      <w:lvlJc w:val="left"/>
      <w:pPr>
        <w:ind w:left="780" w:hanging="360"/>
      </w:pPr>
      <w:rPr>
        <w:rFonts w:hint="default"/>
      </w:rPr>
    </w:lvl>
    <w:lvl w:ilvl="1" w:tplc="61F443D0" w:tentative="1">
      <w:start w:val="1"/>
      <w:numFmt w:val="bullet"/>
      <w:lvlText w:val="o"/>
      <w:lvlJc w:val="left"/>
      <w:pPr>
        <w:ind w:left="1500" w:hanging="360"/>
      </w:pPr>
      <w:rPr>
        <w:rFonts w:ascii="Courier New" w:hAnsi="Courier New" w:cs="Courier New" w:hint="default"/>
      </w:rPr>
    </w:lvl>
    <w:lvl w:ilvl="2" w:tplc="FCEEBE3A" w:tentative="1">
      <w:start w:val="1"/>
      <w:numFmt w:val="bullet"/>
      <w:lvlText w:val=""/>
      <w:lvlJc w:val="left"/>
      <w:pPr>
        <w:ind w:left="2220" w:hanging="360"/>
      </w:pPr>
      <w:rPr>
        <w:rFonts w:ascii="Wingdings" w:hAnsi="Wingdings" w:hint="default"/>
      </w:rPr>
    </w:lvl>
    <w:lvl w:ilvl="3" w:tplc="3C167EBE" w:tentative="1">
      <w:start w:val="1"/>
      <w:numFmt w:val="bullet"/>
      <w:lvlText w:val=""/>
      <w:lvlJc w:val="left"/>
      <w:pPr>
        <w:ind w:left="2940" w:hanging="360"/>
      </w:pPr>
      <w:rPr>
        <w:rFonts w:ascii="Symbol" w:hAnsi="Symbol" w:hint="default"/>
      </w:rPr>
    </w:lvl>
    <w:lvl w:ilvl="4" w:tplc="ADE0D548" w:tentative="1">
      <w:start w:val="1"/>
      <w:numFmt w:val="bullet"/>
      <w:lvlText w:val="o"/>
      <w:lvlJc w:val="left"/>
      <w:pPr>
        <w:ind w:left="3660" w:hanging="360"/>
      </w:pPr>
      <w:rPr>
        <w:rFonts w:ascii="Courier New" w:hAnsi="Courier New" w:cs="Courier New" w:hint="default"/>
      </w:rPr>
    </w:lvl>
    <w:lvl w:ilvl="5" w:tplc="B16AE6AA" w:tentative="1">
      <w:start w:val="1"/>
      <w:numFmt w:val="bullet"/>
      <w:lvlText w:val=""/>
      <w:lvlJc w:val="left"/>
      <w:pPr>
        <w:ind w:left="4380" w:hanging="360"/>
      </w:pPr>
      <w:rPr>
        <w:rFonts w:ascii="Wingdings" w:hAnsi="Wingdings" w:hint="default"/>
      </w:rPr>
    </w:lvl>
    <w:lvl w:ilvl="6" w:tplc="8A66DE7A" w:tentative="1">
      <w:start w:val="1"/>
      <w:numFmt w:val="bullet"/>
      <w:lvlText w:val=""/>
      <w:lvlJc w:val="left"/>
      <w:pPr>
        <w:ind w:left="5100" w:hanging="360"/>
      </w:pPr>
      <w:rPr>
        <w:rFonts w:ascii="Symbol" w:hAnsi="Symbol" w:hint="default"/>
      </w:rPr>
    </w:lvl>
    <w:lvl w:ilvl="7" w:tplc="90662348" w:tentative="1">
      <w:start w:val="1"/>
      <w:numFmt w:val="bullet"/>
      <w:lvlText w:val="o"/>
      <w:lvlJc w:val="left"/>
      <w:pPr>
        <w:ind w:left="5820" w:hanging="360"/>
      </w:pPr>
      <w:rPr>
        <w:rFonts w:ascii="Courier New" w:hAnsi="Courier New" w:cs="Courier New" w:hint="default"/>
      </w:rPr>
    </w:lvl>
    <w:lvl w:ilvl="8" w:tplc="E65E29B0" w:tentative="1">
      <w:start w:val="1"/>
      <w:numFmt w:val="bullet"/>
      <w:lvlText w:val=""/>
      <w:lvlJc w:val="left"/>
      <w:pPr>
        <w:ind w:left="6540" w:hanging="360"/>
      </w:pPr>
      <w:rPr>
        <w:rFonts w:ascii="Wingdings" w:hAnsi="Wingdings" w:hint="default"/>
      </w:rPr>
    </w:lvl>
  </w:abstractNum>
  <w:abstractNum w:abstractNumId="25" w15:restartNumberingAfterBreak="0">
    <w:nsid w:val="1E8F7EF4"/>
    <w:multiLevelType w:val="hybridMultilevel"/>
    <w:tmpl w:val="567C63F4"/>
    <w:lvl w:ilvl="0" w:tplc="1278EC92">
      <w:start w:val="1"/>
      <w:numFmt w:val="bullet"/>
      <w:lvlText w:val="o"/>
      <w:lvlJc w:val="left"/>
      <w:pPr>
        <w:ind w:left="780" w:hanging="360"/>
      </w:pPr>
      <w:rPr>
        <w:rFonts w:ascii="Courier New" w:hAnsi="Courier New" w:cs="Courier New" w:hint="default"/>
      </w:rPr>
    </w:lvl>
    <w:lvl w:ilvl="1" w:tplc="27426CE2">
      <w:start w:val="1"/>
      <w:numFmt w:val="bullet"/>
      <w:lvlText w:val="o"/>
      <w:lvlJc w:val="left"/>
      <w:pPr>
        <w:ind w:left="1500" w:hanging="360"/>
      </w:pPr>
      <w:rPr>
        <w:rFonts w:ascii="Courier New" w:hAnsi="Courier New" w:cs="Courier New" w:hint="default"/>
      </w:rPr>
    </w:lvl>
    <w:lvl w:ilvl="2" w:tplc="8412162C">
      <w:start w:val="1"/>
      <w:numFmt w:val="bullet"/>
      <w:lvlText w:val=""/>
      <w:lvlJc w:val="left"/>
      <w:pPr>
        <w:ind w:left="2220" w:hanging="360"/>
      </w:pPr>
      <w:rPr>
        <w:rFonts w:ascii="Wingdings" w:hAnsi="Wingdings" w:hint="default"/>
      </w:rPr>
    </w:lvl>
    <w:lvl w:ilvl="3" w:tplc="E3EA4BD2" w:tentative="1">
      <w:start w:val="1"/>
      <w:numFmt w:val="bullet"/>
      <w:lvlText w:val=""/>
      <w:lvlJc w:val="left"/>
      <w:pPr>
        <w:ind w:left="2940" w:hanging="360"/>
      </w:pPr>
      <w:rPr>
        <w:rFonts w:ascii="Symbol" w:hAnsi="Symbol" w:hint="default"/>
      </w:rPr>
    </w:lvl>
    <w:lvl w:ilvl="4" w:tplc="2806B4C8" w:tentative="1">
      <w:start w:val="1"/>
      <w:numFmt w:val="bullet"/>
      <w:lvlText w:val="o"/>
      <w:lvlJc w:val="left"/>
      <w:pPr>
        <w:ind w:left="3660" w:hanging="360"/>
      </w:pPr>
      <w:rPr>
        <w:rFonts w:ascii="Courier New" w:hAnsi="Courier New" w:cs="Courier New" w:hint="default"/>
      </w:rPr>
    </w:lvl>
    <w:lvl w:ilvl="5" w:tplc="D78CC9A2" w:tentative="1">
      <w:start w:val="1"/>
      <w:numFmt w:val="bullet"/>
      <w:lvlText w:val=""/>
      <w:lvlJc w:val="left"/>
      <w:pPr>
        <w:ind w:left="4380" w:hanging="360"/>
      </w:pPr>
      <w:rPr>
        <w:rFonts w:ascii="Wingdings" w:hAnsi="Wingdings" w:hint="default"/>
      </w:rPr>
    </w:lvl>
    <w:lvl w:ilvl="6" w:tplc="ED1E3E8A" w:tentative="1">
      <w:start w:val="1"/>
      <w:numFmt w:val="bullet"/>
      <w:lvlText w:val=""/>
      <w:lvlJc w:val="left"/>
      <w:pPr>
        <w:ind w:left="5100" w:hanging="360"/>
      </w:pPr>
      <w:rPr>
        <w:rFonts w:ascii="Symbol" w:hAnsi="Symbol" w:hint="default"/>
      </w:rPr>
    </w:lvl>
    <w:lvl w:ilvl="7" w:tplc="BEE25D12" w:tentative="1">
      <w:start w:val="1"/>
      <w:numFmt w:val="bullet"/>
      <w:lvlText w:val="o"/>
      <w:lvlJc w:val="left"/>
      <w:pPr>
        <w:ind w:left="5820" w:hanging="360"/>
      </w:pPr>
      <w:rPr>
        <w:rFonts w:ascii="Courier New" w:hAnsi="Courier New" w:cs="Courier New" w:hint="default"/>
      </w:rPr>
    </w:lvl>
    <w:lvl w:ilvl="8" w:tplc="FA76417E" w:tentative="1">
      <w:start w:val="1"/>
      <w:numFmt w:val="bullet"/>
      <w:lvlText w:val=""/>
      <w:lvlJc w:val="left"/>
      <w:pPr>
        <w:ind w:left="6540" w:hanging="360"/>
      </w:pPr>
      <w:rPr>
        <w:rFonts w:ascii="Wingdings" w:hAnsi="Wingdings" w:hint="default"/>
      </w:rPr>
    </w:lvl>
  </w:abstractNum>
  <w:abstractNum w:abstractNumId="26" w15:restartNumberingAfterBreak="0">
    <w:nsid w:val="20A176B9"/>
    <w:multiLevelType w:val="hybridMultilevel"/>
    <w:tmpl w:val="B902188C"/>
    <w:lvl w:ilvl="0" w:tplc="5D480864">
      <w:start w:val="1"/>
      <w:numFmt w:val="bullet"/>
      <w:lvlText w:val=""/>
      <w:lvlJc w:val="left"/>
      <w:pPr>
        <w:ind w:left="720" w:hanging="360"/>
      </w:pPr>
      <w:rPr>
        <w:rFonts w:ascii="Symbol" w:hAnsi="Symbol" w:hint="default"/>
      </w:rPr>
    </w:lvl>
    <w:lvl w:ilvl="1" w:tplc="3008247A" w:tentative="1">
      <w:start w:val="1"/>
      <w:numFmt w:val="bullet"/>
      <w:lvlText w:val="o"/>
      <w:lvlJc w:val="left"/>
      <w:pPr>
        <w:ind w:left="1440" w:hanging="360"/>
      </w:pPr>
      <w:rPr>
        <w:rFonts w:ascii="Courier New" w:hAnsi="Courier New" w:cs="Courier New" w:hint="default"/>
      </w:rPr>
    </w:lvl>
    <w:lvl w:ilvl="2" w:tplc="A8846F9E" w:tentative="1">
      <w:start w:val="1"/>
      <w:numFmt w:val="bullet"/>
      <w:lvlText w:val=""/>
      <w:lvlJc w:val="left"/>
      <w:pPr>
        <w:ind w:left="2160" w:hanging="360"/>
      </w:pPr>
      <w:rPr>
        <w:rFonts w:ascii="Wingdings" w:hAnsi="Wingdings" w:hint="default"/>
      </w:rPr>
    </w:lvl>
    <w:lvl w:ilvl="3" w:tplc="6652DBA0" w:tentative="1">
      <w:start w:val="1"/>
      <w:numFmt w:val="bullet"/>
      <w:lvlText w:val=""/>
      <w:lvlJc w:val="left"/>
      <w:pPr>
        <w:ind w:left="2880" w:hanging="360"/>
      </w:pPr>
      <w:rPr>
        <w:rFonts w:ascii="Symbol" w:hAnsi="Symbol" w:hint="default"/>
      </w:rPr>
    </w:lvl>
    <w:lvl w:ilvl="4" w:tplc="22B603FA" w:tentative="1">
      <w:start w:val="1"/>
      <w:numFmt w:val="bullet"/>
      <w:lvlText w:val="o"/>
      <w:lvlJc w:val="left"/>
      <w:pPr>
        <w:ind w:left="3600" w:hanging="360"/>
      </w:pPr>
      <w:rPr>
        <w:rFonts w:ascii="Courier New" w:hAnsi="Courier New" w:cs="Courier New" w:hint="default"/>
      </w:rPr>
    </w:lvl>
    <w:lvl w:ilvl="5" w:tplc="FE2C9280" w:tentative="1">
      <w:start w:val="1"/>
      <w:numFmt w:val="bullet"/>
      <w:lvlText w:val=""/>
      <w:lvlJc w:val="left"/>
      <w:pPr>
        <w:ind w:left="4320" w:hanging="360"/>
      </w:pPr>
      <w:rPr>
        <w:rFonts w:ascii="Wingdings" w:hAnsi="Wingdings" w:hint="default"/>
      </w:rPr>
    </w:lvl>
    <w:lvl w:ilvl="6" w:tplc="B192B9C0" w:tentative="1">
      <w:start w:val="1"/>
      <w:numFmt w:val="bullet"/>
      <w:lvlText w:val=""/>
      <w:lvlJc w:val="left"/>
      <w:pPr>
        <w:ind w:left="5040" w:hanging="360"/>
      </w:pPr>
      <w:rPr>
        <w:rFonts w:ascii="Symbol" w:hAnsi="Symbol" w:hint="default"/>
      </w:rPr>
    </w:lvl>
    <w:lvl w:ilvl="7" w:tplc="7A208446" w:tentative="1">
      <w:start w:val="1"/>
      <w:numFmt w:val="bullet"/>
      <w:lvlText w:val="o"/>
      <w:lvlJc w:val="left"/>
      <w:pPr>
        <w:ind w:left="5760" w:hanging="360"/>
      </w:pPr>
      <w:rPr>
        <w:rFonts w:ascii="Courier New" w:hAnsi="Courier New" w:cs="Courier New" w:hint="default"/>
      </w:rPr>
    </w:lvl>
    <w:lvl w:ilvl="8" w:tplc="DA36CD6A" w:tentative="1">
      <w:start w:val="1"/>
      <w:numFmt w:val="bullet"/>
      <w:lvlText w:val=""/>
      <w:lvlJc w:val="left"/>
      <w:pPr>
        <w:ind w:left="6480" w:hanging="360"/>
      </w:pPr>
      <w:rPr>
        <w:rFonts w:ascii="Wingdings" w:hAnsi="Wingdings" w:hint="default"/>
      </w:rPr>
    </w:lvl>
  </w:abstractNum>
  <w:abstractNum w:abstractNumId="27" w15:restartNumberingAfterBreak="0">
    <w:nsid w:val="233F58C4"/>
    <w:multiLevelType w:val="multilevel"/>
    <w:tmpl w:val="DEE248C2"/>
    <w:styleLink w:val="ListNumbers"/>
    <w:lvl w:ilvl="0">
      <w:start w:val="1"/>
      <w:numFmt w:val="decimal"/>
      <w:pStyle w:val="ListNumber"/>
      <w:lvlText w:val="%1"/>
      <w:lvlJc w:val="left"/>
      <w:pPr>
        <w:ind w:left="284" w:hanging="284"/>
      </w:pPr>
      <w:rPr>
        <w:rFonts w:hint="default"/>
        <w:color w:val="00577E" w:themeColor="accent1"/>
      </w:rPr>
    </w:lvl>
    <w:lvl w:ilvl="1">
      <w:start w:val="1"/>
      <w:numFmt w:val="decimal"/>
      <w:pStyle w:val="ListNumber2"/>
      <w:lvlText w:val="%1.%2"/>
      <w:lvlJc w:val="left"/>
      <w:pPr>
        <w:ind w:left="851" w:hanging="567"/>
      </w:pPr>
      <w:rPr>
        <w:rFonts w:hint="default"/>
        <w:color w:val="00577E" w:themeColor="accent1"/>
      </w:rPr>
    </w:lvl>
    <w:lvl w:ilvl="2">
      <w:start w:val="1"/>
      <w:numFmt w:val="decimal"/>
      <w:pStyle w:val="ListNumber3"/>
      <w:lvlText w:val="%1.%2.%3"/>
      <w:lvlJc w:val="left"/>
      <w:pPr>
        <w:ind w:left="1418" w:hanging="567"/>
      </w:pPr>
      <w:rPr>
        <w:rFonts w:hint="default"/>
        <w:color w:val="00577E" w:themeColor="accent1"/>
      </w:rPr>
    </w:lvl>
    <w:lvl w:ilvl="3">
      <w:start w:val="1"/>
      <w:numFmt w:val="decimal"/>
      <w:pStyle w:val="ListNumber4"/>
      <w:lvlText w:val="%1.%2.%3.%4"/>
      <w:lvlJc w:val="left"/>
      <w:pPr>
        <w:ind w:left="1985" w:hanging="567"/>
      </w:pPr>
      <w:rPr>
        <w:rFonts w:hint="default"/>
      </w:rPr>
    </w:lvl>
    <w:lvl w:ilvl="4">
      <w:start w:val="1"/>
      <w:numFmt w:val="none"/>
      <w:lvlText w:val=""/>
      <w:lvlJc w:val="left"/>
      <w:pPr>
        <w:ind w:left="1420" w:hanging="284"/>
      </w:pPr>
      <w:rPr>
        <w:rFonts w:hint="default"/>
      </w:rPr>
    </w:lvl>
    <w:lvl w:ilvl="5">
      <w:start w:val="1"/>
      <w:numFmt w:val="none"/>
      <w:lvlText w:val=""/>
      <w:lvlJc w:val="left"/>
      <w:pPr>
        <w:ind w:left="1704" w:hanging="284"/>
      </w:pPr>
      <w:rPr>
        <w:rFonts w:hint="default"/>
      </w:rPr>
    </w:lvl>
    <w:lvl w:ilvl="6">
      <w:start w:val="1"/>
      <w:numFmt w:val="none"/>
      <w:lvlText w:val=""/>
      <w:lvlJc w:val="left"/>
      <w:pPr>
        <w:ind w:left="1988" w:hanging="284"/>
      </w:pPr>
      <w:rPr>
        <w:rFonts w:hint="default"/>
      </w:rPr>
    </w:lvl>
    <w:lvl w:ilvl="7">
      <w:start w:val="1"/>
      <w:numFmt w:val="none"/>
      <w:lvlText w:val=""/>
      <w:lvlJc w:val="left"/>
      <w:pPr>
        <w:ind w:left="2272" w:hanging="284"/>
      </w:pPr>
      <w:rPr>
        <w:rFonts w:hint="default"/>
      </w:rPr>
    </w:lvl>
    <w:lvl w:ilvl="8">
      <w:start w:val="1"/>
      <w:numFmt w:val="none"/>
      <w:lvlText w:val=""/>
      <w:lvlJc w:val="left"/>
      <w:pPr>
        <w:ind w:left="2556" w:hanging="284"/>
      </w:pPr>
      <w:rPr>
        <w:rFonts w:hint="default"/>
      </w:rPr>
    </w:lvl>
  </w:abstractNum>
  <w:abstractNum w:abstractNumId="28" w15:restartNumberingAfterBreak="0">
    <w:nsid w:val="23F5171F"/>
    <w:multiLevelType w:val="hybridMultilevel"/>
    <w:tmpl w:val="902C643A"/>
    <w:lvl w:ilvl="0" w:tplc="ECB6A84A">
      <w:start w:val="1"/>
      <w:numFmt w:val="bullet"/>
      <w:lvlText w:val=""/>
      <w:lvlJc w:val="left"/>
      <w:pPr>
        <w:ind w:left="720" w:hanging="360"/>
      </w:pPr>
      <w:rPr>
        <w:rFonts w:ascii="Symbol" w:hAnsi="Symbol" w:hint="default"/>
      </w:rPr>
    </w:lvl>
    <w:lvl w:ilvl="1" w:tplc="B00E8EB0" w:tentative="1">
      <w:start w:val="1"/>
      <w:numFmt w:val="bullet"/>
      <w:lvlText w:val="o"/>
      <w:lvlJc w:val="left"/>
      <w:pPr>
        <w:ind w:left="1440" w:hanging="360"/>
      </w:pPr>
      <w:rPr>
        <w:rFonts w:ascii="Courier New" w:hAnsi="Courier New" w:cs="Courier New" w:hint="default"/>
      </w:rPr>
    </w:lvl>
    <w:lvl w:ilvl="2" w:tplc="70DADB0E" w:tentative="1">
      <w:start w:val="1"/>
      <w:numFmt w:val="bullet"/>
      <w:lvlText w:val=""/>
      <w:lvlJc w:val="left"/>
      <w:pPr>
        <w:ind w:left="2160" w:hanging="360"/>
      </w:pPr>
      <w:rPr>
        <w:rFonts w:ascii="Wingdings" w:hAnsi="Wingdings" w:hint="default"/>
      </w:rPr>
    </w:lvl>
    <w:lvl w:ilvl="3" w:tplc="35660586" w:tentative="1">
      <w:start w:val="1"/>
      <w:numFmt w:val="bullet"/>
      <w:lvlText w:val=""/>
      <w:lvlJc w:val="left"/>
      <w:pPr>
        <w:ind w:left="2880" w:hanging="360"/>
      </w:pPr>
      <w:rPr>
        <w:rFonts w:ascii="Symbol" w:hAnsi="Symbol" w:hint="default"/>
      </w:rPr>
    </w:lvl>
    <w:lvl w:ilvl="4" w:tplc="3042D9D6" w:tentative="1">
      <w:start w:val="1"/>
      <w:numFmt w:val="bullet"/>
      <w:lvlText w:val="o"/>
      <w:lvlJc w:val="left"/>
      <w:pPr>
        <w:ind w:left="3600" w:hanging="360"/>
      </w:pPr>
      <w:rPr>
        <w:rFonts w:ascii="Courier New" w:hAnsi="Courier New" w:cs="Courier New" w:hint="default"/>
      </w:rPr>
    </w:lvl>
    <w:lvl w:ilvl="5" w:tplc="9858E9E2" w:tentative="1">
      <w:start w:val="1"/>
      <w:numFmt w:val="bullet"/>
      <w:lvlText w:val=""/>
      <w:lvlJc w:val="left"/>
      <w:pPr>
        <w:ind w:left="4320" w:hanging="360"/>
      </w:pPr>
      <w:rPr>
        <w:rFonts w:ascii="Wingdings" w:hAnsi="Wingdings" w:hint="default"/>
      </w:rPr>
    </w:lvl>
    <w:lvl w:ilvl="6" w:tplc="22963F0A" w:tentative="1">
      <w:start w:val="1"/>
      <w:numFmt w:val="bullet"/>
      <w:lvlText w:val=""/>
      <w:lvlJc w:val="left"/>
      <w:pPr>
        <w:ind w:left="5040" w:hanging="360"/>
      </w:pPr>
      <w:rPr>
        <w:rFonts w:ascii="Symbol" w:hAnsi="Symbol" w:hint="default"/>
      </w:rPr>
    </w:lvl>
    <w:lvl w:ilvl="7" w:tplc="C75C93F8" w:tentative="1">
      <w:start w:val="1"/>
      <w:numFmt w:val="bullet"/>
      <w:lvlText w:val="o"/>
      <w:lvlJc w:val="left"/>
      <w:pPr>
        <w:ind w:left="5760" w:hanging="360"/>
      </w:pPr>
      <w:rPr>
        <w:rFonts w:ascii="Courier New" w:hAnsi="Courier New" w:cs="Courier New" w:hint="default"/>
      </w:rPr>
    </w:lvl>
    <w:lvl w:ilvl="8" w:tplc="0810C2F0" w:tentative="1">
      <w:start w:val="1"/>
      <w:numFmt w:val="bullet"/>
      <w:lvlText w:val=""/>
      <w:lvlJc w:val="left"/>
      <w:pPr>
        <w:ind w:left="6480" w:hanging="360"/>
      </w:pPr>
      <w:rPr>
        <w:rFonts w:ascii="Wingdings" w:hAnsi="Wingdings" w:hint="default"/>
      </w:rPr>
    </w:lvl>
  </w:abstractNum>
  <w:abstractNum w:abstractNumId="29" w15:restartNumberingAfterBreak="0">
    <w:nsid w:val="273C73C2"/>
    <w:multiLevelType w:val="hybridMultilevel"/>
    <w:tmpl w:val="0892357A"/>
    <w:lvl w:ilvl="0" w:tplc="C0449D00">
      <w:start w:val="1"/>
      <w:numFmt w:val="bullet"/>
      <w:lvlText w:val=""/>
      <w:lvlJc w:val="left"/>
      <w:pPr>
        <w:ind w:left="720" w:hanging="360"/>
      </w:pPr>
      <w:rPr>
        <w:rFonts w:ascii="Symbol" w:hAnsi="Symbol" w:hint="default"/>
      </w:rPr>
    </w:lvl>
    <w:lvl w:ilvl="1" w:tplc="7FC05494" w:tentative="1">
      <w:start w:val="1"/>
      <w:numFmt w:val="bullet"/>
      <w:lvlText w:val="o"/>
      <w:lvlJc w:val="left"/>
      <w:pPr>
        <w:ind w:left="1440" w:hanging="360"/>
      </w:pPr>
      <w:rPr>
        <w:rFonts w:ascii="Courier New" w:hAnsi="Courier New" w:cs="Courier New" w:hint="default"/>
      </w:rPr>
    </w:lvl>
    <w:lvl w:ilvl="2" w:tplc="37E01096" w:tentative="1">
      <w:start w:val="1"/>
      <w:numFmt w:val="bullet"/>
      <w:lvlText w:val=""/>
      <w:lvlJc w:val="left"/>
      <w:pPr>
        <w:ind w:left="2160" w:hanging="360"/>
      </w:pPr>
      <w:rPr>
        <w:rFonts w:ascii="Wingdings" w:hAnsi="Wingdings" w:hint="default"/>
      </w:rPr>
    </w:lvl>
    <w:lvl w:ilvl="3" w:tplc="C8864896" w:tentative="1">
      <w:start w:val="1"/>
      <w:numFmt w:val="bullet"/>
      <w:lvlText w:val=""/>
      <w:lvlJc w:val="left"/>
      <w:pPr>
        <w:ind w:left="2880" w:hanging="360"/>
      </w:pPr>
      <w:rPr>
        <w:rFonts w:ascii="Symbol" w:hAnsi="Symbol" w:hint="default"/>
      </w:rPr>
    </w:lvl>
    <w:lvl w:ilvl="4" w:tplc="342CCAB8" w:tentative="1">
      <w:start w:val="1"/>
      <w:numFmt w:val="bullet"/>
      <w:lvlText w:val="o"/>
      <w:lvlJc w:val="left"/>
      <w:pPr>
        <w:ind w:left="3600" w:hanging="360"/>
      </w:pPr>
      <w:rPr>
        <w:rFonts w:ascii="Courier New" w:hAnsi="Courier New" w:cs="Courier New" w:hint="default"/>
      </w:rPr>
    </w:lvl>
    <w:lvl w:ilvl="5" w:tplc="9988878E" w:tentative="1">
      <w:start w:val="1"/>
      <w:numFmt w:val="bullet"/>
      <w:lvlText w:val=""/>
      <w:lvlJc w:val="left"/>
      <w:pPr>
        <w:ind w:left="4320" w:hanging="360"/>
      </w:pPr>
      <w:rPr>
        <w:rFonts w:ascii="Wingdings" w:hAnsi="Wingdings" w:hint="default"/>
      </w:rPr>
    </w:lvl>
    <w:lvl w:ilvl="6" w:tplc="F0521BD6" w:tentative="1">
      <w:start w:val="1"/>
      <w:numFmt w:val="bullet"/>
      <w:lvlText w:val=""/>
      <w:lvlJc w:val="left"/>
      <w:pPr>
        <w:ind w:left="5040" w:hanging="360"/>
      </w:pPr>
      <w:rPr>
        <w:rFonts w:ascii="Symbol" w:hAnsi="Symbol" w:hint="default"/>
      </w:rPr>
    </w:lvl>
    <w:lvl w:ilvl="7" w:tplc="5890F6C8" w:tentative="1">
      <w:start w:val="1"/>
      <w:numFmt w:val="bullet"/>
      <w:lvlText w:val="o"/>
      <w:lvlJc w:val="left"/>
      <w:pPr>
        <w:ind w:left="5760" w:hanging="360"/>
      </w:pPr>
      <w:rPr>
        <w:rFonts w:ascii="Courier New" w:hAnsi="Courier New" w:cs="Courier New" w:hint="default"/>
      </w:rPr>
    </w:lvl>
    <w:lvl w:ilvl="8" w:tplc="1B9EC01E" w:tentative="1">
      <w:start w:val="1"/>
      <w:numFmt w:val="bullet"/>
      <w:lvlText w:val=""/>
      <w:lvlJc w:val="left"/>
      <w:pPr>
        <w:ind w:left="6480" w:hanging="360"/>
      </w:pPr>
      <w:rPr>
        <w:rFonts w:ascii="Wingdings" w:hAnsi="Wingdings" w:hint="default"/>
      </w:rPr>
    </w:lvl>
  </w:abstractNum>
  <w:abstractNum w:abstractNumId="30" w15:restartNumberingAfterBreak="0">
    <w:nsid w:val="28AF6F0D"/>
    <w:multiLevelType w:val="hybridMultilevel"/>
    <w:tmpl w:val="26A4B9B8"/>
    <w:lvl w:ilvl="0" w:tplc="9C0E41C0">
      <w:start w:val="1"/>
      <w:numFmt w:val="bullet"/>
      <w:lvlText w:val=""/>
      <w:lvlJc w:val="left"/>
      <w:pPr>
        <w:ind w:left="720" w:hanging="360"/>
      </w:pPr>
      <w:rPr>
        <w:rFonts w:ascii="Symbol" w:hAnsi="Symbol" w:hint="default"/>
      </w:rPr>
    </w:lvl>
    <w:lvl w:ilvl="1" w:tplc="D024795E" w:tentative="1">
      <w:start w:val="1"/>
      <w:numFmt w:val="bullet"/>
      <w:lvlText w:val="o"/>
      <w:lvlJc w:val="left"/>
      <w:pPr>
        <w:ind w:left="1440" w:hanging="360"/>
      </w:pPr>
      <w:rPr>
        <w:rFonts w:ascii="Courier New" w:hAnsi="Courier New" w:cs="Courier New" w:hint="default"/>
      </w:rPr>
    </w:lvl>
    <w:lvl w:ilvl="2" w:tplc="8CD2C5F8" w:tentative="1">
      <w:start w:val="1"/>
      <w:numFmt w:val="bullet"/>
      <w:lvlText w:val=""/>
      <w:lvlJc w:val="left"/>
      <w:pPr>
        <w:ind w:left="2160" w:hanging="360"/>
      </w:pPr>
      <w:rPr>
        <w:rFonts w:ascii="Wingdings" w:hAnsi="Wingdings" w:hint="default"/>
      </w:rPr>
    </w:lvl>
    <w:lvl w:ilvl="3" w:tplc="61F4514C" w:tentative="1">
      <w:start w:val="1"/>
      <w:numFmt w:val="bullet"/>
      <w:lvlText w:val=""/>
      <w:lvlJc w:val="left"/>
      <w:pPr>
        <w:ind w:left="2880" w:hanging="360"/>
      </w:pPr>
      <w:rPr>
        <w:rFonts w:ascii="Symbol" w:hAnsi="Symbol" w:hint="default"/>
      </w:rPr>
    </w:lvl>
    <w:lvl w:ilvl="4" w:tplc="5964CE30" w:tentative="1">
      <w:start w:val="1"/>
      <w:numFmt w:val="bullet"/>
      <w:lvlText w:val="o"/>
      <w:lvlJc w:val="left"/>
      <w:pPr>
        <w:ind w:left="3600" w:hanging="360"/>
      </w:pPr>
      <w:rPr>
        <w:rFonts w:ascii="Courier New" w:hAnsi="Courier New" w:cs="Courier New" w:hint="default"/>
      </w:rPr>
    </w:lvl>
    <w:lvl w:ilvl="5" w:tplc="8F0EA706" w:tentative="1">
      <w:start w:val="1"/>
      <w:numFmt w:val="bullet"/>
      <w:lvlText w:val=""/>
      <w:lvlJc w:val="left"/>
      <w:pPr>
        <w:ind w:left="4320" w:hanging="360"/>
      </w:pPr>
      <w:rPr>
        <w:rFonts w:ascii="Wingdings" w:hAnsi="Wingdings" w:hint="default"/>
      </w:rPr>
    </w:lvl>
    <w:lvl w:ilvl="6" w:tplc="2BBADF60" w:tentative="1">
      <w:start w:val="1"/>
      <w:numFmt w:val="bullet"/>
      <w:lvlText w:val=""/>
      <w:lvlJc w:val="left"/>
      <w:pPr>
        <w:ind w:left="5040" w:hanging="360"/>
      </w:pPr>
      <w:rPr>
        <w:rFonts w:ascii="Symbol" w:hAnsi="Symbol" w:hint="default"/>
      </w:rPr>
    </w:lvl>
    <w:lvl w:ilvl="7" w:tplc="FE326C68" w:tentative="1">
      <w:start w:val="1"/>
      <w:numFmt w:val="bullet"/>
      <w:lvlText w:val="o"/>
      <w:lvlJc w:val="left"/>
      <w:pPr>
        <w:ind w:left="5760" w:hanging="360"/>
      </w:pPr>
      <w:rPr>
        <w:rFonts w:ascii="Courier New" w:hAnsi="Courier New" w:cs="Courier New" w:hint="default"/>
      </w:rPr>
    </w:lvl>
    <w:lvl w:ilvl="8" w:tplc="6E18ECE2" w:tentative="1">
      <w:start w:val="1"/>
      <w:numFmt w:val="bullet"/>
      <w:lvlText w:val=""/>
      <w:lvlJc w:val="left"/>
      <w:pPr>
        <w:ind w:left="6480" w:hanging="360"/>
      </w:pPr>
      <w:rPr>
        <w:rFonts w:ascii="Wingdings" w:hAnsi="Wingdings" w:hint="default"/>
      </w:rPr>
    </w:lvl>
  </w:abstractNum>
  <w:abstractNum w:abstractNumId="31" w15:restartNumberingAfterBreak="0">
    <w:nsid w:val="29A90419"/>
    <w:multiLevelType w:val="hybridMultilevel"/>
    <w:tmpl w:val="B8A65442"/>
    <w:lvl w:ilvl="0" w:tplc="0222532E">
      <w:start w:val="1"/>
      <w:numFmt w:val="bullet"/>
      <w:lvlText w:val=""/>
      <w:lvlJc w:val="left"/>
      <w:pPr>
        <w:ind w:left="720" w:hanging="360"/>
      </w:pPr>
      <w:rPr>
        <w:rFonts w:ascii="Symbol" w:hAnsi="Symbol" w:hint="default"/>
      </w:rPr>
    </w:lvl>
    <w:lvl w:ilvl="1" w:tplc="5BBA7BB6" w:tentative="1">
      <w:start w:val="1"/>
      <w:numFmt w:val="bullet"/>
      <w:lvlText w:val="o"/>
      <w:lvlJc w:val="left"/>
      <w:pPr>
        <w:ind w:left="1440" w:hanging="360"/>
      </w:pPr>
      <w:rPr>
        <w:rFonts w:ascii="Courier New" w:hAnsi="Courier New" w:cs="Courier New" w:hint="default"/>
      </w:rPr>
    </w:lvl>
    <w:lvl w:ilvl="2" w:tplc="9A52C736" w:tentative="1">
      <w:start w:val="1"/>
      <w:numFmt w:val="bullet"/>
      <w:lvlText w:val=""/>
      <w:lvlJc w:val="left"/>
      <w:pPr>
        <w:ind w:left="2160" w:hanging="360"/>
      </w:pPr>
      <w:rPr>
        <w:rFonts w:ascii="Wingdings" w:hAnsi="Wingdings" w:hint="default"/>
      </w:rPr>
    </w:lvl>
    <w:lvl w:ilvl="3" w:tplc="E58A81C6" w:tentative="1">
      <w:start w:val="1"/>
      <w:numFmt w:val="bullet"/>
      <w:lvlText w:val=""/>
      <w:lvlJc w:val="left"/>
      <w:pPr>
        <w:ind w:left="2880" w:hanging="360"/>
      </w:pPr>
      <w:rPr>
        <w:rFonts w:ascii="Symbol" w:hAnsi="Symbol" w:hint="default"/>
      </w:rPr>
    </w:lvl>
    <w:lvl w:ilvl="4" w:tplc="F5704D58" w:tentative="1">
      <w:start w:val="1"/>
      <w:numFmt w:val="bullet"/>
      <w:lvlText w:val="o"/>
      <w:lvlJc w:val="left"/>
      <w:pPr>
        <w:ind w:left="3600" w:hanging="360"/>
      </w:pPr>
      <w:rPr>
        <w:rFonts w:ascii="Courier New" w:hAnsi="Courier New" w:cs="Courier New" w:hint="default"/>
      </w:rPr>
    </w:lvl>
    <w:lvl w:ilvl="5" w:tplc="AE9AF2A2" w:tentative="1">
      <w:start w:val="1"/>
      <w:numFmt w:val="bullet"/>
      <w:lvlText w:val=""/>
      <w:lvlJc w:val="left"/>
      <w:pPr>
        <w:ind w:left="4320" w:hanging="360"/>
      </w:pPr>
      <w:rPr>
        <w:rFonts w:ascii="Wingdings" w:hAnsi="Wingdings" w:hint="default"/>
      </w:rPr>
    </w:lvl>
    <w:lvl w:ilvl="6" w:tplc="F8EC0E1A" w:tentative="1">
      <w:start w:val="1"/>
      <w:numFmt w:val="bullet"/>
      <w:lvlText w:val=""/>
      <w:lvlJc w:val="left"/>
      <w:pPr>
        <w:ind w:left="5040" w:hanging="360"/>
      </w:pPr>
      <w:rPr>
        <w:rFonts w:ascii="Symbol" w:hAnsi="Symbol" w:hint="default"/>
      </w:rPr>
    </w:lvl>
    <w:lvl w:ilvl="7" w:tplc="3D869C06" w:tentative="1">
      <w:start w:val="1"/>
      <w:numFmt w:val="bullet"/>
      <w:lvlText w:val="o"/>
      <w:lvlJc w:val="left"/>
      <w:pPr>
        <w:ind w:left="5760" w:hanging="360"/>
      </w:pPr>
      <w:rPr>
        <w:rFonts w:ascii="Courier New" w:hAnsi="Courier New" w:cs="Courier New" w:hint="default"/>
      </w:rPr>
    </w:lvl>
    <w:lvl w:ilvl="8" w:tplc="1584AA72" w:tentative="1">
      <w:start w:val="1"/>
      <w:numFmt w:val="bullet"/>
      <w:lvlText w:val=""/>
      <w:lvlJc w:val="left"/>
      <w:pPr>
        <w:ind w:left="6480" w:hanging="360"/>
      </w:pPr>
      <w:rPr>
        <w:rFonts w:ascii="Wingdings" w:hAnsi="Wingdings" w:hint="default"/>
      </w:rPr>
    </w:lvl>
  </w:abstractNum>
  <w:abstractNum w:abstractNumId="32" w15:restartNumberingAfterBreak="0">
    <w:nsid w:val="2D6C3603"/>
    <w:multiLevelType w:val="hybridMultilevel"/>
    <w:tmpl w:val="A3EC16C2"/>
    <w:lvl w:ilvl="0" w:tplc="5F34B1D6">
      <w:start w:val="1"/>
      <w:numFmt w:val="bullet"/>
      <w:lvlText w:val=""/>
      <w:lvlJc w:val="left"/>
      <w:pPr>
        <w:ind w:left="720" w:hanging="360"/>
      </w:pPr>
      <w:rPr>
        <w:rFonts w:ascii="Symbol" w:hAnsi="Symbol" w:hint="default"/>
      </w:rPr>
    </w:lvl>
    <w:lvl w:ilvl="1" w:tplc="060A212E">
      <w:start w:val="1"/>
      <w:numFmt w:val="bullet"/>
      <w:lvlText w:val="o"/>
      <w:lvlJc w:val="left"/>
      <w:pPr>
        <w:ind w:left="1440" w:hanging="360"/>
      </w:pPr>
      <w:rPr>
        <w:rFonts w:ascii="Courier New" w:hAnsi="Courier New" w:cs="Courier New" w:hint="default"/>
      </w:rPr>
    </w:lvl>
    <w:lvl w:ilvl="2" w:tplc="2DA212DA" w:tentative="1">
      <w:start w:val="1"/>
      <w:numFmt w:val="bullet"/>
      <w:lvlText w:val=""/>
      <w:lvlJc w:val="left"/>
      <w:pPr>
        <w:ind w:left="2160" w:hanging="360"/>
      </w:pPr>
      <w:rPr>
        <w:rFonts w:ascii="Wingdings" w:hAnsi="Wingdings" w:hint="default"/>
      </w:rPr>
    </w:lvl>
    <w:lvl w:ilvl="3" w:tplc="8848A7B8" w:tentative="1">
      <w:start w:val="1"/>
      <w:numFmt w:val="bullet"/>
      <w:lvlText w:val=""/>
      <w:lvlJc w:val="left"/>
      <w:pPr>
        <w:ind w:left="2880" w:hanging="360"/>
      </w:pPr>
      <w:rPr>
        <w:rFonts w:ascii="Symbol" w:hAnsi="Symbol" w:hint="default"/>
      </w:rPr>
    </w:lvl>
    <w:lvl w:ilvl="4" w:tplc="DCDA5300" w:tentative="1">
      <w:start w:val="1"/>
      <w:numFmt w:val="bullet"/>
      <w:lvlText w:val="o"/>
      <w:lvlJc w:val="left"/>
      <w:pPr>
        <w:ind w:left="3600" w:hanging="360"/>
      </w:pPr>
      <w:rPr>
        <w:rFonts w:ascii="Courier New" w:hAnsi="Courier New" w:cs="Courier New" w:hint="default"/>
      </w:rPr>
    </w:lvl>
    <w:lvl w:ilvl="5" w:tplc="C1FA22EA" w:tentative="1">
      <w:start w:val="1"/>
      <w:numFmt w:val="bullet"/>
      <w:lvlText w:val=""/>
      <w:lvlJc w:val="left"/>
      <w:pPr>
        <w:ind w:left="4320" w:hanging="360"/>
      </w:pPr>
      <w:rPr>
        <w:rFonts w:ascii="Wingdings" w:hAnsi="Wingdings" w:hint="default"/>
      </w:rPr>
    </w:lvl>
    <w:lvl w:ilvl="6" w:tplc="CC045B8E" w:tentative="1">
      <w:start w:val="1"/>
      <w:numFmt w:val="bullet"/>
      <w:lvlText w:val=""/>
      <w:lvlJc w:val="left"/>
      <w:pPr>
        <w:ind w:left="5040" w:hanging="360"/>
      </w:pPr>
      <w:rPr>
        <w:rFonts w:ascii="Symbol" w:hAnsi="Symbol" w:hint="default"/>
      </w:rPr>
    </w:lvl>
    <w:lvl w:ilvl="7" w:tplc="C0A03926" w:tentative="1">
      <w:start w:val="1"/>
      <w:numFmt w:val="bullet"/>
      <w:lvlText w:val="o"/>
      <w:lvlJc w:val="left"/>
      <w:pPr>
        <w:ind w:left="5760" w:hanging="360"/>
      </w:pPr>
      <w:rPr>
        <w:rFonts w:ascii="Courier New" w:hAnsi="Courier New" w:cs="Courier New" w:hint="default"/>
      </w:rPr>
    </w:lvl>
    <w:lvl w:ilvl="8" w:tplc="EDE051B6" w:tentative="1">
      <w:start w:val="1"/>
      <w:numFmt w:val="bullet"/>
      <w:lvlText w:val=""/>
      <w:lvlJc w:val="left"/>
      <w:pPr>
        <w:ind w:left="6480" w:hanging="360"/>
      </w:pPr>
      <w:rPr>
        <w:rFonts w:ascii="Wingdings" w:hAnsi="Wingdings" w:hint="default"/>
      </w:rPr>
    </w:lvl>
  </w:abstractNum>
  <w:abstractNum w:abstractNumId="33" w15:restartNumberingAfterBreak="0">
    <w:nsid w:val="2E0949E1"/>
    <w:multiLevelType w:val="hybridMultilevel"/>
    <w:tmpl w:val="10E455F2"/>
    <w:lvl w:ilvl="0" w:tplc="B83433BA">
      <w:start w:val="1"/>
      <w:numFmt w:val="bullet"/>
      <w:lvlText w:val=""/>
      <w:lvlJc w:val="left"/>
      <w:pPr>
        <w:ind w:left="720" w:hanging="360"/>
      </w:pPr>
      <w:rPr>
        <w:rFonts w:ascii="Symbol" w:hAnsi="Symbol" w:hint="default"/>
      </w:rPr>
    </w:lvl>
    <w:lvl w:ilvl="1" w:tplc="AEC43E16" w:tentative="1">
      <w:start w:val="1"/>
      <w:numFmt w:val="bullet"/>
      <w:lvlText w:val="o"/>
      <w:lvlJc w:val="left"/>
      <w:pPr>
        <w:ind w:left="1440" w:hanging="360"/>
      </w:pPr>
      <w:rPr>
        <w:rFonts w:ascii="Courier New" w:hAnsi="Courier New" w:cs="Courier New" w:hint="default"/>
      </w:rPr>
    </w:lvl>
    <w:lvl w:ilvl="2" w:tplc="1B527D76" w:tentative="1">
      <w:start w:val="1"/>
      <w:numFmt w:val="bullet"/>
      <w:lvlText w:val=""/>
      <w:lvlJc w:val="left"/>
      <w:pPr>
        <w:ind w:left="2160" w:hanging="360"/>
      </w:pPr>
      <w:rPr>
        <w:rFonts w:ascii="Wingdings" w:hAnsi="Wingdings" w:hint="default"/>
      </w:rPr>
    </w:lvl>
    <w:lvl w:ilvl="3" w:tplc="AF109062" w:tentative="1">
      <w:start w:val="1"/>
      <w:numFmt w:val="bullet"/>
      <w:lvlText w:val=""/>
      <w:lvlJc w:val="left"/>
      <w:pPr>
        <w:ind w:left="2880" w:hanging="360"/>
      </w:pPr>
      <w:rPr>
        <w:rFonts w:ascii="Symbol" w:hAnsi="Symbol" w:hint="default"/>
      </w:rPr>
    </w:lvl>
    <w:lvl w:ilvl="4" w:tplc="78DC060C" w:tentative="1">
      <w:start w:val="1"/>
      <w:numFmt w:val="bullet"/>
      <w:lvlText w:val="o"/>
      <w:lvlJc w:val="left"/>
      <w:pPr>
        <w:ind w:left="3600" w:hanging="360"/>
      </w:pPr>
      <w:rPr>
        <w:rFonts w:ascii="Courier New" w:hAnsi="Courier New" w:cs="Courier New" w:hint="default"/>
      </w:rPr>
    </w:lvl>
    <w:lvl w:ilvl="5" w:tplc="4E86BFD8" w:tentative="1">
      <w:start w:val="1"/>
      <w:numFmt w:val="bullet"/>
      <w:lvlText w:val=""/>
      <w:lvlJc w:val="left"/>
      <w:pPr>
        <w:ind w:left="4320" w:hanging="360"/>
      </w:pPr>
      <w:rPr>
        <w:rFonts w:ascii="Wingdings" w:hAnsi="Wingdings" w:hint="default"/>
      </w:rPr>
    </w:lvl>
    <w:lvl w:ilvl="6" w:tplc="3D507534" w:tentative="1">
      <w:start w:val="1"/>
      <w:numFmt w:val="bullet"/>
      <w:lvlText w:val=""/>
      <w:lvlJc w:val="left"/>
      <w:pPr>
        <w:ind w:left="5040" w:hanging="360"/>
      </w:pPr>
      <w:rPr>
        <w:rFonts w:ascii="Symbol" w:hAnsi="Symbol" w:hint="default"/>
      </w:rPr>
    </w:lvl>
    <w:lvl w:ilvl="7" w:tplc="D58E5510" w:tentative="1">
      <w:start w:val="1"/>
      <w:numFmt w:val="bullet"/>
      <w:lvlText w:val="o"/>
      <w:lvlJc w:val="left"/>
      <w:pPr>
        <w:ind w:left="5760" w:hanging="360"/>
      </w:pPr>
      <w:rPr>
        <w:rFonts w:ascii="Courier New" w:hAnsi="Courier New" w:cs="Courier New" w:hint="default"/>
      </w:rPr>
    </w:lvl>
    <w:lvl w:ilvl="8" w:tplc="9FBEB8F4" w:tentative="1">
      <w:start w:val="1"/>
      <w:numFmt w:val="bullet"/>
      <w:lvlText w:val=""/>
      <w:lvlJc w:val="left"/>
      <w:pPr>
        <w:ind w:left="6480" w:hanging="360"/>
      </w:pPr>
      <w:rPr>
        <w:rFonts w:ascii="Wingdings" w:hAnsi="Wingdings" w:hint="default"/>
      </w:rPr>
    </w:lvl>
  </w:abstractNum>
  <w:abstractNum w:abstractNumId="34" w15:restartNumberingAfterBreak="0">
    <w:nsid w:val="32465703"/>
    <w:multiLevelType w:val="hybridMultilevel"/>
    <w:tmpl w:val="AB06BAA2"/>
    <w:lvl w:ilvl="0" w:tplc="009843F2">
      <w:start w:val="1"/>
      <w:numFmt w:val="bullet"/>
      <w:lvlText w:val=""/>
      <w:lvlJc w:val="left"/>
      <w:pPr>
        <w:ind w:left="720" w:hanging="360"/>
      </w:pPr>
      <w:rPr>
        <w:rFonts w:ascii="Symbol" w:hAnsi="Symbol" w:hint="default"/>
      </w:rPr>
    </w:lvl>
    <w:lvl w:ilvl="1" w:tplc="E9B8DBFC" w:tentative="1">
      <w:start w:val="1"/>
      <w:numFmt w:val="bullet"/>
      <w:lvlText w:val="o"/>
      <w:lvlJc w:val="left"/>
      <w:pPr>
        <w:ind w:left="1440" w:hanging="360"/>
      </w:pPr>
      <w:rPr>
        <w:rFonts w:ascii="Courier New" w:hAnsi="Courier New" w:cs="Courier New" w:hint="default"/>
      </w:rPr>
    </w:lvl>
    <w:lvl w:ilvl="2" w:tplc="DCC290CE" w:tentative="1">
      <w:start w:val="1"/>
      <w:numFmt w:val="bullet"/>
      <w:lvlText w:val=""/>
      <w:lvlJc w:val="left"/>
      <w:pPr>
        <w:ind w:left="2160" w:hanging="360"/>
      </w:pPr>
      <w:rPr>
        <w:rFonts w:ascii="Wingdings" w:hAnsi="Wingdings" w:hint="default"/>
      </w:rPr>
    </w:lvl>
    <w:lvl w:ilvl="3" w:tplc="D5EC50A4" w:tentative="1">
      <w:start w:val="1"/>
      <w:numFmt w:val="bullet"/>
      <w:lvlText w:val=""/>
      <w:lvlJc w:val="left"/>
      <w:pPr>
        <w:ind w:left="2880" w:hanging="360"/>
      </w:pPr>
      <w:rPr>
        <w:rFonts w:ascii="Symbol" w:hAnsi="Symbol" w:hint="default"/>
      </w:rPr>
    </w:lvl>
    <w:lvl w:ilvl="4" w:tplc="35FED362" w:tentative="1">
      <w:start w:val="1"/>
      <w:numFmt w:val="bullet"/>
      <w:lvlText w:val="o"/>
      <w:lvlJc w:val="left"/>
      <w:pPr>
        <w:ind w:left="3600" w:hanging="360"/>
      </w:pPr>
      <w:rPr>
        <w:rFonts w:ascii="Courier New" w:hAnsi="Courier New" w:cs="Courier New" w:hint="default"/>
      </w:rPr>
    </w:lvl>
    <w:lvl w:ilvl="5" w:tplc="DCA8D3E8" w:tentative="1">
      <w:start w:val="1"/>
      <w:numFmt w:val="bullet"/>
      <w:lvlText w:val=""/>
      <w:lvlJc w:val="left"/>
      <w:pPr>
        <w:ind w:left="4320" w:hanging="360"/>
      </w:pPr>
      <w:rPr>
        <w:rFonts w:ascii="Wingdings" w:hAnsi="Wingdings" w:hint="default"/>
      </w:rPr>
    </w:lvl>
    <w:lvl w:ilvl="6" w:tplc="F1282D40" w:tentative="1">
      <w:start w:val="1"/>
      <w:numFmt w:val="bullet"/>
      <w:lvlText w:val=""/>
      <w:lvlJc w:val="left"/>
      <w:pPr>
        <w:ind w:left="5040" w:hanging="360"/>
      </w:pPr>
      <w:rPr>
        <w:rFonts w:ascii="Symbol" w:hAnsi="Symbol" w:hint="default"/>
      </w:rPr>
    </w:lvl>
    <w:lvl w:ilvl="7" w:tplc="7730E28C" w:tentative="1">
      <w:start w:val="1"/>
      <w:numFmt w:val="bullet"/>
      <w:lvlText w:val="o"/>
      <w:lvlJc w:val="left"/>
      <w:pPr>
        <w:ind w:left="5760" w:hanging="360"/>
      </w:pPr>
      <w:rPr>
        <w:rFonts w:ascii="Courier New" w:hAnsi="Courier New" w:cs="Courier New" w:hint="default"/>
      </w:rPr>
    </w:lvl>
    <w:lvl w:ilvl="8" w:tplc="D4FEC184" w:tentative="1">
      <w:start w:val="1"/>
      <w:numFmt w:val="bullet"/>
      <w:lvlText w:val=""/>
      <w:lvlJc w:val="left"/>
      <w:pPr>
        <w:ind w:left="6480" w:hanging="360"/>
      </w:pPr>
      <w:rPr>
        <w:rFonts w:ascii="Wingdings" w:hAnsi="Wingdings" w:hint="default"/>
      </w:rPr>
    </w:lvl>
  </w:abstractNum>
  <w:abstractNum w:abstractNumId="35" w15:restartNumberingAfterBreak="0">
    <w:nsid w:val="339E7A89"/>
    <w:multiLevelType w:val="hybridMultilevel"/>
    <w:tmpl w:val="6D561F6E"/>
    <w:lvl w:ilvl="0" w:tplc="9F9CAB32">
      <w:start w:val="1"/>
      <w:numFmt w:val="bullet"/>
      <w:lvlText w:val=""/>
      <w:lvlJc w:val="left"/>
      <w:pPr>
        <w:ind w:left="360" w:hanging="360"/>
      </w:pPr>
      <w:rPr>
        <w:rFonts w:ascii="Symbol" w:hAnsi="Symbol" w:hint="default"/>
      </w:rPr>
    </w:lvl>
    <w:lvl w:ilvl="1" w:tplc="11765648" w:tentative="1">
      <w:start w:val="1"/>
      <w:numFmt w:val="bullet"/>
      <w:lvlText w:val="o"/>
      <w:lvlJc w:val="left"/>
      <w:pPr>
        <w:ind w:left="1080" w:hanging="360"/>
      </w:pPr>
      <w:rPr>
        <w:rFonts w:ascii="Courier New" w:hAnsi="Courier New" w:cs="Courier New" w:hint="default"/>
      </w:rPr>
    </w:lvl>
    <w:lvl w:ilvl="2" w:tplc="8EFCFE66" w:tentative="1">
      <w:start w:val="1"/>
      <w:numFmt w:val="bullet"/>
      <w:lvlText w:val=""/>
      <w:lvlJc w:val="left"/>
      <w:pPr>
        <w:ind w:left="1800" w:hanging="360"/>
      </w:pPr>
      <w:rPr>
        <w:rFonts w:ascii="Wingdings" w:hAnsi="Wingdings" w:hint="default"/>
      </w:rPr>
    </w:lvl>
    <w:lvl w:ilvl="3" w:tplc="4E3CA26A" w:tentative="1">
      <w:start w:val="1"/>
      <w:numFmt w:val="bullet"/>
      <w:lvlText w:val=""/>
      <w:lvlJc w:val="left"/>
      <w:pPr>
        <w:ind w:left="2520" w:hanging="360"/>
      </w:pPr>
      <w:rPr>
        <w:rFonts w:ascii="Symbol" w:hAnsi="Symbol" w:hint="default"/>
      </w:rPr>
    </w:lvl>
    <w:lvl w:ilvl="4" w:tplc="35963928" w:tentative="1">
      <w:start w:val="1"/>
      <w:numFmt w:val="bullet"/>
      <w:lvlText w:val="o"/>
      <w:lvlJc w:val="left"/>
      <w:pPr>
        <w:ind w:left="3240" w:hanging="360"/>
      </w:pPr>
      <w:rPr>
        <w:rFonts w:ascii="Courier New" w:hAnsi="Courier New" w:cs="Courier New" w:hint="default"/>
      </w:rPr>
    </w:lvl>
    <w:lvl w:ilvl="5" w:tplc="1D0A924C" w:tentative="1">
      <w:start w:val="1"/>
      <w:numFmt w:val="bullet"/>
      <w:lvlText w:val=""/>
      <w:lvlJc w:val="left"/>
      <w:pPr>
        <w:ind w:left="3960" w:hanging="360"/>
      </w:pPr>
      <w:rPr>
        <w:rFonts w:ascii="Wingdings" w:hAnsi="Wingdings" w:hint="default"/>
      </w:rPr>
    </w:lvl>
    <w:lvl w:ilvl="6" w:tplc="F4F0210C" w:tentative="1">
      <w:start w:val="1"/>
      <w:numFmt w:val="bullet"/>
      <w:lvlText w:val=""/>
      <w:lvlJc w:val="left"/>
      <w:pPr>
        <w:ind w:left="4680" w:hanging="360"/>
      </w:pPr>
      <w:rPr>
        <w:rFonts w:ascii="Symbol" w:hAnsi="Symbol" w:hint="default"/>
      </w:rPr>
    </w:lvl>
    <w:lvl w:ilvl="7" w:tplc="3A8ED0B4" w:tentative="1">
      <w:start w:val="1"/>
      <w:numFmt w:val="bullet"/>
      <w:lvlText w:val="o"/>
      <w:lvlJc w:val="left"/>
      <w:pPr>
        <w:ind w:left="5400" w:hanging="360"/>
      </w:pPr>
      <w:rPr>
        <w:rFonts w:ascii="Courier New" w:hAnsi="Courier New" w:cs="Courier New" w:hint="default"/>
      </w:rPr>
    </w:lvl>
    <w:lvl w:ilvl="8" w:tplc="3064D948" w:tentative="1">
      <w:start w:val="1"/>
      <w:numFmt w:val="bullet"/>
      <w:lvlText w:val=""/>
      <w:lvlJc w:val="left"/>
      <w:pPr>
        <w:ind w:left="6120" w:hanging="360"/>
      </w:pPr>
      <w:rPr>
        <w:rFonts w:ascii="Wingdings" w:hAnsi="Wingdings" w:hint="default"/>
      </w:rPr>
    </w:lvl>
  </w:abstractNum>
  <w:abstractNum w:abstractNumId="36" w15:restartNumberingAfterBreak="0">
    <w:nsid w:val="350D0096"/>
    <w:multiLevelType w:val="hybridMultilevel"/>
    <w:tmpl w:val="58FC1CD8"/>
    <w:lvl w:ilvl="0" w:tplc="95B26C8A">
      <w:start w:val="1"/>
      <w:numFmt w:val="bullet"/>
      <w:lvlText w:val=""/>
      <w:lvlJc w:val="left"/>
      <w:pPr>
        <w:ind w:left="720" w:hanging="360"/>
      </w:pPr>
      <w:rPr>
        <w:rFonts w:ascii="Symbol" w:hAnsi="Symbol" w:hint="default"/>
      </w:rPr>
    </w:lvl>
    <w:lvl w:ilvl="1" w:tplc="454AB0EA">
      <w:start w:val="1"/>
      <w:numFmt w:val="bullet"/>
      <w:lvlText w:val="o"/>
      <w:lvlJc w:val="left"/>
      <w:pPr>
        <w:ind w:left="1440" w:hanging="360"/>
      </w:pPr>
      <w:rPr>
        <w:rFonts w:ascii="Courier New" w:hAnsi="Courier New" w:cs="Courier New" w:hint="default"/>
      </w:rPr>
    </w:lvl>
    <w:lvl w:ilvl="2" w:tplc="8B9C4762" w:tentative="1">
      <w:start w:val="1"/>
      <w:numFmt w:val="bullet"/>
      <w:lvlText w:val=""/>
      <w:lvlJc w:val="left"/>
      <w:pPr>
        <w:ind w:left="2160" w:hanging="360"/>
      </w:pPr>
      <w:rPr>
        <w:rFonts w:ascii="Wingdings" w:hAnsi="Wingdings" w:hint="default"/>
      </w:rPr>
    </w:lvl>
    <w:lvl w:ilvl="3" w:tplc="E124D13A" w:tentative="1">
      <w:start w:val="1"/>
      <w:numFmt w:val="bullet"/>
      <w:lvlText w:val=""/>
      <w:lvlJc w:val="left"/>
      <w:pPr>
        <w:ind w:left="2880" w:hanging="360"/>
      </w:pPr>
      <w:rPr>
        <w:rFonts w:ascii="Symbol" w:hAnsi="Symbol" w:hint="default"/>
      </w:rPr>
    </w:lvl>
    <w:lvl w:ilvl="4" w:tplc="1E805D58" w:tentative="1">
      <w:start w:val="1"/>
      <w:numFmt w:val="bullet"/>
      <w:lvlText w:val="o"/>
      <w:lvlJc w:val="left"/>
      <w:pPr>
        <w:ind w:left="3600" w:hanging="360"/>
      </w:pPr>
      <w:rPr>
        <w:rFonts w:ascii="Courier New" w:hAnsi="Courier New" w:cs="Courier New" w:hint="default"/>
      </w:rPr>
    </w:lvl>
    <w:lvl w:ilvl="5" w:tplc="814A61A4" w:tentative="1">
      <w:start w:val="1"/>
      <w:numFmt w:val="bullet"/>
      <w:lvlText w:val=""/>
      <w:lvlJc w:val="left"/>
      <w:pPr>
        <w:ind w:left="4320" w:hanging="360"/>
      </w:pPr>
      <w:rPr>
        <w:rFonts w:ascii="Wingdings" w:hAnsi="Wingdings" w:hint="default"/>
      </w:rPr>
    </w:lvl>
    <w:lvl w:ilvl="6" w:tplc="3F2602AC" w:tentative="1">
      <w:start w:val="1"/>
      <w:numFmt w:val="bullet"/>
      <w:lvlText w:val=""/>
      <w:lvlJc w:val="left"/>
      <w:pPr>
        <w:ind w:left="5040" w:hanging="360"/>
      </w:pPr>
      <w:rPr>
        <w:rFonts w:ascii="Symbol" w:hAnsi="Symbol" w:hint="default"/>
      </w:rPr>
    </w:lvl>
    <w:lvl w:ilvl="7" w:tplc="D286DE06" w:tentative="1">
      <w:start w:val="1"/>
      <w:numFmt w:val="bullet"/>
      <w:lvlText w:val="o"/>
      <w:lvlJc w:val="left"/>
      <w:pPr>
        <w:ind w:left="5760" w:hanging="360"/>
      </w:pPr>
      <w:rPr>
        <w:rFonts w:ascii="Courier New" w:hAnsi="Courier New" w:cs="Courier New" w:hint="default"/>
      </w:rPr>
    </w:lvl>
    <w:lvl w:ilvl="8" w:tplc="134A5AAA" w:tentative="1">
      <w:start w:val="1"/>
      <w:numFmt w:val="bullet"/>
      <w:lvlText w:val=""/>
      <w:lvlJc w:val="left"/>
      <w:pPr>
        <w:ind w:left="6480" w:hanging="360"/>
      </w:pPr>
      <w:rPr>
        <w:rFonts w:ascii="Wingdings" w:hAnsi="Wingdings" w:hint="default"/>
      </w:rPr>
    </w:lvl>
  </w:abstractNum>
  <w:abstractNum w:abstractNumId="37" w15:restartNumberingAfterBreak="0">
    <w:nsid w:val="386547EA"/>
    <w:multiLevelType w:val="hybridMultilevel"/>
    <w:tmpl w:val="35B8657C"/>
    <w:lvl w:ilvl="0" w:tplc="77C2BC14">
      <w:start w:val="1"/>
      <w:numFmt w:val="bullet"/>
      <w:lvlText w:val=""/>
      <w:lvlJc w:val="left"/>
      <w:pPr>
        <w:ind w:left="720" w:hanging="360"/>
      </w:pPr>
      <w:rPr>
        <w:rFonts w:ascii="Symbol" w:hAnsi="Symbol" w:hint="default"/>
      </w:rPr>
    </w:lvl>
    <w:lvl w:ilvl="1" w:tplc="C4CC44EC" w:tentative="1">
      <w:start w:val="1"/>
      <w:numFmt w:val="bullet"/>
      <w:lvlText w:val="o"/>
      <w:lvlJc w:val="left"/>
      <w:pPr>
        <w:ind w:left="1440" w:hanging="360"/>
      </w:pPr>
      <w:rPr>
        <w:rFonts w:ascii="Courier New" w:hAnsi="Courier New" w:cs="Courier New" w:hint="default"/>
      </w:rPr>
    </w:lvl>
    <w:lvl w:ilvl="2" w:tplc="842C2ECC" w:tentative="1">
      <w:start w:val="1"/>
      <w:numFmt w:val="bullet"/>
      <w:lvlText w:val=""/>
      <w:lvlJc w:val="left"/>
      <w:pPr>
        <w:ind w:left="2160" w:hanging="360"/>
      </w:pPr>
      <w:rPr>
        <w:rFonts w:ascii="Wingdings" w:hAnsi="Wingdings" w:hint="default"/>
      </w:rPr>
    </w:lvl>
    <w:lvl w:ilvl="3" w:tplc="C596B724" w:tentative="1">
      <w:start w:val="1"/>
      <w:numFmt w:val="bullet"/>
      <w:lvlText w:val=""/>
      <w:lvlJc w:val="left"/>
      <w:pPr>
        <w:ind w:left="2880" w:hanging="360"/>
      </w:pPr>
      <w:rPr>
        <w:rFonts w:ascii="Symbol" w:hAnsi="Symbol" w:hint="default"/>
      </w:rPr>
    </w:lvl>
    <w:lvl w:ilvl="4" w:tplc="94C83AD2" w:tentative="1">
      <w:start w:val="1"/>
      <w:numFmt w:val="bullet"/>
      <w:lvlText w:val="o"/>
      <w:lvlJc w:val="left"/>
      <w:pPr>
        <w:ind w:left="3600" w:hanging="360"/>
      </w:pPr>
      <w:rPr>
        <w:rFonts w:ascii="Courier New" w:hAnsi="Courier New" w:cs="Courier New" w:hint="default"/>
      </w:rPr>
    </w:lvl>
    <w:lvl w:ilvl="5" w:tplc="DC346C0E" w:tentative="1">
      <w:start w:val="1"/>
      <w:numFmt w:val="bullet"/>
      <w:lvlText w:val=""/>
      <w:lvlJc w:val="left"/>
      <w:pPr>
        <w:ind w:left="4320" w:hanging="360"/>
      </w:pPr>
      <w:rPr>
        <w:rFonts w:ascii="Wingdings" w:hAnsi="Wingdings" w:hint="default"/>
      </w:rPr>
    </w:lvl>
    <w:lvl w:ilvl="6" w:tplc="DE82AF9E" w:tentative="1">
      <w:start w:val="1"/>
      <w:numFmt w:val="bullet"/>
      <w:lvlText w:val=""/>
      <w:lvlJc w:val="left"/>
      <w:pPr>
        <w:ind w:left="5040" w:hanging="360"/>
      </w:pPr>
      <w:rPr>
        <w:rFonts w:ascii="Symbol" w:hAnsi="Symbol" w:hint="default"/>
      </w:rPr>
    </w:lvl>
    <w:lvl w:ilvl="7" w:tplc="E0DE6A66" w:tentative="1">
      <w:start w:val="1"/>
      <w:numFmt w:val="bullet"/>
      <w:lvlText w:val="o"/>
      <w:lvlJc w:val="left"/>
      <w:pPr>
        <w:ind w:left="5760" w:hanging="360"/>
      </w:pPr>
      <w:rPr>
        <w:rFonts w:ascii="Courier New" w:hAnsi="Courier New" w:cs="Courier New" w:hint="default"/>
      </w:rPr>
    </w:lvl>
    <w:lvl w:ilvl="8" w:tplc="4A6ECAD8" w:tentative="1">
      <w:start w:val="1"/>
      <w:numFmt w:val="bullet"/>
      <w:lvlText w:val=""/>
      <w:lvlJc w:val="left"/>
      <w:pPr>
        <w:ind w:left="6480" w:hanging="360"/>
      </w:pPr>
      <w:rPr>
        <w:rFonts w:ascii="Wingdings" w:hAnsi="Wingdings" w:hint="default"/>
      </w:rPr>
    </w:lvl>
  </w:abstractNum>
  <w:abstractNum w:abstractNumId="38" w15:restartNumberingAfterBreak="0">
    <w:nsid w:val="3910670E"/>
    <w:multiLevelType w:val="hybridMultilevel"/>
    <w:tmpl w:val="DD56D8D6"/>
    <w:lvl w:ilvl="0" w:tplc="6DB05610">
      <w:start w:val="1"/>
      <w:numFmt w:val="bullet"/>
      <w:lvlText w:val="o"/>
      <w:lvlJc w:val="left"/>
      <w:rPr>
        <w:rFonts w:ascii="Courier New" w:hAnsi="Courier New" w:cs="Courier New" w:hint="default"/>
      </w:rPr>
    </w:lvl>
    <w:lvl w:ilvl="1" w:tplc="31A026E4" w:tentative="1">
      <w:start w:val="1"/>
      <w:numFmt w:val="bullet"/>
      <w:lvlText w:val="o"/>
      <w:lvlJc w:val="left"/>
      <w:pPr>
        <w:ind w:left="1451" w:hanging="360"/>
      </w:pPr>
      <w:rPr>
        <w:rFonts w:ascii="Courier New" w:hAnsi="Courier New" w:cs="Courier New" w:hint="default"/>
      </w:rPr>
    </w:lvl>
    <w:lvl w:ilvl="2" w:tplc="6C649492" w:tentative="1">
      <w:start w:val="1"/>
      <w:numFmt w:val="bullet"/>
      <w:lvlText w:val=""/>
      <w:lvlJc w:val="left"/>
      <w:pPr>
        <w:ind w:left="2171" w:hanging="360"/>
      </w:pPr>
      <w:rPr>
        <w:rFonts w:ascii="Wingdings" w:hAnsi="Wingdings" w:hint="default"/>
      </w:rPr>
    </w:lvl>
    <w:lvl w:ilvl="3" w:tplc="25EAD49E" w:tentative="1">
      <w:start w:val="1"/>
      <w:numFmt w:val="bullet"/>
      <w:lvlText w:val=""/>
      <w:lvlJc w:val="left"/>
      <w:pPr>
        <w:ind w:left="2891" w:hanging="360"/>
      </w:pPr>
      <w:rPr>
        <w:rFonts w:ascii="Symbol" w:hAnsi="Symbol" w:hint="default"/>
      </w:rPr>
    </w:lvl>
    <w:lvl w:ilvl="4" w:tplc="285A60EE" w:tentative="1">
      <w:start w:val="1"/>
      <w:numFmt w:val="bullet"/>
      <w:lvlText w:val="o"/>
      <w:lvlJc w:val="left"/>
      <w:pPr>
        <w:ind w:left="3611" w:hanging="360"/>
      </w:pPr>
      <w:rPr>
        <w:rFonts w:ascii="Courier New" w:hAnsi="Courier New" w:cs="Courier New" w:hint="default"/>
      </w:rPr>
    </w:lvl>
    <w:lvl w:ilvl="5" w:tplc="DEB203A6" w:tentative="1">
      <w:start w:val="1"/>
      <w:numFmt w:val="bullet"/>
      <w:lvlText w:val=""/>
      <w:lvlJc w:val="left"/>
      <w:pPr>
        <w:ind w:left="4331" w:hanging="360"/>
      </w:pPr>
      <w:rPr>
        <w:rFonts w:ascii="Wingdings" w:hAnsi="Wingdings" w:hint="default"/>
      </w:rPr>
    </w:lvl>
    <w:lvl w:ilvl="6" w:tplc="5856352C" w:tentative="1">
      <w:start w:val="1"/>
      <w:numFmt w:val="bullet"/>
      <w:lvlText w:val=""/>
      <w:lvlJc w:val="left"/>
      <w:pPr>
        <w:ind w:left="5051" w:hanging="360"/>
      </w:pPr>
      <w:rPr>
        <w:rFonts w:ascii="Symbol" w:hAnsi="Symbol" w:hint="default"/>
      </w:rPr>
    </w:lvl>
    <w:lvl w:ilvl="7" w:tplc="58EE1242" w:tentative="1">
      <w:start w:val="1"/>
      <w:numFmt w:val="bullet"/>
      <w:lvlText w:val="o"/>
      <w:lvlJc w:val="left"/>
      <w:pPr>
        <w:ind w:left="5771" w:hanging="360"/>
      </w:pPr>
      <w:rPr>
        <w:rFonts w:ascii="Courier New" w:hAnsi="Courier New" w:cs="Courier New" w:hint="default"/>
      </w:rPr>
    </w:lvl>
    <w:lvl w:ilvl="8" w:tplc="AA62F412" w:tentative="1">
      <w:start w:val="1"/>
      <w:numFmt w:val="bullet"/>
      <w:lvlText w:val=""/>
      <w:lvlJc w:val="left"/>
      <w:pPr>
        <w:ind w:left="6491" w:hanging="360"/>
      </w:pPr>
      <w:rPr>
        <w:rFonts w:ascii="Wingdings" w:hAnsi="Wingdings" w:hint="default"/>
      </w:rPr>
    </w:lvl>
  </w:abstractNum>
  <w:abstractNum w:abstractNumId="39" w15:restartNumberingAfterBreak="0">
    <w:nsid w:val="3B173344"/>
    <w:multiLevelType w:val="hybridMultilevel"/>
    <w:tmpl w:val="FB8A76E8"/>
    <w:lvl w:ilvl="0" w:tplc="214EEF0E">
      <w:start w:val="1"/>
      <w:numFmt w:val="bullet"/>
      <w:lvlText w:val=""/>
      <w:lvlJc w:val="left"/>
      <w:pPr>
        <w:ind w:left="720" w:hanging="360"/>
      </w:pPr>
      <w:rPr>
        <w:rFonts w:ascii="Symbol" w:hAnsi="Symbol" w:hint="default"/>
      </w:rPr>
    </w:lvl>
    <w:lvl w:ilvl="1" w:tplc="8A845696">
      <w:start w:val="1"/>
      <w:numFmt w:val="bullet"/>
      <w:lvlText w:val="o"/>
      <w:lvlJc w:val="left"/>
      <w:pPr>
        <w:ind w:left="1440" w:hanging="360"/>
      </w:pPr>
      <w:rPr>
        <w:rFonts w:ascii="Courier New" w:hAnsi="Courier New" w:cs="Courier New" w:hint="default"/>
      </w:rPr>
    </w:lvl>
    <w:lvl w:ilvl="2" w:tplc="40B26190" w:tentative="1">
      <w:start w:val="1"/>
      <w:numFmt w:val="bullet"/>
      <w:lvlText w:val=""/>
      <w:lvlJc w:val="left"/>
      <w:pPr>
        <w:ind w:left="2160" w:hanging="360"/>
      </w:pPr>
      <w:rPr>
        <w:rFonts w:ascii="Wingdings" w:hAnsi="Wingdings" w:hint="default"/>
      </w:rPr>
    </w:lvl>
    <w:lvl w:ilvl="3" w:tplc="47E22158" w:tentative="1">
      <w:start w:val="1"/>
      <w:numFmt w:val="bullet"/>
      <w:lvlText w:val=""/>
      <w:lvlJc w:val="left"/>
      <w:pPr>
        <w:ind w:left="2880" w:hanging="360"/>
      </w:pPr>
      <w:rPr>
        <w:rFonts w:ascii="Symbol" w:hAnsi="Symbol" w:hint="default"/>
      </w:rPr>
    </w:lvl>
    <w:lvl w:ilvl="4" w:tplc="B66CF372" w:tentative="1">
      <w:start w:val="1"/>
      <w:numFmt w:val="bullet"/>
      <w:lvlText w:val="o"/>
      <w:lvlJc w:val="left"/>
      <w:pPr>
        <w:ind w:left="3600" w:hanging="360"/>
      </w:pPr>
      <w:rPr>
        <w:rFonts w:ascii="Courier New" w:hAnsi="Courier New" w:cs="Courier New" w:hint="default"/>
      </w:rPr>
    </w:lvl>
    <w:lvl w:ilvl="5" w:tplc="E4BCA7F8" w:tentative="1">
      <w:start w:val="1"/>
      <w:numFmt w:val="bullet"/>
      <w:lvlText w:val=""/>
      <w:lvlJc w:val="left"/>
      <w:pPr>
        <w:ind w:left="4320" w:hanging="360"/>
      </w:pPr>
      <w:rPr>
        <w:rFonts w:ascii="Wingdings" w:hAnsi="Wingdings" w:hint="default"/>
      </w:rPr>
    </w:lvl>
    <w:lvl w:ilvl="6" w:tplc="5C627782" w:tentative="1">
      <w:start w:val="1"/>
      <w:numFmt w:val="bullet"/>
      <w:lvlText w:val=""/>
      <w:lvlJc w:val="left"/>
      <w:pPr>
        <w:ind w:left="5040" w:hanging="360"/>
      </w:pPr>
      <w:rPr>
        <w:rFonts w:ascii="Symbol" w:hAnsi="Symbol" w:hint="default"/>
      </w:rPr>
    </w:lvl>
    <w:lvl w:ilvl="7" w:tplc="49D86990" w:tentative="1">
      <w:start w:val="1"/>
      <w:numFmt w:val="bullet"/>
      <w:lvlText w:val="o"/>
      <w:lvlJc w:val="left"/>
      <w:pPr>
        <w:ind w:left="5760" w:hanging="360"/>
      </w:pPr>
      <w:rPr>
        <w:rFonts w:ascii="Courier New" w:hAnsi="Courier New" w:cs="Courier New" w:hint="default"/>
      </w:rPr>
    </w:lvl>
    <w:lvl w:ilvl="8" w:tplc="5AC49C36" w:tentative="1">
      <w:start w:val="1"/>
      <w:numFmt w:val="bullet"/>
      <w:lvlText w:val=""/>
      <w:lvlJc w:val="left"/>
      <w:pPr>
        <w:ind w:left="6480" w:hanging="360"/>
      </w:pPr>
      <w:rPr>
        <w:rFonts w:ascii="Wingdings" w:hAnsi="Wingdings" w:hint="default"/>
      </w:rPr>
    </w:lvl>
  </w:abstractNum>
  <w:abstractNum w:abstractNumId="40" w15:restartNumberingAfterBreak="0">
    <w:nsid w:val="3D0E11A3"/>
    <w:multiLevelType w:val="hybridMultilevel"/>
    <w:tmpl w:val="A3B288FC"/>
    <w:lvl w:ilvl="0" w:tplc="AFF85456">
      <w:start w:val="1"/>
      <w:numFmt w:val="bullet"/>
      <w:lvlText w:val=""/>
      <w:lvlJc w:val="left"/>
      <w:pPr>
        <w:ind w:left="720" w:hanging="360"/>
      </w:pPr>
      <w:rPr>
        <w:rFonts w:ascii="Symbol" w:hAnsi="Symbol" w:hint="default"/>
      </w:rPr>
    </w:lvl>
    <w:lvl w:ilvl="1" w:tplc="C504B29A" w:tentative="1">
      <w:start w:val="1"/>
      <w:numFmt w:val="bullet"/>
      <w:lvlText w:val="o"/>
      <w:lvlJc w:val="left"/>
      <w:pPr>
        <w:ind w:left="1440" w:hanging="360"/>
      </w:pPr>
      <w:rPr>
        <w:rFonts w:ascii="Courier New" w:hAnsi="Courier New" w:cs="Courier New" w:hint="default"/>
      </w:rPr>
    </w:lvl>
    <w:lvl w:ilvl="2" w:tplc="739ECE30" w:tentative="1">
      <w:start w:val="1"/>
      <w:numFmt w:val="bullet"/>
      <w:lvlText w:val=""/>
      <w:lvlJc w:val="left"/>
      <w:pPr>
        <w:ind w:left="2160" w:hanging="360"/>
      </w:pPr>
      <w:rPr>
        <w:rFonts w:ascii="Wingdings" w:hAnsi="Wingdings" w:hint="default"/>
      </w:rPr>
    </w:lvl>
    <w:lvl w:ilvl="3" w:tplc="9FEC9E06" w:tentative="1">
      <w:start w:val="1"/>
      <w:numFmt w:val="bullet"/>
      <w:lvlText w:val=""/>
      <w:lvlJc w:val="left"/>
      <w:pPr>
        <w:ind w:left="2880" w:hanging="360"/>
      </w:pPr>
      <w:rPr>
        <w:rFonts w:ascii="Symbol" w:hAnsi="Symbol" w:hint="default"/>
      </w:rPr>
    </w:lvl>
    <w:lvl w:ilvl="4" w:tplc="F95E242E" w:tentative="1">
      <w:start w:val="1"/>
      <w:numFmt w:val="bullet"/>
      <w:lvlText w:val="o"/>
      <w:lvlJc w:val="left"/>
      <w:pPr>
        <w:ind w:left="3600" w:hanging="360"/>
      </w:pPr>
      <w:rPr>
        <w:rFonts w:ascii="Courier New" w:hAnsi="Courier New" w:cs="Courier New" w:hint="default"/>
      </w:rPr>
    </w:lvl>
    <w:lvl w:ilvl="5" w:tplc="6B7877D8" w:tentative="1">
      <w:start w:val="1"/>
      <w:numFmt w:val="bullet"/>
      <w:lvlText w:val=""/>
      <w:lvlJc w:val="left"/>
      <w:pPr>
        <w:ind w:left="4320" w:hanging="360"/>
      </w:pPr>
      <w:rPr>
        <w:rFonts w:ascii="Wingdings" w:hAnsi="Wingdings" w:hint="default"/>
      </w:rPr>
    </w:lvl>
    <w:lvl w:ilvl="6" w:tplc="28EE8820" w:tentative="1">
      <w:start w:val="1"/>
      <w:numFmt w:val="bullet"/>
      <w:lvlText w:val=""/>
      <w:lvlJc w:val="left"/>
      <w:pPr>
        <w:ind w:left="5040" w:hanging="360"/>
      </w:pPr>
      <w:rPr>
        <w:rFonts w:ascii="Symbol" w:hAnsi="Symbol" w:hint="default"/>
      </w:rPr>
    </w:lvl>
    <w:lvl w:ilvl="7" w:tplc="C7301B34" w:tentative="1">
      <w:start w:val="1"/>
      <w:numFmt w:val="bullet"/>
      <w:lvlText w:val="o"/>
      <w:lvlJc w:val="left"/>
      <w:pPr>
        <w:ind w:left="5760" w:hanging="360"/>
      </w:pPr>
      <w:rPr>
        <w:rFonts w:ascii="Courier New" w:hAnsi="Courier New" w:cs="Courier New" w:hint="default"/>
      </w:rPr>
    </w:lvl>
    <w:lvl w:ilvl="8" w:tplc="DD84CF2A" w:tentative="1">
      <w:start w:val="1"/>
      <w:numFmt w:val="bullet"/>
      <w:lvlText w:val=""/>
      <w:lvlJc w:val="left"/>
      <w:pPr>
        <w:ind w:left="6480" w:hanging="360"/>
      </w:pPr>
      <w:rPr>
        <w:rFonts w:ascii="Wingdings" w:hAnsi="Wingdings" w:hint="default"/>
      </w:rPr>
    </w:lvl>
  </w:abstractNum>
  <w:abstractNum w:abstractNumId="41" w15:restartNumberingAfterBreak="0">
    <w:nsid w:val="3D117FA5"/>
    <w:multiLevelType w:val="hybridMultilevel"/>
    <w:tmpl w:val="92100608"/>
    <w:lvl w:ilvl="0" w:tplc="8CAAC494">
      <w:start w:val="1"/>
      <w:numFmt w:val="decimal"/>
      <w:pStyle w:val="ADBPara"/>
      <w:lvlText w:val="%1."/>
      <w:lvlJc w:val="left"/>
      <w:pPr>
        <w:ind w:left="644" w:hanging="360"/>
      </w:pPr>
      <w:rPr>
        <w:b w:val="0"/>
      </w:rPr>
    </w:lvl>
    <w:lvl w:ilvl="1" w:tplc="E8524A74">
      <w:start w:val="1"/>
      <w:numFmt w:val="lowerLetter"/>
      <w:lvlText w:val="%2."/>
      <w:lvlJc w:val="left"/>
      <w:pPr>
        <w:ind w:left="1440" w:hanging="360"/>
      </w:pPr>
    </w:lvl>
    <w:lvl w:ilvl="2" w:tplc="D09ED066">
      <w:start w:val="1"/>
      <w:numFmt w:val="lowerRoman"/>
      <w:lvlText w:val="(%3)"/>
      <w:lvlJc w:val="left"/>
      <w:pPr>
        <w:ind w:left="2700" w:hanging="720"/>
      </w:pPr>
      <w:rPr>
        <w:rFonts w:cs="Arial" w:hint="default"/>
      </w:rPr>
    </w:lvl>
    <w:lvl w:ilvl="3" w:tplc="7BFE66DA" w:tentative="1">
      <w:start w:val="1"/>
      <w:numFmt w:val="decimal"/>
      <w:lvlText w:val="%4."/>
      <w:lvlJc w:val="left"/>
      <w:pPr>
        <w:ind w:left="2880" w:hanging="360"/>
      </w:pPr>
    </w:lvl>
    <w:lvl w:ilvl="4" w:tplc="134EFB24" w:tentative="1">
      <w:start w:val="1"/>
      <w:numFmt w:val="lowerLetter"/>
      <w:lvlText w:val="%5."/>
      <w:lvlJc w:val="left"/>
      <w:pPr>
        <w:ind w:left="3600" w:hanging="360"/>
      </w:pPr>
    </w:lvl>
    <w:lvl w:ilvl="5" w:tplc="3B20A0A0" w:tentative="1">
      <w:start w:val="1"/>
      <w:numFmt w:val="lowerRoman"/>
      <w:lvlText w:val="%6."/>
      <w:lvlJc w:val="right"/>
      <w:pPr>
        <w:ind w:left="4320" w:hanging="180"/>
      </w:pPr>
    </w:lvl>
    <w:lvl w:ilvl="6" w:tplc="C8C48FB0" w:tentative="1">
      <w:start w:val="1"/>
      <w:numFmt w:val="decimal"/>
      <w:lvlText w:val="%7."/>
      <w:lvlJc w:val="left"/>
      <w:pPr>
        <w:ind w:left="5040" w:hanging="360"/>
      </w:pPr>
    </w:lvl>
    <w:lvl w:ilvl="7" w:tplc="E924CC96" w:tentative="1">
      <w:start w:val="1"/>
      <w:numFmt w:val="lowerLetter"/>
      <w:lvlText w:val="%8."/>
      <w:lvlJc w:val="left"/>
      <w:pPr>
        <w:ind w:left="5760" w:hanging="360"/>
      </w:pPr>
    </w:lvl>
    <w:lvl w:ilvl="8" w:tplc="482C4272" w:tentative="1">
      <w:start w:val="1"/>
      <w:numFmt w:val="lowerRoman"/>
      <w:lvlText w:val="%9."/>
      <w:lvlJc w:val="right"/>
      <w:pPr>
        <w:ind w:left="6480" w:hanging="180"/>
      </w:pPr>
    </w:lvl>
  </w:abstractNum>
  <w:abstractNum w:abstractNumId="42" w15:restartNumberingAfterBreak="0">
    <w:nsid w:val="3D8B2B86"/>
    <w:multiLevelType w:val="hybridMultilevel"/>
    <w:tmpl w:val="BE2E5F48"/>
    <w:lvl w:ilvl="0" w:tplc="AE80EC14">
      <w:start w:val="1"/>
      <w:numFmt w:val="bullet"/>
      <w:lvlText w:val="o"/>
      <w:lvlJc w:val="left"/>
      <w:pPr>
        <w:ind w:left="1440" w:hanging="360"/>
      </w:pPr>
      <w:rPr>
        <w:rFonts w:ascii="Courier New" w:hAnsi="Courier New" w:cs="Courier New" w:hint="default"/>
      </w:rPr>
    </w:lvl>
    <w:lvl w:ilvl="1" w:tplc="8244F320" w:tentative="1">
      <w:start w:val="1"/>
      <w:numFmt w:val="bullet"/>
      <w:lvlText w:val="o"/>
      <w:lvlJc w:val="left"/>
      <w:pPr>
        <w:ind w:left="2160" w:hanging="360"/>
      </w:pPr>
      <w:rPr>
        <w:rFonts w:ascii="Courier New" w:hAnsi="Courier New" w:cs="Courier New" w:hint="default"/>
      </w:rPr>
    </w:lvl>
    <w:lvl w:ilvl="2" w:tplc="939C402E" w:tentative="1">
      <w:start w:val="1"/>
      <w:numFmt w:val="bullet"/>
      <w:lvlText w:val=""/>
      <w:lvlJc w:val="left"/>
      <w:pPr>
        <w:ind w:left="2880" w:hanging="360"/>
      </w:pPr>
      <w:rPr>
        <w:rFonts w:ascii="Wingdings" w:hAnsi="Wingdings" w:hint="default"/>
      </w:rPr>
    </w:lvl>
    <w:lvl w:ilvl="3" w:tplc="9A66A88E" w:tentative="1">
      <w:start w:val="1"/>
      <w:numFmt w:val="bullet"/>
      <w:lvlText w:val=""/>
      <w:lvlJc w:val="left"/>
      <w:pPr>
        <w:ind w:left="3600" w:hanging="360"/>
      </w:pPr>
      <w:rPr>
        <w:rFonts w:ascii="Symbol" w:hAnsi="Symbol" w:hint="default"/>
      </w:rPr>
    </w:lvl>
    <w:lvl w:ilvl="4" w:tplc="01A429E0" w:tentative="1">
      <w:start w:val="1"/>
      <w:numFmt w:val="bullet"/>
      <w:lvlText w:val="o"/>
      <w:lvlJc w:val="left"/>
      <w:pPr>
        <w:ind w:left="4320" w:hanging="360"/>
      </w:pPr>
      <w:rPr>
        <w:rFonts w:ascii="Courier New" w:hAnsi="Courier New" w:cs="Courier New" w:hint="default"/>
      </w:rPr>
    </w:lvl>
    <w:lvl w:ilvl="5" w:tplc="E7DECCE8" w:tentative="1">
      <w:start w:val="1"/>
      <w:numFmt w:val="bullet"/>
      <w:lvlText w:val=""/>
      <w:lvlJc w:val="left"/>
      <w:pPr>
        <w:ind w:left="5040" w:hanging="360"/>
      </w:pPr>
      <w:rPr>
        <w:rFonts w:ascii="Wingdings" w:hAnsi="Wingdings" w:hint="default"/>
      </w:rPr>
    </w:lvl>
    <w:lvl w:ilvl="6" w:tplc="5EF0A01C" w:tentative="1">
      <w:start w:val="1"/>
      <w:numFmt w:val="bullet"/>
      <w:lvlText w:val=""/>
      <w:lvlJc w:val="left"/>
      <w:pPr>
        <w:ind w:left="5760" w:hanging="360"/>
      </w:pPr>
      <w:rPr>
        <w:rFonts w:ascii="Symbol" w:hAnsi="Symbol" w:hint="default"/>
      </w:rPr>
    </w:lvl>
    <w:lvl w:ilvl="7" w:tplc="ED3EE6AE" w:tentative="1">
      <w:start w:val="1"/>
      <w:numFmt w:val="bullet"/>
      <w:lvlText w:val="o"/>
      <w:lvlJc w:val="left"/>
      <w:pPr>
        <w:ind w:left="6480" w:hanging="360"/>
      </w:pPr>
      <w:rPr>
        <w:rFonts w:ascii="Courier New" w:hAnsi="Courier New" w:cs="Courier New" w:hint="default"/>
      </w:rPr>
    </w:lvl>
    <w:lvl w:ilvl="8" w:tplc="53484A62" w:tentative="1">
      <w:start w:val="1"/>
      <w:numFmt w:val="bullet"/>
      <w:lvlText w:val=""/>
      <w:lvlJc w:val="left"/>
      <w:pPr>
        <w:ind w:left="7200" w:hanging="360"/>
      </w:pPr>
      <w:rPr>
        <w:rFonts w:ascii="Wingdings" w:hAnsi="Wingdings" w:hint="default"/>
      </w:rPr>
    </w:lvl>
  </w:abstractNum>
  <w:abstractNum w:abstractNumId="43" w15:restartNumberingAfterBreak="0">
    <w:nsid w:val="3D966B80"/>
    <w:multiLevelType w:val="hybridMultilevel"/>
    <w:tmpl w:val="C85E504A"/>
    <w:lvl w:ilvl="0" w:tplc="58263250">
      <w:start w:val="1"/>
      <w:numFmt w:val="bullet"/>
      <w:lvlText w:val=""/>
      <w:lvlJc w:val="left"/>
      <w:pPr>
        <w:ind w:left="720" w:hanging="360"/>
      </w:pPr>
      <w:rPr>
        <w:rFonts w:ascii="Symbol" w:hAnsi="Symbol" w:hint="default"/>
      </w:rPr>
    </w:lvl>
    <w:lvl w:ilvl="1" w:tplc="80142110" w:tentative="1">
      <w:start w:val="1"/>
      <w:numFmt w:val="bullet"/>
      <w:lvlText w:val="o"/>
      <w:lvlJc w:val="left"/>
      <w:pPr>
        <w:ind w:left="1440" w:hanging="360"/>
      </w:pPr>
      <w:rPr>
        <w:rFonts w:ascii="Courier New" w:hAnsi="Courier New" w:cs="Courier New" w:hint="default"/>
      </w:rPr>
    </w:lvl>
    <w:lvl w:ilvl="2" w:tplc="A990A3DA" w:tentative="1">
      <w:start w:val="1"/>
      <w:numFmt w:val="bullet"/>
      <w:lvlText w:val=""/>
      <w:lvlJc w:val="left"/>
      <w:pPr>
        <w:ind w:left="2160" w:hanging="360"/>
      </w:pPr>
      <w:rPr>
        <w:rFonts w:ascii="Wingdings" w:hAnsi="Wingdings" w:hint="default"/>
      </w:rPr>
    </w:lvl>
    <w:lvl w:ilvl="3" w:tplc="70529196" w:tentative="1">
      <w:start w:val="1"/>
      <w:numFmt w:val="bullet"/>
      <w:lvlText w:val=""/>
      <w:lvlJc w:val="left"/>
      <w:pPr>
        <w:ind w:left="2880" w:hanging="360"/>
      </w:pPr>
      <w:rPr>
        <w:rFonts w:ascii="Symbol" w:hAnsi="Symbol" w:hint="default"/>
      </w:rPr>
    </w:lvl>
    <w:lvl w:ilvl="4" w:tplc="8D9CFCBE" w:tentative="1">
      <w:start w:val="1"/>
      <w:numFmt w:val="bullet"/>
      <w:lvlText w:val="o"/>
      <w:lvlJc w:val="left"/>
      <w:pPr>
        <w:ind w:left="3600" w:hanging="360"/>
      </w:pPr>
      <w:rPr>
        <w:rFonts w:ascii="Courier New" w:hAnsi="Courier New" w:cs="Courier New" w:hint="default"/>
      </w:rPr>
    </w:lvl>
    <w:lvl w:ilvl="5" w:tplc="A54CC5CE" w:tentative="1">
      <w:start w:val="1"/>
      <w:numFmt w:val="bullet"/>
      <w:lvlText w:val=""/>
      <w:lvlJc w:val="left"/>
      <w:pPr>
        <w:ind w:left="4320" w:hanging="360"/>
      </w:pPr>
      <w:rPr>
        <w:rFonts w:ascii="Wingdings" w:hAnsi="Wingdings" w:hint="default"/>
      </w:rPr>
    </w:lvl>
    <w:lvl w:ilvl="6" w:tplc="1994A594" w:tentative="1">
      <w:start w:val="1"/>
      <w:numFmt w:val="bullet"/>
      <w:lvlText w:val=""/>
      <w:lvlJc w:val="left"/>
      <w:pPr>
        <w:ind w:left="5040" w:hanging="360"/>
      </w:pPr>
      <w:rPr>
        <w:rFonts w:ascii="Symbol" w:hAnsi="Symbol" w:hint="default"/>
      </w:rPr>
    </w:lvl>
    <w:lvl w:ilvl="7" w:tplc="A55E7178" w:tentative="1">
      <w:start w:val="1"/>
      <w:numFmt w:val="bullet"/>
      <w:lvlText w:val="o"/>
      <w:lvlJc w:val="left"/>
      <w:pPr>
        <w:ind w:left="5760" w:hanging="360"/>
      </w:pPr>
      <w:rPr>
        <w:rFonts w:ascii="Courier New" w:hAnsi="Courier New" w:cs="Courier New" w:hint="default"/>
      </w:rPr>
    </w:lvl>
    <w:lvl w:ilvl="8" w:tplc="977AD152" w:tentative="1">
      <w:start w:val="1"/>
      <w:numFmt w:val="bullet"/>
      <w:lvlText w:val=""/>
      <w:lvlJc w:val="left"/>
      <w:pPr>
        <w:ind w:left="6480" w:hanging="360"/>
      </w:pPr>
      <w:rPr>
        <w:rFonts w:ascii="Wingdings" w:hAnsi="Wingdings" w:hint="default"/>
      </w:rPr>
    </w:lvl>
  </w:abstractNum>
  <w:abstractNum w:abstractNumId="44" w15:restartNumberingAfterBreak="0">
    <w:nsid w:val="3DD4221D"/>
    <w:multiLevelType w:val="multilevel"/>
    <w:tmpl w:val="9E9C3054"/>
    <w:styleLink w:val="ListBullets"/>
    <w:lvl w:ilvl="0">
      <w:start w:val="1"/>
      <w:numFmt w:val="bullet"/>
      <w:pStyle w:val="ListBullet"/>
      <w:lvlText w:val=""/>
      <w:lvlJc w:val="left"/>
      <w:pPr>
        <w:ind w:left="284" w:hanging="284"/>
      </w:pPr>
      <w:rPr>
        <w:rFonts w:ascii="Wingdings" w:hAnsi="Wingdings" w:hint="default"/>
        <w:color w:val="00577E" w:themeColor="accent1"/>
        <w:sz w:val="14"/>
      </w:rPr>
    </w:lvl>
    <w:lvl w:ilvl="1">
      <w:start w:val="1"/>
      <w:numFmt w:val="bullet"/>
      <w:pStyle w:val="ListBullet2"/>
      <w:lvlText w:val=""/>
      <w:lvlJc w:val="left"/>
      <w:pPr>
        <w:ind w:left="568" w:hanging="284"/>
      </w:pPr>
      <w:rPr>
        <w:rFonts w:ascii="Wingdings" w:hAnsi="Wingdings" w:hint="default"/>
        <w:color w:val="00577E" w:themeColor="accent1"/>
        <w:sz w:val="14"/>
      </w:rPr>
    </w:lvl>
    <w:lvl w:ilvl="2">
      <w:start w:val="1"/>
      <w:numFmt w:val="bullet"/>
      <w:pStyle w:val="ListBullet3"/>
      <w:lvlText w:val=""/>
      <w:lvlJc w:val="left"/>
      <w:pPr>
        <w:ind w:left="852" w:hanging="284"/>
      </w:pPr>
      <w:rPr>
        <w:rFonts w:ascii="Wingdings" w:hAnsi="Wingdings" w:hint="default"/>
        <w:color w:val="00577E" w:themeColor="accent1"/>
        <w:sz w:val="12"/>
      </w:rPr>
    </w:lvl>
    <w:lvl w:ilvl="3">
      <w:start w:val="1"/>
      <w:numFmt w:val="bullet"/>
      <w:pStyle w:val="ListBullet4"/>
      <w:lvlText w:val=""/>
      <w:lvlJc w:val="left"/>
      <w:pPr>
        <w:ind w:left="1136" w:hanging="284"/>
      </w:pPr>
      <w:rPr>
        <w:rFonts w:ascii="Wingdings" w:hAnsi="Wingdings" w:hint="default"/>
        <w:color w:val="00577E" w:themeColor="accent1"/>
        <w:sz w:val="14"/>
      </w:rPr>
    </w:lvl>
    <w:lvl w:ilvl="4">
      <w:start w:val="1"/>
      <w:numFmt w:val="none"/>
      <w:lvlText w:val=""/>
      <w:lvlJc w:val="left"/>
      <w:pPr>
        <w:ind w:left="1420" w:hanging="284"/>
      </w:pPr>
      <w:rPr>
        <w:rFonts w:hint="default"/>
      </w:rPr>
    </w:lvl>
    <w:lvl w:ilvl="5">
      <w:start w:val="1"/>
      <w:numFmt w:val="none"/>
      <w:lvlText w:val=""/>
      <w:lvlJc w:val="left"/>
      <w:pPr>
        <w:ind w:left="1704" w:hanging="284"/>
      </w:pPr>
      <w:rPr>
        <w:rFonts w:hint="default"/>
      </w:rPr>
    </w:lvl>
    <w:lvl w:ilvl="6">
      <w:start w:val="1"/>
      <w:numFmt w:val="none"/>
      <w:lvlText w:val=""/>
      <w:lvlJc w:val="left"/>
      <w:pPr>
        <w:ind w:left="1988" w:hanging="284"/>
      </w:pPr>
      <w:rPr>
        <w:rFonts w:hint="default"/>
      </w:rPr>
    </w:lvl>
    <w:lvl w:ilvl="7">
      <w:start w:val="1"/>
      <w:numFmt w:val="none"/>
      <w:lvlText w:val=""/>
      <w:lvlJc w:val="left"/>
      <w:pPr>
        <w:ind w:left="2272" w:hanging="284"/>
      </w:pPr>
      <w:rPr>
        <w:rFonts w:hint="default"/>
      </w:rPr>
    </w:lvl>
    <w:lvl w:ilvl="8">
      <w:start w:val="1"/>
      <w:numFmt w:val="none"/>
      <w:lvlText w:val=""/>
      <w:lvlJc w:val="left"/>
      <w:pPr>
        <w:ind w:left="2556" w:hanging="284"/>
      </w:pPr>
      <w:rPr>
        <w:rFonts w:hint="default"/>
      </w:rPr>
    </w:lvl>
  </w:abstractNum>
  <w:abstractNum w:abstractNumId="45" w15:restartNumberingAfterBreak="0">
    <w:nsid w:val="40A8245E"/>
    <w:multiLevelType w:val="hybridMultilevel"/>
    <w:tmpl w:val="D7AC996A"/>
    <w:lvl w:ilvl="0" w:tplc="D2E4F60E">
      <w:start w:val="1"/>
      <w:numFmt w:val="bullet"/>
      <w:lvlText w:val="o"/>
      <w:lvlJc w:val="left"/>
      <w:pPr>
        <w:ind w:left="1080" w:hanging="360"/>
      </w:pPr>
      <w:rPr>
        <w:rFonts w:ascii="Courier New" w:hAnsi="Courier New" w:cs="Courier New" w:hint="default"/>
      </w:rPr>
    </w:lvl>
    <w:lvl w:ilvl="1" w:tplc="1D640B6E" w:tentative="1">
      <w:start w:val="1"/>
      <w:numFmt w:val="bullet"/>
      <w:lvlText w:val="o"/>
      <w:lvlJc w:val="left"/>
      <w:pPr>
        <w:ind w:left="1800" w:hanging="360"/>
      </w:pPr>
      <w:rPr>
        <w:rFonts w:ascii="Courier New" w:hAnsi="Courier New" w:cs="Courier New" w:hint="default"/>
      </w:rPr>
    </w:lvl>
    <w:lvl w:ilvl="2" w:tplc="C98232AC" w:tentative="1">
      <w:start w:val="1"/>
      <w:numFmt w:val="bullet"/>
      <w:lvlText w:val=""/>
      <w:lvlJc w:val="left"/>
      <w:pPr>
        <w:ind w:left="2520" w:hanging="360"/>
      </w:pPr>
      <w:rPr>
        <w:rFonts w:ascii="Wingdings" w:hAnsi="Wingdings" w:hint="default"/>
      </w:rPr>
    </w:lvl>
    <w:lvl w:ilvl="3" w:tplc="50E03512" w:tentative="1">
      <w:start w:val="1"/>
      <w:numFmt w:val="bullet"/>
      <w:lvlText w:val=""/>
      <w:lvlJc w:val="left"/>
      <w:pPr>
        <w:ind w:left="3240" w:hanging="360"/>
      </w:pPr>
      <w:rPr>
        <w:rFonts w:ascii="Symbol" w:hAnsi="Symbol" w:hint="default"/>
      </w:rPr>
    </w:lvl>
    <w:lvl w:ilvl="4" w:tplc="6886615C" w:tentative="1">
      <w:start w:val="1"/>
      <w:numFmt w:val="bullet"/>
      <w:lvlText w:val="o"/>
      <w:lvlJc w:val="left"/>
      <w:pPr>
        <w:ind w:left="3960" w:hanging="360"/>
      </w:pPr>
      <w:rPr>
        <w:rFonts w:ascii="Courier New" w:hAnsi="Courier New" w:cs="Courier New" w:hint="default"/>
      </w:rPr>
    </w:lvl>
    <w:lvl w:ilvl="5" w:tplc="9756681C" w:tentative="1">
      <w:start w:val="1"/>
      <w:numFmt w:val="bullet"/>
      <w:lvlText w:val=""/>
      <w:lvlJc w:val="left"/>
      <w:pPr>
        <w:ind w:left="4680" w:hanging="360"/>
      </w:pPr>
      <w:rPr>
        <w:rFonts w:ascii="Wingdings" w:hAnsi="Wingdings" w:hint="default"/>
      </w:rPr>
    </w:lvl>
    <w:lvl w:ilvl="6" w:tplc="6338B186" w:tentative="1">
      <w:start w:val="1"/>
      <w:numFmt w:val="bullet"/>
      <w:lvlText w:val=""/>
      <w:lvlJc w:val="left"/>
      <w:pPr>
        <w:ind w:left="5400" w:hanging="360"/>
      </w:pPr>
      <w:rPr>
        <w:rFonts w:ascii="Symbol" w:hAnsi="Symbol" w:hint="default"/>
      </w:rPr>
    </w:lvl>
    <w:lvl w:ilvl="7" w:tplc="E8629640" w:tentative="1">
      <w:start w:val="1"/>
      <w:numFmt w:val="bullet"/>
      <w:lvlText w:val="o"/>
      <w:lvlJc w:val="left"/>
      <w:pPr>
        <w:ind w:left="6120" w:hanging="360"/>
      </w:pPr>
      <w:rPr>
        <w:rFonts w:ascii="Courier New" w:hAnsi="Courier New" w:cs="Courier New" w:hint="default"/>
      </w:rPr>
    </w:lvl>
    <w:lvl w:ilvl="8" w:tplc="AE7C69C4" w:tentative="1">
      <w:start w:val="1"/>
      <w:numFmt w:val="bullet"/>
      <w:lvlText w:val=""/>
      <w:lvlJc w:val="left"/>
      <w:pPr>
        <w:ind w:left="6840" w:hanging="360"/>
      </w:pPr>
      <w:rPr>
        <w:rFonts w:ascii="Wingdings" w:hAnsi="Wingdings" w:hint="default"/>
      </w:rPr>
    </w:lvl>
  </w:abstractNum>
  <w:abstractNum w:abstractNumId="46" w15:restartNumberingAfterBreak="0">
    <w:nsid w:val="42EA48A8"/>
    <w:multiLevelType w:val="multilevel"/>
    <w:tmpl w:val="A454D15A"/>
    <w:styleLink w:val="ListHeadings"/>
    <w:lvl w:ilvl="0">
      <w:start w:val="1"/>
      <w:numFmt w:val="decimal"/>
      <w:pStyle w:val="Heading1"/>
      <w:lvlText w:val="%1"/>
      <w:lvlJc w:val="left"/>
      <w:pPr>
        <w:ind w:left="851" w:hanging="851"/>
      </w:pPr>
      <w:rPr>
        <w:rFonts w:hint="default"/>
      </w:rPr>
    </w:lvl>
    <w:lvl w:ilvl="1">
      <w:start w:val="1"/>
      <w:numFmt w:val="decimal"/>
      <w:pStyle w:val="Heading2"/>
      <w:lvlText w:val="%1.%2"/>
      <w:lvlJc w:val="left"/>
      <w:pPr>
        <w:ind w:left="3687" w:hanging="851"/>
      </w:pPr>
      <w:rPr>
        <w:rFonts w:hint="default"/>
      </w:rPr>
    </w:lvl>
    <w:lvl w:ilvl="2">
      <w:start w:val="1"/>
      <w:numFmt w:val="decimal"/>
      <w:pStyle w:val="Heading3"/>
      <w:lvlText w:val="%1.%2.%3"/>
      <w:lvlJc w:val="left"/>
      <w:pPr>
        <w:ind w:left="851" w:hanging="851"/>
      </w:pPr>
      <w:rPr>
        <w:rFonts w:hint="default"/>
      </w:rPr>
    </w:lvl>
    <w:lvl w:ilvl="3">
      <w:start w:val="1"/>
      <w:numFmt w:val="decimal"/>
      <w:pStyle w:val="Heading4"/>
      <w:lvlText w:val="%1.%2.%3.%4"/>
      <w:lvlJc w:val="left"/>
      <w:pPr>
        <w:ind w:left="851" w:hanging="851"/>
      </w:pPr>
      <w:rPr>
        <w:rFonts w:hint="default"/>
      </w:rPr>
    </w:lvl>
    <w:lvl w:ilvl="4">
      <w:start w:val="1"/>
      <w:numFmt w:val="none"/>
      <w:lvlText w:val=""/>
      <w:lvlJc w:val="left"/>
      <w:pPr>
        <w:ind w:left="851" w:hanging="851"/>
      </w:pPr>
      <w:rPr>
        <w:rFonts w:hint="default"/>
      </w:rPr>
    </w:lvl>
    <w:lvl w:ilvl="5">
      <w:start w:val="1"/>
      <w:numFmt w:val="none"/>
      <w:lvlText w:val=""/>
      <w:lvlJc w:val="left"/>
      <w:pPr>
        <w:ind w:left="851" w:hanging="851"/>
      </w:pPr>
      <w:rPr>
        <w:rFonts w:hint="default"/>
      </w:rPr>
    </w:lvl>
    <w:lvl w:ilvl="6">
      <w:start w:val="1"/>
      <w:numFmt w:val="none"/>
      <w:lvlText w:val=""/>
      <w:lvlJc w:val="left"/>
      <w:pPr>
        <w:ind w:left="851" w:hanging="851"/>
      </w:pPr>
      <w:rPr>
        <w:rFonts w:hint="default"/>
      </w:rPr>
    </w:lvl>
    <w:lvl w:ilvl="7">
      <w:start w:val="1"/>
      <w:numFmt w:val="none"/>
      <w:lvlText w:val=""/>
      <w:lvlJc w:val="left"/>
      <w:pPr>
        <w:ind w:left="851" w:hanging="851"/>
      </w:pPr>
      <w:rPr>
        <w:rFonts w:hint="default"/>
      </w:rPr>
    </w:lvl>
    <w:lvl w:ilvl="8">
      <w:start w:val="1"/>
      <w:numFmt w:val="none"/>
      <w:lvlText w:val=""/>
      <w:lvlJc w:val="left"/>
      <w:pPr>
        <w:ind w:left="851" w:hanging="851"/>
      </w:pPr>
      <w:rPr>
        <w:rFonts w:hint="default"/>
      </w:rPr>
    </w:lvl>
  </w:abstractNum>
  <w:abstractNum w:abstractNumId="47" w15:restartNumberingAfterBreak="0">
    <w:nsid w:val="43235271"/>
    <w:multiLevelType w:val="hybridMultilevel"/>
    <w:tmpl w:val="E23467E4"/>
    <w:lvl w:ilvl="0" w:tplc="43B2842A">
      <w:start w:val="1"/>
      <w:numFmt w:val="bullet"/>
      <w:lvlText w:val=""/>
      <w:lvlJc w:val="left"/>
      <w:pPr>
        <w:ind w:left="720" w:hanging="360"/>
      </w:pPr>
      <w:rPr>
        <w:rFonts w:ascii="Symbol" w:hAnsi="Symbol" w:hint="default"/>
      </w:rPr>
    </w:lvl>
    <w:lvl w:ilvl="1" w:tplc="B26C75CE" w:tentative="1">
      <w:start w:val="1"/>
      <w:numFmt w:val="bullet"/>
      <w:lvlText w:val="o"/>
      <w:lvlJc w:val="left"/>
      <w:pPr>
        <w:ind w:left="1440" w:hanging="360"/>
      </w:pPr>
      <w:rPr>
        <w:rFonts w:ascii="Courier New" w:hAnsi="Courier New" w:cs="Courier New" w:hint="default"/>
      </w:rPr>
    </w:lvl>
    <w:lvl w:ilvl="2" w:tplc="F9EA3F3A" w:tentative="1">
      <w:start w:val="1"/>
      <w:numFmt w:val="bullet"/>
      <w:lvlText w:val=""/>
      <w:lvlJc w:val="left"/>
      <w:pPr>
        <w:ind w:left="2160" w:hanging="360"/>
      </w:pPr>
      <w:rPr>
        <w:rFonts w:ascii="Wingdings" w:hAnsi="Wingdings" w:hint="default"/>
      </w:rPr>
    </w:lvl>
    <w:lvl w:ilvl="3" w:tplc="283E24D2" w:tentative="1">
      <w:start w:val="1"/>
      <w:numFmt w:val="bullet"/>
      <w:lvlText w:val=""/>
      <w:lvlJc w:val="left"/>
      <w:pPr>
        <w:ind w:left="2880" w:hanging="360"/>
      </w:pPr>
      <w:rPr>
        <w:rFonts w:ascii="Symbol" w:hAnsi="Symbol" w:hint="default"/>
      </w:rPr>
    </w:lvl>
    <w:lvl w:ilvl="4" w:tplc="1090A304" w:tentative="1">
      <w:start w:val="1"/>
      <w:numFmt w:val="bullet"/>
      <w:lvlText w:val="o"/>
      <w:lvlJc w:val="left"/>
      <w:pPr>
        <w:ind w:left="3600" w:hanging="360"/>
      </w:pPr>
      <w:rPr>
        <w:rFonts w:ascii="Courier New" w:hAnsi="Courier New" w:cs="Courier New" w:hint="default"/>
      </w:rPr>
    </w:lvl>
    <w:lvl w:ilvl="5" w:tplc="8214A054" w:tentative="1">
      <w:start w:val="1"/>
      <w:numFmt w:val="bullet"/>
      <w:lvlText w:val=""/>
      <w:lvlJc w:val="left"/>
      <w:pPr>
        <w:ind w:left="4320" w:hanging="360"/>
      </w:pPr>
      <w:rPr>
        <w:rFonts w:ascii="Wingdings" w:hAnsi="Wingdings" w:hint="default"/>
      </w:rPr>
    </w:lvl>
    <w:lvl w:ilvl="6" w:tplc="3D206D04" w:tentative="1">
      <w:start w:val="1"/>
      <w:numFmt w:val="bullet"/>
      <w:lvlText w:val=""/>
      <w:lvlJc w:val="left"/>
      <w:pPr>
        <w:ind w:left="5040" w:hanging="360"/>
      </w:pPr>
      <w:rPr>
        <w:rFonts w:ascii="Symbol" w:hAnsi="Symbol" w:hint="default"/>
      </w:rPr>
    </w:lvl>
    <w:lvl w:ilvl="7" w:tplc="A150F47E" w:tentative="1">
      <w:start w:val="1"/>
      <w:numFmt w:val="bullet"/>
      <w:lvlText w:val="o"/>
      <w:lvlJc w:val="left"/>
      <w:pPr>
        <w:ind w:left="5760" w:hanging="360"/>
      </w:pPr>
      <w:rPr>
        <w:rFonts w:ascii="Courier New" w:hAnsi="Courier New" w:cs="Courier New" w:hint="default"/>
      </w:rPr>
    </w:lvl>
    <w:lvl w:ilvl="8" w:tplc="2CA070FE" w:tentative="1">
      <w:start w:val="1"/>
      <w:numFmt w:val="bullet"/>
      <w:lvlText w:val=""/>
      <w:lvlJc w:val="left"/>
      <w:pPr>
        <w:ind w:left="6480" w:hanging="360"/>
      </w:pPr>
      <w:rPr>
        <w:rFonts w:ascii="Wingdings" w:hAnsi="Wingdings" w:hint="default"/>
      </w:rPr>
    </w:lvl>
  </w:abstractNum>
  <w:abstractNum w:abstractNumId="48" w15:restartNumberingAfterBreak="0">
    <w:nsid w:val="464878C5"/>
    <w:multiLevelType w:val="hybridMultilevel"/>
    <w:tmpl w:val="F84C13CC"/>
    <w:lvl w:ilvl="0" w:tplc="3E30157E">
      <w:start w:val="1"/>
      <w:numFmt w:val="bullet"/>
      <w:lvlText w:val=""/>
      <w:lvlJc w:val="left"/>
      <w:pPr>
        <w:ind w:left="720" w:hanging="360"/>
      </w:pPr>
      <w:rPr>
        <w:rFonts w:ascii="Symbol" w:hAnsi="Symbol" w:hint="default"/>
      </w:rPr>
    </w:lvl>
    <w:lvl w:ilvl="1" w:tplc="EC981FAE" w:tentative="1">
      <w:start w:val="1"/>
      <w:numFmt w:val="bullet"/>
      <w:lvlText w:val="o"/>
      <w:lvlJc w:val="left"/>
      <w:pPr>
        <w:ind w:left="1440" w:hanging="360"/>
      </w:pPr>
      <w:rPr>
        <w:rFonts w:ascii="Courier New" w:hAnsi="Courier New" w:cs="Courier New" w:hint="default"/>
      </w:rPr>
    </w:lvl>
    <w:lvl w:ilvl="2" w:tplc="D6D08506" w:tentative="1">
      <w:start w:val="1"/>
      <w:numFmt w:val="bullet"/>
      <w:lvlText w:val=""/>
      <w:lvlJc w:val="left"/>
      <w:pPr>
        <w:ind w:left="2160" w:hanging="360"/>
      </w:pPr>
      <w:rPr>
        <w:rFonts w:ascii="Wingdings" w:hAnsi="Wingdings" w:hint="default"/>
      </w:rPr>
    </w:lvl>
    <w:lvl w:ilvl="3" w:tplc="A626A0FE" w:tentative="1">
      <w:start w:val="1"/>
      <w:numFmt w:val="bullet"/>
      <w:lvlText w:val=""/>
      <w:lvlJc w:val="left"/>
      <w:pPr>
        <w:ind w:left="2880" w:hanging="360"/>
      </w:pPr>
      <w:rPr>
        <w:rFonts w:ascii="Symbol" w:hAnsi="Symbol" w:hint="default"/>
      </w:rPr>
    </w:lvl>
    <w:lvl w:ilvl="4" w:tplc="9AD8C6FC" w:tentative="1">
      <w:start w:val="1"/>
      <w:numFmt w:val="bullet"/>
      <w:lvlText w:val="o"/>
      <w:lvlJc w:val="left"/>
      <w:pPr>
        <w:ind w:left="3600" w:hanging="360"/>
      </w:pPr>
      <w:rPr>
        <w:rFonts w:ascii="Courier New" w:hAnsi="Courier New" w:cs="Courier New" w:hint="default"/>
      </w:rPr>
    </w:lvl>
    <w:lvl w:ilvl="5" w:tplc="3E46962E" w:tentative="1">
      <w:start w:val="1"/>
      <w:numFmt w:val="bullet"/>
      <w:lvlText w:val=""/>
      <w:lvlJc w:val="left"/>
      <w:pPr>
        <w:ind w:left="4320" w:hanging="360"/>
      </w:pPr>
      <w:rPr>
        <w:rFonts w:ascii="Wingdings" w:hAnsi="Wingdings" w:hint="default"/>
      </w:rPr>
    </w:lvl>
    <w:lvl w:ilvl="6" w:tplc="F44C9232" w:tentative="1">
      <w:start w:val="1"/>
      <w:numFmt w:val="bullet"/>
      <w:lvlText w:val=""/>
      <w:lvlJc w:val="left"/>
      <w:pPr>
        <w:ind w:left="5040" w:hanging="360"/>
      </w:pPr>
      <w:rPr>
        <w:rFonts w:ascii="Symbol" w:hAnsi="Symbol" w:hint="default"/>
      </w:rPr>
    </w:lvl>
    <w:lvl w:ilvl="7" w:tplc="35B84E04" w:tentative="1">
      <w:start w:val="1"/>
      <w:numFmt w:val="bullet"/>
      <w:lvlText w:val="o"/>
      <w:lvlJc w:val="left"/>
      <w:pPr>
        <w:ind w:left="5760" w:hanging="360"/>
      </w:pPr>
      <w:rPr>
        <w:rFonts w:ascii="Courier New" w:hAnsi="Courier New" w:cs="Courier New" w:hint="default"/>
      </w:rPr>
    </w:lvl>
    <w:lvl w:ilvl="8" w:tplc="5498AE00" w:tentative="1">
      <w:start w:val="1"/>
      <w:numFmt w:val="bullet"/>
      <w:lvlText w:val=""/>
      <w:lvlJc w:val="left"/>
      <w:pPr>
        <w:ind w:left="6480" w:hanging="360"/>
      </w:pPr>
      <w:rPr>
        <w:rFonts w:ascii="Wingdings" w:hAnsi="Wingdings" w:hint="default"/>
      </w:rPr>
    </w:lvl>
  </w:abstractNum>
  <w:abstractNum w:abstractNumId="49" w15:restartNumberingAfterBreak="0">
    <w:nsid w:val="48860EB0"/>
    <w:multiLevelType w:val="hybridMultilevel"/>
    <w:tmpl w:val="D62E205A"/>
    <w:lvl w:ilvl="0" w:tplc="B0CE8632">
      <w:start w:val="1"/>
      <w:numFmt w:val="decimal"/>
      <w:pStyle w:val="ADBNormal"/>
      <w:lvlText w:val="%1."/>
      <w:lvlJc w:val="left"/>
      <w:pPr>
        <w:ind w:left="720" w:hanging="360"/>
      </w:pPr>
      <w:rPr>
        <w:rFonts w:ascii="Arial" w:hAnsi="Arial" w:cs="Arial" w:hint="default"/>
        <w:b w:val="0"/>
      </w:rPr>
    </w:lvl>
    <w:lvl w:ilvl="1" w:tplc="8BC8E454">
      <w:start w:val="1"/>
      <w:numFmt w:val="lowerLetter"/>
      <w:lvlText w:val="%2."/>
      <w:lvlJc w:val="left"/>
      <w:pPr>
        <w:ind w:left="1440" w:hanging="360"/>
      </w:pPr>
    </w:lvl>
    <w:lvl w:ilvl="2" w:tplc="FC5E65E8" w:tentative="1">
      <w:start w:val="1"/>
      <w:numFmt w:val="lowerRoman"/>
      <w:lvlText w:val="%3."/>
      <w:lvlJc w:val="right"/>
      <w:pPr>
        <w:ind w:left="2160" w:hanging="180"/>
      </w:pPr>
    </w:lvl>
    <w:lvl w:ilvl="3" w:tplc="EBA0FC38" w:tentative="1">
      <w:start w:val="1"/>
      <w:numFmt w:val="decimal"/>
      <w:lvlText w:val="%4."/>
      <w:lvlJc w:val="left"/>
      <w:pPr>
        <w:ind w:left="2880" w:hanging="360"/>
      </w:pPr>
    </w:lvl>
    <w:lvl w:ilvl="4" w:tplc="B0A41B08" w:tentative="1">
      <w:start w:val="1"/>
      <w:numFmt w:val="lowerLetter"/>
      <w:lvlText w:val="%5."/>
      <w:lvlJc w:val="left"/>
      <w:pPr>
        <w:ind w:left="3600" w:hanging="360"/>
      </w:pPr>
    </w:lvl>
    <w:lvl w:ilvl="5" w:tplc="4E686D2A" w:tentative="1">
      <w:start w:val="1"/>
      <w:numFmt w:val="lowerRoman"/>
      <w:lvlText w:val="%6."/>
      <w:lvlJc w:val="right"/>
      <w:pPr>
        <w:ind w:left="4320" w:hanging="180"/>
      </w:pPr>
    </w:lvl>
    <w:lvl w:ilvl="6" w:tplc="4998D76C" w:tentative="1">
      <w:start w:val="1"/>
      <w:numFmt w:val="decimal"/>
      <w:lvlText w:val="%7."/>
      <w:lvlJc w:val="left"/>
      <w:pPr>
        <w:ind w:left="5040" w:hanging="360"/>
      </w:pPr>
    </w:lvl>
    <w:lvl w:ilvl="7" w:tplc="DCD4482C" w:tentative="1">
      <w:start w:val="1"/>
      <w:numFmt w:val="lowerLetter"/>
      <w:lvlText w:val="%8."/>
      <w:lvlJc w:val="left"/>
      <w:pPr>
        <w:ind w:left="5760" w:hanging="360"/>
      </w:pPr>
    </w:lvl>
    <w:lvl w:ilvl="8" w:tplc="428AF958" w:tentative="1">
      <w:start w:val="1"/>
      <w:numFmt w:val="lowerRoman"/>
      <w:lvlText w:val="%9."/>
      <w:lvlJc w:val="right"/>
      <w:pPr>
        <w:ind w:left="6480" w:hanging="180"/>
      </w:pPr>
    </w:lvl>
  </w:abstractNum>
  <w:abstractNum w:abstractNumId="50" w15:restartNumberingAfterBreak="0">
    <w:nsid w:val="48B5027D"/>
    <w:multiLevelType w:val="hybridMultilevel"/>
    <w:tmpl w:val="C5063154"/>
    <w:lvl w:ilvl="0" w:tplc="1480B76E">
      <w:start w:val="1"/>
      <w:numFmt w:val="bullet"/>
      <w:lvlText w:val=""/>
      <w:lvlJc w:val="left"/>
      <w:pPr>
        <w:ind w:left="720" w:hanging="360"/>
      </w:pPr>
      <w:rPr>
        <w:rFonts w:ascii="Symbol" w:hAnsi="Symbol" w:hint="default"/>
      </w:rPr>
    </w:lvl>
    <w:lvl w:ilvl="1" w:tplc="95542D26" w:tentative="1">
      <w:start w:val="1"/>
      <w:numFmt w:val="bullet"/>
      <w:lvlText w:val="o"/>
      <w:lvlJc w:val="left"/>
      <w:pPr>
        <w:ind w:left="1440" w:hanging="360"/>
      </w:pPr>
      <w:rPr>
        <w:rFonts w:ascii="Courier New" w:hAnsi="Courier New" w:cs="Courier New" w:hint="default"/>
      </w:rPr>
    </w:lvl>
    <w:lvl w:ilvl="2" w:tplc="9B0EEE0A" w:tentative="1">
      <w:start w:val="1"/>
      <w:numFmt w:val="bullet"/>
      <w:lvlText w:val=""/>
      <w:lvlJc w:val="left"/>
      <w:pPr>
        <w:ind w:left="2160" w:hanging="360"/>
      </w:pPr>
      <w:rPr>
        <w:rFonts w:ascii="Wingdings" w:hAnsi="Wingdings" w:hint="default"/>
      </w:rPr>
    </w:lvl>
    <w:lvl w:ilvl="3" w:tplc="998E4BC8" w:tentative="1">
      <w:start w:val="1"/>
      <w:numFmt w:val="bullet"/>
      <w:lvlText w:val=""/>
      <w:lvlJc w:val="left"/>
      <w:pPr>
        <w:ind w:left="2880" w:hanging="360"/>
      </w:pPr>
      <w:rPr>
        <w:rFonts w:ascii="Symbol" w:hAnsi="Symbol" w:hint="default"/>
      </w:rPr>
    </w:lvl>
    <w:lvl w:ilvl="4" w:tplc="9EB06A60" w:tentative="1">
      <w:start w:val="1"/>
      <w:numFmt w:val="bullet"/>
      <w:lvlText w:val="o"/>
      <w:lvlJc w:val="left"/>
      <w:pPr>
        <w:ind w:left="3600" w:hanging="360"/>
      </w:pPr>
      <w:rPr>
        <w:rFonts w:ascii="Courier New" w:hAnsi="Courier New" w:cs="Courier New" w:hint="default"/>
      </w:rPr>
    </w:lvl>
    <w:lvl w:ilvl="5" w:tplc="8250D160" w:tentative="1">
      <w:start w:val="1"/>
      <w:numFmt w:val="bullet"/>
      <w:lvlText w:val=""/>
      <w:lvlJc w:val="left"/>
      <w:pPr>
        <w:ind w:left="4320" w:hanging="360"/>
      </w:pPr>
      <w:rPr>
        <w:rFonts w:ascii="Wingdings" w:hAnsi="Wingdings" w:hint="default"/>
      </w:rPr>
    </w:lvl>
    <w:lvl w:ilvl="6" w:tplc="F88A7E2A" w:tentative="1">
      <w:start w:val="1"/>
      <w:numFmt w:val="bullet"/>
      <w:lvlText w:val=""/>
      <w:lvlJc w:val="left"/>
      <w:pPr>
        <w:ind w:left="5040" w:hanging="360"/>
      </w:pPr>
      <w:rPr>
        <w:rFonts w:ascii="Symbol" w:hAnsi="Symbol" w:hint="default"/>
      </w:rPr>
    </w:lvl>
    <w:lvl w:ilvl="7" w:tplc="AC98CA74" w:tentative="1">
      <w:start w:val="1"/>
      <w:numFmt w:val="bullet"/>
      <w:lvlText w:val="o"/>
      <w:lvlJc w:val="left"/>
      <w:pPr>
        <w:ind w:left="5760" w:hanging="360"/>
      </w:pPr>
      <w:rPr>
        <w:rFonts w:ascii="Courier New" w:hAnsi="Courier New" w:cs="Courier New" w:hint="default"/>
      </w:rPr>
    </w:lvl>
    <w:lvl w:ilvl="8" w:tplc="743E06FA" w:tentative="1">
      <w:start w:val="1"/>
      <w:numFmt w:val="bullet"/>
      <w:lvlText w:val=""/>
      <w:lvlJc w:val="left"/>
      <w:pPr>
        <w:ind w:left="6480" w:hanging="360"/>
      </w:pPr>
      <w:rPr>
        <w:rFonts w:ascii="Wingdings" w:hAnsi="Wingdings" w:hint="default"/>
      </w:rPr>
    </w:lvl>
  </w:abstractNum>
  <w:abstractNum w:abstractNumId="51" w15:restartNumberingAfterBreak="0">
    <w:nsid w:val="48D25394"/>
    <w:multiLevelType w:val="hybridMultilevel"/>
    <w:tmpl w:val="3F2CDA54"/>
    <w:lvl w:ilvl="0" w:tplc="72E65138">
      <w:start w:val="1"/>
      <w:numFmt w:val="bullet"/>
      <w:lvlText w:val=""/>
      <w:lvlJc w:val="left"/>
      <w:pPr>
        <w:ind w:left="720" w:hanging="360"/>
      </w:pPr>
      <w:rPr>
        <w:rFonts w:ascii="Symbol" w:hAnsi="Symbol" w:hint="default"/>
      </w:rPr>
    </w:lvl>
    <w:lvl w:ilvl="1" w:tplc="56C4FF06" w:tentative="1">
      <w:start w:val="1"/>
      <w:numFmt w:val="bullet"/>
      <w:lvlText w:val="o"/>
      <w:lvlJc w:val="left"/>
      <w:pPr>
        <w:ind w:left="1440" w:hanging="360"/>
      </w:pPr>
      <w:rPr>
        <w:rFonts w:ascii="Courier New" w:hAnsi="Courier New" w:cs="Courier New" w:hint="default"/>
      </w:rPr>
    </w:lvl>
    <w:lvl w:ilvl="2" w:tplc="39F02056" w:tentative="1">
      <w:start w:val="1"/>
      <w:numFmt w:val="bullet"/>
      <w:lvlText w:val=""/>
      <w:lvlJc w:val="left"/>
      <w:pPr>
        <w:ind w:left="2160" w:hanging="360"/>
      </w:pPr>
      <w:rPr>
        <w:rFonts w:ascii="Wingdings" w:hAnsi="Wingdings" w:hint="default"/>
      </w:rPr>
    </w:lvl>
    <w:lvl w:ilvl="3" w:tplc="F9D88104" w:tentative="1">
      <w:start w:val="1"/>
      <w:numFmt w:val="bullet"/>
      <w:lvlText w:val=""/>
      <w:lvlJc w:val="left"/>
      <w:pPr>
        <w:ind w:left="2880" w:hanging="360"/>
      </w:pPr>
      <w:rPr>
        <w:rFonts w:ascii="Symbol" w:hAnsi="Symbol" w:hint="default"/>
      </w:rPr>
    </w:lvl>
    <w:lvl w:ilvl="4" w:tplc="F800A820" w:tentative="1">
      <w:start w:val="1"/>
      <w:numFmt w:val="bullet"/>
      <w:lvlText w:val="o"/>
      <w:lvlJc w:val="left"/>
      <w:pPr>
        <w:ind w:left="3600" w:hanging="360"/>
      </w:pPr>
      <w:rPr>
        <w:rFonts w:ascii="Courier New" w:hAnsi="Courier New" w:cs="Courier New" w:hint="default"/>
      </w:rPr>
    </w:lvl>
    <w:lvl w:ilvl="5" w:tplc="6204BE92" w:tentative="1">
      <w:start w:val="1"/>
      <w:numFmt w:val="bullet"/>
      <w:lvlText w:val=""/>
      <w:lvlJc w:val="left"/>
      <w:pPr>
        <w:ind w:left="4320" w:hanging="360"/>
      </w:pPr>
      <w:rPr>
        <w:rFonts w:ascii="Wingdings" w:hAnsi="Wingdings" w:hint="default"/>
      </w:rPr>
    </w:lvl>
    <w:lvl w:ilvl="6" w:tplc="7B4A3C56" w:tentative="1">
      <w:start w:val="1"/>
      <w:numFmt w:val="bullet"/>
      <w:lvlText w:val=""/>
      <w:lvlJc w:val="left"/>
      <w:pPr>
        <w:ind w:left="5040" w:hanging="360"/>
      </w:pPr>
      <w:rPr>
        <w:rFonts w:ascii="Symbol" w:hAnsi="Symbol" w:hint="default"/>
      </w:rPr>
    </w:lvl>
    <w:lvl w:ilvl="7" w:tplc="2DE4D36E" w:tentative="1">
      <w:start w:val="1"/>
      <w:numFmt w:val="bullet"/>
      <w:lvlText w:val="o"/>
      <w:lvlJc w:val="left"/>
      <w:pPr>
        <w:ind w:left="5760" w:hanging="360"/>
      </w:pPr>
      <w:rPr>
        <w:rFonts w:ascii="Courier New" w:hAnsi="Courier New" w:cs="Courier New" w:hint="default"/>
      </w:rPr>
    </w:lvl>
    <w:lvl w:ilvl="8" w:tplc="A1AE35FA" w:tentative="1">
      <w:start w:val="1"/>
      <w:numFmt w:val="bullet"/>
      <w:lvlText w:val=""/>
      <w:lvlJc w:val="left"/>
      <w:pPr>
        <w:ind w:left="6480" w:hanging="360"/>
      </w:pPr>
      <w:rPr>
        <w:rFonts w:ascii="Wingdings" w:hAnsi="Wingdings" w:hint="default"/>
      </w:rPr>
    </w:lvl>
  </w:abstractNum>
  <w:abstractNum w:abstractNumId="52" w15:restartNumberingAfterBreak="0">
    <w:nsid w:val="4DB01912"/>
    <w:multiLevelType w:val="hybridMultilevel"/>
    <w:tmpl w:val="F5880408"/>
    <w:lvl w:ilvl="0" w:tplc="E51E4C30">
      <w:start w:val="1"/>
      <w:numFmt w:val="bullet"/>
      <w:lvlText w:val=""/>
      <w:lvlJc w:val="left"/>
      <w:pPr>
        <w:ind w:left="720" w:hanging="360"/>
      </w:pPr>
      <w:rPr>
        <w:rFonts w:ascii="Symbol" w:hAnsi="Symbol" w:hint="default"/>
      </w:rPr>
    </w:lvl>
    <w:lvl w:ilvl="1" w:tplc="3A7E3BBE" w:tentative="1">
      <w:start w:val="1"/>
      <w:numFmt w:val="bullet"/>
      <w:lvlText w:val="o"/>
      <w:lvlJc w:val="left"/>
      <w:pPr>
        <w:ind w:left="1440" w:hanging="360"/>
      </w:pPr>
      <w:rPr>
        <w:rFonts w:ascii="Courier New" w:hAnsi="Courier New" w:cs="Courier New" w:hint="default"/>
      </w:rPr>
    </w:lvl>
    <w:lvl w:ilvl="2" w:tplc="4912B440" w:tentative="1">
      <w:start w:val="1"/>
      <w:numFmt w:val="bullet"/>
      <w:lvlText w:val=""/>
      <w:lvlJc w:val="left"/>
      <w:pPr>
        <w:ind w:left="2160" w:hanging="360"/>
      </w:pPr>
      <w:rPr>
        <w:rFonts w:ascii="Wingdings" w:hAnsi="Wingdings" w:hint="default"/>
      </w:rPr>
    </w:lvl>
    <w:lvl w:ilvl="3" w:tplc="7C647848" w:tentative="1">
      <w:start w:val="1"/>
      <w:numFmt w:val="bullet"/>
      <w:lvlText w:val=""/>
      <w:lvlJc w:val="left"/>
      <w:pPr>
        <w:ind w:left="2880" w:hanging="360"/>
      </w:pPr>
      <w:rPr>
        <w:rFonts w:ascii="Symbol" w:hAnsi="Symbol" w:hint="default"/>
      </w:rPr>
    </w:lvl>
    <w:lvl w:ilvl="4" w:tplc="C84E0DEA" w:tentative="1">
      <w:start w:val="1"/>
      <w:numFmt w:val="bullet"/>
      <w:lvlText w:val="o"/>
      <w:lvlJc w:val="left"/>
      <w:pPr>
        <w:ind w:left="3600" w:hanging="360"/>
      </w:pPr>
      <w:rPr>
        <w:rFonts w:ascii="Courier New" w:hAnsi="Courier New" w:cs="Courier New" w:hint="default"/>
      </w:rPr>
    </w:lvl>
    <w:lvl w:ilvl="5" w:tplc="09A08532" w:tentative="1">
      <w:start w:val="1"/>
      <w:numFmt w:val="bullet"/>
      <w:lvlText w:val=""/>
      <w:lvlJc w:val="left"/>
      <w:pPr>
        <w:ind w:left="4320" w:hanging="360"/>
      </w:pPr>
      <w:rPr>
        <w:rFonts w:ascii="Wingdings" w:hAnsi="Wingdings" w:hint="default"/>
      </w:rPr>
    </w:lvl>
    <w:lvl w:ilvl="6" w:tplc="5150CDA0" w:tentative="1">
      <w:start w:val="1"/>
      <w:numFmt w:val="bullet"/>
      <w:lvlText w:val=""/>
      <w:lvlJc w:val="left"/>
      <w:pPr>
        <w:ind w:left="5040" w:hanging="360"/>
      </w:pPr>
      <w:rPr>
        <w:rFonts w:ascii="Symbol" w:hAnsi="Symbol" w:hint="default"/>
      </w:rPr>
    </w:lvl>
    <w:lvl w:ilvl="7" w:tplc="1C6E1DB4" w:tentative="1">
      <w:start w:val="1"/>
      <w:numFmt w:val="bullet"/>
      <w:lvlText w:val="o"/>
      <w:lvlJc w:val="left"/>
      <w:pPr>
        <w:ind w:left="5760" w:hanging="360"/>
      </w:pPr>
      <w:rPr>
        <w:rFonts w:ascii="Courier New" w:hAnsi="Courier New" w:cs="Courier New" w:hint="default"/>
      </w:rPr>
    </w:lvl>
    <w:lvl w:ilvl="8" w:tplc="C4522806" w:tentative="1">
      <w:start w:val="1"/>
      <w:numFmt w:val="bullet"/>
      <w:lvlText w:val=""/>
      <w:lvlJc w:val="left"/>
      <w:pPr>
        <w:ind w:left="6480" w:hanging="360"/>
      </w:pPr>
      <w:rPr>
        <w:rFonts w:ascii="Wingdings" w:hAnsi="Wingdings" w:hint="default"/>
      </w:rPr>
    </w:lvl>
  </w:abstractNum>
  <w:abstractNum w:abstractNumId="53" w15:restartNumberingAfterBreak="0">
    <w:nsid w:val="4E0318AE"/>
    <w:multiLevelType w:val="hybridMultilevel"/>
    <w:tmpl w:val="1BD06F5A"/>
    <w:lvl w:ilvl="0" w:tplc="B24693B6">
      <w:start w:val="1"/>
      <w:numFmt w:val="bullet"/>
      <w:lvlText w:val=""/>
      <w:lvlJc w:val="left"/>
      <w:pPr>
        <w:ind w:left="720" w:hanging="360"/>
      </w:pPr>
      <w:rPr>
        <w:rFonts w:ascii="Symbol" w:hAnsi="Symbol" w:hint="default"/>
      </w:rPr>
    </w:lvl>
    <w:lvl w:ilvl="1" w:tplc="135E635C" w:tentative="1">
      <w:start w:val="1"/>
      <w:numFmt w:val="bullet"/>
      <w:lvlText w:val="o"/>
      <w:lvlJc w:val="left"/>
      <w:pPr>
        <w:ind w:left="1440" w:hanging="360"/>
      </w:pPr>
      <w:rPr>
        <w:rFonts w:ascii="Courier New" w:hAnsi="Courier New" w:cs="Courier New" w:hint="default"/>
      </w:rPr>
    </w:lvl>
    <w:lvl w:ilvl="2" w:tplc="543A8DC0" w:tentative="1">
      <w:start w:val="1"/>
      <w:numFmt w:val="bullet"/>
      <w:lvlText w:val=""/>
      <w:lvlJc w:val="left"/>
      <w:pPr>
        <w:ind w:left="2160" w:hanging="360"/>
      </w:pPr>
      <w:rPr>
        <w:rFonts w:ascii="Wingdings" w:hAnsi="Wingdings" w:hint="default"/>
      </w:rPr>
    </w:lvl>
    <w:lvl w:ilvl="3" w:tplc="815890B0" w:tentative="1">
      <w:start w:val="1"/>
      <w:numFmt w:val="bullet"/>
      <w:lvlText w:val=""/>
      <w:lvlJc w:val="left"/>
      <w:pPr>
        <w:ind w:left="2880" w:hanging="360"/>
      </w:pPr>
      <w:rPr>
        <w:rFonts w:ascii="Symbol" w:hAnsi="Symbol" w:hint="default"/>
      </w:rPr>
    </w:lvl>
    <w:lvl w:ilvl="4" w:tplc="3E00087C" w:tentative="1">
      <w:start w:val="1"/>
      <w:numFmt w:val="bullet"/>
      <w:lvlText w:val="o"/>
      <w:lvlJc w:val="left"/>
      <w:pPr>
        <w:ind w:left="3600" w:hanging="360"/>
      </w:pPr>
      <w:rPr>
        <w:rFonts w:ascii="Courier New" w:hAnsi="Courier New" w:cs="Courier New" w:hint="default"/>
      </w:rPr>
    </w:lvl>
    <w:lvl w:ilvl="5" w:tplc="BFACB7CC" w:tentative="1">
      <w:start w:val="1"/>
      <w:numFmt w:val="bullet"/>
      <w:lvlText w:val=""/>
      <w:lvlJc w:val="left"/>
      <w:pPr>
        <w:ind w:left="4320" w:hanging="360"/>
      </w:pPr>
      <w:rPr>
        <w:rFonts w:ascii="Wingdings" w:hAnsi="Wingdings" w:hint="default"/>
      </w:rPr>
    </w:lvl>
    <w:lvl w:ilvl="6" w:tplc="8508E3BE" w:tentative="1">
      <w:start w:val="1"/>
      <w:numFmt w:val="bullet"/>
      <w:lvlText w:val=""/>
      <w:lvlJc w:val="left"/>
      <w:pPr>
        <w:ind w:left="5040" w:hanging="360"/>
      </w:pPr>
      <w:rPr>
        <w:rFonts w:ascii="Symbol" w:hAnsi="Symbol" w:hint="default"/>
      </w:rPr>
    </w:lvl>
    <w:lvl w:ilvl="7" w:tplc="6C324812" w:tentative="1">
      <w:start w:val="1"/>
      <w:numFmt w:val="bullet"/>
      <w:lvlText w:val="o"/>
      <w:lvlJc w:val="left"/>
      <w:pPr>
        <w:ind w:left="5760" w:hanging="360"/>
      </w:pPr>
      <w:rPr>
        <w:rFonts w:ascii="Courier New" w:hAnsi="Courier New" w:cs="Courier New" w:hint="default"/>
      </w:rPr>
    </w:lvl>
    <w:lvl w:ilvl="8" w:tplc="45427552" w:tentative="1">
      <w:start w:val="1"/>
      <w:numFmt w:val="bullet"/>
      <w:lvlText w:val=""/>
      <w:lvlJc w:val="left"/>
      <w:pPr>
        <w:ind w:left="6480" w:hanging="360"/>
      </w:pPr>
      <w:rPr>
        <w:rFonts w:ascii="Wingdings" w:hAnsi="Wingdings" w:hint="default"/>
      </w:rPr>
    </w:lvl>
  </w:abstractNum>
  <w:abstractNum w:abstractNumId="54" w15:restartNumberingAfterBreak="0">
    <w:nsid w:val="4E9B4455"/>
    <w:multiLevelType w:val="hybridMultilevel"/>
    <w:tmpl w:val="078CE51C"/>
    <w:lvl w:ilvl="0" w:tplc="9F0C0422">
      <w:start w:val="1"/>
      <w:numFmt w:val="bullet"/>
      <w:lvlText w:val=""/>
      <w:lvlJc w:val="left"/>
      <w:pPr>
        <w:ind w:left="720" w:hanging="360"/>
      </w:pPr>
      <w:rPr>
        <w:rFonts w:ascii="Symbol" w:hAnsi="Symbol" w:hint="default"/>
      </w:rPr>
    </w:lvl>
    <w:lvl w:ilvl="1" w:tplc="CD54A06C">
      <w:start w:val="1"/>
      <w:numFmt w:val="bullet"/>
      <w:lvlText w:val="o"/>
      <w:lvlJc w:val="left"/>
      <w:pPr>
        <w:ind w:left="1440" w:hanging="360"/>
      </w:pPr>
      <w:rPr>
        <w:rFonts w:ascii="Courier New" w:hAnsi="Courier New" w:cs="Courier New" w:hint="default"/>
      </w:rPr>
    </w:lvl>
    <w:lvl w:ilvl="2" w:tplc="EDA211B0" w:tentative="1">
      <w:start w:val="1"/>
      <w:numFmt w:val="bullet"/>
      <w:lvlText w:val=""/>
      <w:lvlJc w:val="left"/>
      <w:pPr>
        <w:ind w:left="2160" w:hanging="360"/>
      </w:pPr>
      <w:rPr>
        <w:rFonts w:ascii="Wingdings" w:hAnsi="Wingdings" w:hint="default"/>
      </w:rPr>
    </w:lvl>
    <w:lvl w:ilvl="3" w:tplc="EC9A8B74" w:tentative="1">
      <w:start w:val="1"/>
      <w:numFmt w:val="bullet"/>
      <w:lvlText w:val=""/>
      <w:lvlJc w:val="left"/>
      <w:pPr>
        <w:ind w:left="2880" w:hanging="360"/>
      </w:pPr>
      <w:rPr>
        <w:rFonts w:ascii="Symbol" w:hAnsi="Symbol" w:hint="default"/>
      </w:rPr>
    </w:lvl>
    <w:lvl w:ilvl="4" w:tplc="55E4A086" w:tentative="1">
      <w:start w:val="1"/>
      <w:numFmt w:val="bullet"/>
      <w:lvlText w:val="o"/>
      <w:lvlJc w:val="left"/>
      <w:pPr>
        <w:ind w:left="3600" w:hanging="360"/>
      </w:pPr>
      <w:rPr>
        <w:rFonts w:ascii="Courier New" w:hAnsi="Courier New" w:cs="Courier New" w:hint="default"/>
      </w:rPr>
    </w:lvl>
    <w:lvl w:ilvl="5" w:tplc="A2A8BA24" w:tentative="1">
      <w:start w:val="1"/>
      <w:numFmt w:val="bullet"/>
      <w:lvlText w:val=""/>
      <w:lvlJc w:val="left"/>
      <w:pPr>
        <w:ind w:left="4320" w:hanging="360"/>
      </w:pPr>
      <w:rPr>
        <w:rFonts w:ascii="Wingdings" w:hAnsi="Wingdings" w:hint="default"/>
      </w:rPr>
    </w:lvl>
    <w:lvl w:ilvl="6" w:tplc="8BB40B5A" w:tentative="1">
      <w:start w:val="1"/>
      <w:numFmt w:val="bullet"/>
      <w:lvlText w:val=""/>
      <w:lvlJc w:val="left"/>
      <w:pPr>
        <w:ind w:left="5040" w:hanging="360"/>
      </w:pPr>
      <w:rPr>
        <w:rFonts w:ascii="Symbol" w:hAnsi="Symbol" w:hint="default"/>
      </w:rPr>
    </w:lvl>
    <w:lvl w:ilvl="7" w:tplc="C1A442D2" w:tentative="1">
      <w:start w:val="1"/>
      <w:numFmt w:val="bullet"/>
      <w:lvlText w:val="o"/>
      <w:lvlJc w:val="left"/>
      <w:pPr>
        <w:ind w:left="5760" w:hanging="360"/>
      </w:pPr>
      <w:rPr>
        <w:rFonts w:ascii="Courier New" w:hAnsi="Courier New" w:cs="Courier New" w:hint="default"/>
      </w:rPr>
    </w:lvl>
    <w:lvl w:ilvl="8" w:tplc="CC904904" w:tentative="1">
      <w:start w:val="1"/>
      <w:numFmt w:val="bullet"/>
      <w:lvlText w:val=""/>
      <w:lvlJc w:val="left"/>
      <w:pPr>
        <w:ind w:left="6480" w:hanging="360"/>
      </w:pPr>
      <w:rPr>
        <w:rFonts w:ascii="Wingdings" w:hAnsi="Wingdings" w:hint="default"/>
      </w:rPr>
    </w:lvl>
  </w:abstractNum>
  <w:abstractNum w:abstractNumId="55" w15:restartNumberingAfterBreak="0">
    <w:nsid w:val="519576FD"/>
    <w:multiLevelType w:val="hybridMultilevel"/>
    <w:tmpl w:val="26968C96"/>
    <w:lvl w:ilvl="0" w:tplc="B332197A">
      <w:start w:val="1"/>
      <w:numFmt w:val="bullet"/>
      <w:lvlText w:val=""/>
      <w:lvlJc w:val="left"/>
      <w:pPr>
        <w:ind w:left="720" w:hanging="360"/>
      </w:pPr>
      <w:rPr>
        <w:rFonts w:ascii="Symbol" w:hAnsi="Symbol" w:hint="default"/>
      </w:rPr>
    </w:lvl>
    <w:lvl w:ilvl="1" w:tplc="AE80DBE4" w:tentative="1">
      <w:start w:val="1"/>
      <w:numFmt w:val="bullet"/>
      <w:lvlText w:val="o"/>
      <w:lvlJc w:val="left"/>
      <w:pPr>
        <w:ind w:left="1440" w:hanging="360"/>
      </w:pPr>
      <w:rPr>
        <w:rFonts w:ascii="Courier New" w:hAnsi="Courier New" w:cs="Courier New" w:hint="default"/>
      </w:rPr>
    </w:lvl>
    <w:lvl w:ilvl="2" w:tplc="6A3C09CC" w:tentative="1">
      <w:start w:val="1"/>
      <w:numFmt w:val="bullet"/>
      <w:lvlText w:val=""/>
      <w:lvlJc w:val="left"/>
      <w:pPr>
        <w:ind w:left="2160" w:hanging="360"/>
      </w:pPr>
      <w:rPr>
        <w:rFonts w:ascii="Wingdings" w:hAnsi="Wingdings" w:hint="default"/>
      </w:rPr>
    </w:lvl>
    <w:lvl w:ilvl="3" w:tplc="4836B4C4" w:tentative="1">
      <w:start w:val="1"/>
      <w:numFmt w:val="bullet"/>
      <w:lvlText w:val=""/>
      <w:lvlJc w:val="left"/>
      <w:pPr>
        <w:ind w:left="2880" w:hanging="360"/>
      </w:pPr>
      <w:rPr>
        <w:rFonts w:ascii="Symbol" w:hAnsi="Symbol" w:hint="default"/>
      </w:rPr>
    </w:lvl>
    <w:lvl w:ilvl="4" w:tplc="4DEA7410" w:tentative="1">
      <w:start w:val="1"/>
      <w:numFmt w:val="bullet"/>
      <w:lvlText w:val="o"/>
      <w:lvlJc w:val="left"/>
      <w:pPr>
        <w:ind w:left="3600" w:hanging="360"/>
      </w:pPr>
      <w:rPr>
        <w:rFonts w:ascii="Courier New" w:hAnsi="Courier New" w:cs="Courier New" w:hint="default"/>
      </w:rPr>
    </w:lvl>
    <w:lvl w:ilvl="5" w:tplc="22DCD620" w:tentative="1">
      <w:start w:val="1"/>
      <w:numFmt w:val="bullet"/>
      <w:lvlText w:val=""/>
      <w:lvlJc w:val="left"/>
      <w:pPr>
        <w:ind w:left="4320" w:hanging="360"/>
      </w:pPr>
      <w:rPr>
        <w:rFonts w:ascii="Wingdings" w:hAnsi="Wingdings" w:hint="default"/>
      </w:rPr>
    </w:lvl>
    <w:lvl w:ilvl="6" w:tplc="1FA20750" w:tentative="1">
      <w:start w:val="1"/>
      <w:numFmt w:val="bullet"/>
      <w:lvlText w:val=""/>
      <w:lvlJc w:val="left"/>
      <w:pPr>
        <w:ind w:left="5040" w:hanging="360"/>
      </w:pPr>
      <w:rPr>
        <w:rFonts w:ascii="Symbol" w:hAnsi="Symbol" w:hint="default"/>
      </w:rPr>
    </w:lvl>
    <w:lvl w:ilvl="7" w:tplc="E96EC254" w:tentative="1">
      <w:start w:val="1"/>
      <w:numFmt w:val="bullet"/>
      <w:lvlText w:val="o"/>
      <w:lvlJc w:val="left"/>
      <w:pPr>
        <w:ind w:left="5760" w:hanging="360"/>
      </w:pPr>
      <w:rPr>
        <w:rFonts w:ascii="Courier New" w:hAnsi="Courier New" w:cs="Courier New" w:hint="default"/>
      </w:rPr>
    </w:lvl>
    <w:lvl w:ilvl="8" w:tplc="A77CD772" w:tentative="1">
      <w:start w:val="1"/>
      <w:numFmt w:val="bullet"/>
      <w:lvlText w:val=""/>
      <w:lvlJc w:val="left"/>
      <w:pPr>
        <w:ind w:left="6480" w:hanging="360"/>
      </w:pPr>
      <w:rPr>
        <w:rFonts w:ascii="Wingdings" w:hAnsi="Wingdings" w:hint="default"/>
      </w:rPr>
    </w:lvl>
  </w:abstractNum>
  <w:abstractNum w:abstractNumId="56" w15:restartNumberingAfterBreak="0">
    <w:nsid w:val="52BE7A6C"/>
    <w:multiLevelType w:val="hybridMultilevel"/>
    <w:tmpl w:val="A2504B62"/>
    <w:lvl w:ilvl="0" w:tplc="5664BE4C">
      <w:start w:val="1"/>
      <w:numFmt w:val="bullet"/>
      <w:lvlText w:val="o"/>
      <w:lvlJc w:val="left"/>
      <w:pPr>
        <w:ind w:left="360" w:hanging="360"/>
      </w:pPr>
      <w:rPr>
        <w:rFonts w:ascii="Courier New" w:hAnsi="Courier New" w:cs="Courier New" w:hint="default"/>
      </w:rPr>
    </w:lvl>
    <w:lvl w:ilvl="1" w:tplc="1B54EEFA">
      <w:start w:val="1"/>
      <w:numFmt w:val="bullet"/>
      <w:lvlText w:val="o"/>
      <w:lvlJc w:val="left"/>
      <w:pPr>
        <w:ind w:left="1080" w:hanging="360"/>
      </w:pPr>
      <w:rPr>
        <w:rFonts w:ascii="Courier New" w:hAnsi="Courier New" w:cs="Courier New" w:hint="default"/>
      </w:rPr>
    </w:lvl>
    <w:lvl w:ilvl="2" w:tplc="7E1C89AC">
      <w:start w:val="1"/>
      <w:numFmt w:val="bullet"/>
      <w:lvlText w:val=""/>
      <w:lvlJc w:val="left"/>
      <w:pPr>
        <w:ind w:left="1800" w:hanging="360"/>
      </w:pPr>
      <w:rPr>
        <w:rFonts w:ascii="Wingdings" w:hAnsi="Wingdings" w:hint="default"/>
      </w:rPr>
    </w:lvl>
    <w:lvl w:ilvl="3" w:tplc="2A4E425C" w:tentative="1">
      <w:start w:val="1"/>
      <w:numFmt w:val="bullet"/>
      <w:lvlText w:val=""/>
      <w:lvlJc w:val="left"/>
      <w:pPr>
        <w:ind w:left="2520" w:hanging="360"/>
      </w:pPr>
      <w:rPr>
        <w:rFonts w:ascii="Symbol" w:hAnsi="Symbol" w:hint="default"/>
      </w:rPr>
    </w:lvl>
    <w:lvl w:ilvl="4" w:tplc="3F9A4E56" w:tentative="1">
      <w:start w:val="1"/>
      <w:numFmt w:val="bullet"/>
      <w:lvlText w:val="o"/>
      <w:lvlJc w:val="left"/>
      <w:pPr>
        <w:ind w:left="3240" w:hanging="360"/>
      </w:pPr>
      <w:rPr>
        <w:rFonts w:ascii="Courier New" w:hAnsi="Courier New" w:cs="Courier New" w:hint="default"/>
      </w:rPr>
    </w:lvl>
    <w:lvl w:ilvl="5" w:tplc="9A60E566" w:tentative="1">
      <w:start w:val="1"/>
      <w:numFmt w:val="bullet"/>
      <w:lvlText w:val=""/>
      <w:lvlJc w:val="left"/>
      <w:pPr>
        <w:ind w:left="3960" w:hanging="360"/>
      </w:pPr>
      <w:rPr>
        <w:rFonts w:ascii="Wingdings" w:hAnsi="Wingdings" w:hint="default"/>
      </w:rPr>
    </w:lvl>
    <w:lvl w:ilvl="6" w:tplc="1D36E91C" w:tentative="1">
      <w:start w:val="1"/>
      <w:numFmt w:val="bullet"/>
      <w:lvlText w:val=""/>
      <w:lvlJc w:val="left"/>
      <w:pPr>
        <w:ind w:left="4680" w:hanging="360"/>
      </w:pPr>
      <w:rPr>
        <w:rFonts w:ascii="Symbol" w:hAnsi="Symbol" w:hint="default"/>
      </w:rPr>
    </w:lvl>
    <w:lvl w:ilvl="7" w:tplc="7918F916" w:tentative="1">
      <w:start w:val="1"/>
      <w:numFmt w:val="bullet"/>
      <w:lvlText w:val="o"/>
      <w:lvlJc w:val="left"/>
      <w:pPr>
        <w:ind w:left="5400" w:hanging="360"/>
      </w:pPr>
      <w:rPr>
        <w:rFonts w:ascii="Courier New" w:hAnsi="Courier New" w:cs="Courier New" w:hint="default"/>
      </w:rPr>
    </w:lvl>
    <w:lvl w:ilvl="8" w:tplc="49DAAC7E" w:tentative="1">
      <w:start w:val="1"/>
      <w:numFmt w:val="bullet"/>
      <w:lvlText w:val=""/>
      <w:lvlJc w:val="left"/>
      <w:pPr>
        <w:ind w:left="6120" w:hanging="360"/>
      </w:pPr>
      <w:rPr>
        <w:rFonts w:ascii="Wingdings" w:hAnsi="Wingdings" w:hint="default"/>
      </w:rPr>
    </w:lvl>
  </w:abstractNum>
  <w:abstractNum w:abstractNumId="57" w15:restartNumberingAfterBreak="0">
    <w:nsid w:val="54145876"/>
    <w:multiLevelType w:val="multilevel"/>
    <w:tmpl w:val="F8A8F1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544D545D"/>
    <w:multiLevelType w:val="multilevel"/>
    <w:tmpl w:val="89D074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54C308E8"/>
    <w:multiLevelType w:val="hybridMultilevel"/>
    <w:tmpl w:val="D0C22BF4"/>
    <w:lvl w:ilvl="0" w:tplc="AB8205B2">
      <w:start w:val="1"/>
      <w:numFmt w:val="bullet"/>
      <w:lvlText w:val=""/>
      <w:lvlJc w:val="left"/>
      <w:pPr>
        <w:ind w:left="720" w:hanging="360"/>
      </w:pPr>
      <w:rPr>
        <w:rFonts w:ascii="Symbol" w:hAnsi="Symbol" w:hint="default"/>
      </w:rPr>
    </w:lvl>
    <w:lvl w:ilvl="1" w:tplc="F7F8A5A0" w:tentative="1">
      <w:start w:val="1"/>
      <w:numFmt w:val="bullet"/>
      <w:lvlText w:val="o"/>
      <w:lvlJc w:val="left"/>
      <w:pPr>
        <w:ind w:left="1440" w:hanging="360"/>
      </w:pPr>
      <w:rPr>
        <w:rFonts w:ascii="Courier New" w:hAnsi="Courier New" w:cs="Courier New" w:hint="default"/>
      </w:rPr>
    </w:lvl>
    <w:lvl w:ilvl="2" w:tplc="7C1C9A6A" w:tentative="1">
      <w:start w:val="1"/>
      <w:numFmt w:val="bullet"/>
      <w:lvlText w:val=""/>
      <w:lvlJc w:val="left"/>
      <w:pPr>
        <w:ind w:left="2160" w:hanging="360"/>
      </w:pPr>
      <w:rPr>
        <w:rFonts w:ascii="Wingdings" w:hAnsi="Wingdings" w:hint="default"/>
      </w:rPr>
    </w:lvl>
    <w:lvl w:ilvl="3" w:tplc="6A9A0710" w:tentative="1">
      <w:start w:val="1"/>
      <w:numFmt w:val="bullet"/>
      <w:lvlText w:val=""/>
      <w:lvlJc w:val="left"/>
      <w:pPr>
        <w:ind w:left="2880" w:hanging="360"/>
      </w:pPr>
      <w:rPr>
        <w:rFonts w:ascii="Symbol" w:hAnsi="Symbol" w:hint="default"/>
      </w:rPr>
    </w:lvl>
    <w:lvl w:ilvl="4" w:tplc="5EFAFDBA" w:tentative="1">
      <w:start w:val="1"/>
      <w:numFmt w:val="bullet"/>
      <w:lvlText w:val="o"/>
      <w:lvlJc w:val="left"/>
      <w:pPr>
        <w:ind w:left="3600" w:hanging="360"/>
      </w:pPr>
      <w:rPr>
        <w:rFonts w:ascii="Courier New" w:hAnsi="Courier New" w:cs="Courier New" w:hint="default"/>
      </w:rPr>
    </w:lvl>
    <w:lvl w:ilvl="5" w:tplc="6AA6C4F0" w:tentative="1">
      <w:start w:val="1"/>
      <w:numFmt w:val="bullet"/>
      <w:lvlText w:val=""/>
      <w:lvlJc w:val="left"/>
      <w:pPr>
        <w:ind w:left="4320" w:hanging="360"/>
      </w:pPr>
      <w:rPr>
        <w:rFonts w:ascii="Wingdings" w:hAnsi="Wingdings" w:hint="default"/>
      </w:rPr>
    </w:lvl>
    <w:lvl w:ilvl="6" w:tplc="A4CEDC62" w:tentative="1">
      <w:start w:val="1"/>
      <w:numFmt w:val="bullet"/>
      <w:lvlText w:val=""/>
      <w:lvlJc w:val="left"/>
      <w:pPr>
        <w:ind w:left="5040" w:hanging="360"/>
      </w:pPr>
      <w:rPr>
        <w:rFonts w:ascii="Symbol" w:hAnsi="Symbol" w:hint="default"/>
      </w:rPr>
    </w:lvl>
    <w:lvl w:ilvl="7" w:tplc="5A2EE8B2" w:tentative="1">
      <w:start w:val="1"/>
      <w:numFmt w:val="bullet"/>
      <w:lvlText w:val="o"/>
      <w:lvlJc w:val="left"/>
      <w:pPr>
        <w:ind w:left="5760" w:hanging="360"/>
      </w:pPr>
      <w:rPr>
        <w:rFonts w:ascii="Courier New" w:hAnsi="Courier New" w:cs="Courier New" w:hint="default"/>
      </w:rPr>
    </w:lvl>
    <w:lvl w:ilvl="8" w:tplc="AD1822DA" w:tentative="1">
      <w:start w:val="1"/>
      <w:numFmt w:val="bullet"/>
      <w:lvlText w:val=""/>
      <w:lvlJc w:val="left"/>
      <w:pPr>
        <w:ind w:left="6480" w:hanging="360"/>
      </w:pPr>
      <w:rPr>
        <w:rFonts w:ascii="Wingdings" w:hAnsi="Wingdings" w:hint="default"/>
      </w:rPr>
    </w:lvl>
  </w:abstractNum>
  <w:abstractNum w:abstractNumId="60" w15:restartNumberingAfterBreak="0">
    <w:nsid w:val="56844954"/>
    <w:multiLevelType w:val="hybridMultilevel"/>
    <w:tmpl w:val="A8B0E6CC"/>
    <w:lvl w:ilvl="0" w:tplc="F8D0F74C">
      <w:start w:val="1"/>
      <w:numFmt w:val="bullet"/>
      <w:lvlText w:val=""/>
      <w:lvlJc w:val="left"/>
      <w:pPr>
        <w:ind w:left="360" w:hanging="360"/>
      </w:pPr>
      <w:rPr>
        <w:rFonts w:ascii="Symbol" w:hAnsi="Symbol" w:hint="default"/>
      </w:rPr>
    </w:lvl>
    <w:lvl w:ilvl="1" w:tplc="A6F450C2">
      <w:start w:val="1"/>
      <w:numFmt w:val="bullet"/>
      <w:lvlText w:val="o"/>
      <w:lvlJc w:val="left"/>
      <w:pPr>
        <w:ind w:left="1080" w:hanging="360"/>
      </w:pPr>
      <w:rPr>
        <w:rFonts w:ascii="Courier New" w:hAnsi="Courier New" w:cs="Courier New" w:hint="default"/>
      </w:rPr>
    </w:lvl>
    <w:lvl w:ilvl="2" w:tplc="A23ED61A" w:tentative="1">
      <w:start w:val="1"/>
      <w:numFmt w:val="bullet"/>
      <w:lvlText w:val=""/>
      <w:lvlJc w:val="left"/>
      <w:pPr>
        <w:ind w:left="1800" w:hanging="360"/>
      </w:pPr>
      <w:rPr>
        <w:rFonts w:ascii="Wingdings" w:hAnsi="Wingdings" w:hint="default"/>
      </w:rPr>
    </w:lvl>
    <w:lvl w:ilvl="3" w:tplc="63A88BFE" w:tentative="1">
      <w:start w:val="1"/>
      <w:numFmt w:val="bullet"/>
      <w:lvlText w:val=""/>
      <w:lvlJc w:val="left"/>
      <w:pPr>
        <w:ind w:left="2520" w:hanging="360"/>
      </w:pPr>
      <w:rPr>
        <w:rFonts w:ascii="Symbol" w:hAnsi="Symbol" w:hint="default"/>
      </w:rPr>
    </w:lvl>
    <w:lvl w:ilvl="4" w:tplc="36443FF8" w:tentative="1">
      <w:start w:val="1"/>
      <w:numFmt w:val="bullet"/>
      <w:lvlText w:val="o"/>
      <w:lvlJc w:val="left"/>
      <w:pPr>
        <w:ind w:left="3240" w:hanging="360"/>
      </w:pPr>
      <w:rPr>
        <w:rFonts w:ascii="Courier New" w:hAnsi="Courier New" w:cs="Courier New" w:hint="default"/>
      </w:rPr>
    </w:lvl>
    <w:lvl w:ilvl="5" w:tplc="58425926" w:tentative="1">
      <w:start w:val="1"/>
      <w:numFmt w:val="bullet"/>
      <w:lvlText w:val=""/>
      <w:lvlJc w:val="left"/>
      <w:pPr>
        <w:ind w:left="3960" w:hanging="360"/>
      </w:pPr>
      <w:rPr>
        <w:rFonts w:ascii="Wingdings" w:hAnsi="Wingdings" w:hint="default"/>
      </w:rPr>
    </w:lvl>
    <w:lvl w:ilvl="6" w:tplc="91BA01FE" w:tentative="1">
      <w:start w:val="1"/>
      <w:numFmt w:val="bullet"/>
      <w:lvlText w:val=""/>
      <w:lvlJc w:val="left"/>
      <w:pPr>
        <w:ind w:left="4680" w:hanging="360"/>
      </w:pPr>
      <w:rPr>
        <w:rFonts w:ascii="Symbol" w:hAnsi="Symbol" w:hint="default"/>
      </w:rPr>
    </w:lvl>
    <w:lvl w:ilvl="7" w:tplc="B15A67D8" w:tentative="1">
      <w:start w:val="1"/>
      <w:numFmt w:val="bullet"/>
      <w:lvlText w:val="o"/>
      <w:lvlJc w:val="left"/>
      <w:pPr>
        <w:ind w:left="5400" w:hanging="360"/>
      </w:pPr>
      <w:rPr>
        <w:rFonts w:ascii="Courier New" w:hAnsi="Courier New" w:cs="Courier New" w:hint="default"/>
      </w:rPr>
    </w:lvl>
    <w:lvl w:ilvl="8" w:tplc="667E4F0C" w:tentative="1">
      <w:start w:val="1"/>
      <w:numFmt w:val="bullet"/>
      <w:lvlText w:val=""/>
      <w:lvlJc w:val="left"/>
      <w:pPr>
        <w:ind w:left="6120" w:hanging="360"/>
      </w:pPr>
      <w:rPr>
        <w:rFonts w:ascii="Wingdings" w:hAnsi="Wingdings" w:hint="default"/>
      </w:rPr>
    </w:lvl>
  </w:abstractNum>
  <w:abstractNum w:abstractNumId="61" w15:restartNumberingAfterBreak="0">
    <w:nsid w:val="58D2497D"/>
    <w:multiLevelType w:val="hybridMultilevel"/>
    <w:tmpl w:val="FD46F82E"/>
    <w:lvl w:ilvl="0" w:tplc="36BAC8FA">
      <w:start w:val="1"/>
      <w:numFmt w:val="bullet"/>
      <w:lvlText w:val=""/>
      <w:lvlJc w:val="left"/>
      <w:pPr>
        <w:ind w:left="720" w:hanging="360"/>
      </w:pPr>
      <w:rPr>
        <w:rFonts w:ascii="Symbol" w:hAnsi="Symbol" w:hint="default"/>
      </w:rPr>
    </w:lvl>
    <w:lvl w:ilvl="1" w:tplc="A3D6EC08">
      <w:start w:val="1"/>
      <w:numFmt w:val="bullet"/>
      <w:lvlText w:val="o"/>
      <w:lvlJc w:val="left"/>
      <w:pPr>
        <w:ind w:left="1440" w:hanging="360"/>
      </w:pPr>
      <w:rPr>
        <w:rFonts w:ascii="Courier New" w:hAnsi="Courier New" w:cs="Courier New" w:hint="default"/>
      </w:rPr>
    </w:lvl>
    <w:lvl w:ilvl="2" w:tplc="8EB65362" w:tentative="1">
      <w:start w:val="1"/>
      <w:numFmt w:val="bullet"/>
      <w:lvlText w:val=""/>
      <w:lvlJc w:val="left"/>
      <w:pPr>
        <w:ind w:left="2160" w:hanging="360"/>
      </w:pPr>
      <w:rPr>
        <w:rFonts w:ascii="Wingdings" w:hAnsi="Wingdings" w:hint="default"/>
      </w:rPr>
    </w:lvl>
    <w:lvl w:ilvl="3" w:tplc="40EAB9D8" w:tentative="1">
      <w:start w:val="1"/>
      <w:numFmt w:val="bullet"/>
      <w:lvlText w:val=""/>
      <w:lvlJc w:val="left"/>
      <w:pPr>
        <w:ind w:left="2880" w:hanging="360"/>
      </w:pPr>
      <w:rPr>
        <w:rFonts w:ascii="Symbol" w:hAnsi="Symbol" w:hint="default"/>
      </w:rPr>
    </w:lvl>
    <w:lvl w:ilvl="4" w:tplc="17CEA8A6" w:tentative="1">
      <w:start w:val="1"/>
      <w:numFmt w:val="bullet"/>
      <w:lvlText w:val="o"/>
      <w:lvlJc w:val="left"/>
      <w:pPr>
        <w:ind w:left="3600" w:hanging="360"/>
      </w:pPr>
      <w:rPr>
        <w:rFonts w:ascii="Courier New" w:hAnsi="Courier New" w:cs="Courier New" w:hint="default"/>
      </w:rPr>
    </w:lvl>
    <w:lvl w:ilvl="5" w:tplc="85962B28" w:tentative="1">
      <w:start w:val="1"/>
      <w:numFmt w:val="bullet"/>
      <w:lvlText w:val=""/>
      <w:lvlJc w:val="left"/>
      <w:pPr>
        <w:ind w:left="4320" w:hanging="360"/>
      </w:pPr>
      <w:rPr>
        <w:rFonts w:ascii="Wingdings" w:hAnsi="Wingdings" w:hint="default"/>
      </w:rPr>
    </w:lvl>
    <w:lvl w:ilvl="6" w:tplc="ED2686AC" w:tentative="1">
      <w:start w:val="1"/>
      <w:numFmt w:val="bullet"/>
      <w:lvlText w:val=""/>
      <w:lvlJc w:val="left"/>
      <w:pPr>
        <w:ind w:left="5040" w:hanging="360"/>
      </w:pPr>
      <w:rPr>
        <w:rFonts w:ascii="Symbol" w:hAnsi="Symbol" w:hint="default"/>
      </w:rPr>
    </w:lvl>
    <w:lvl w:ilvl="7" w:tplc="011E58F0" w:tentative="1">
      <w:start w:val="1"/>
      <w:numFmt w:val="bullet"/>
      <w:lvlText w:val="o"/>
      <w:lvlJc w:val="left"/>
      <w:pPr>
        <w:ind w:left="5760" w:hanging="360"/>
      </w:pPr>
      <w:rPr>
        <w:rFonts w:ascii="Courier New" w:hAnsi="Courier New" w:cs="Courier New" w:hint="default"/>
      </w:rPr>
    </w:lvl>
    <w:lvl w:ilvl="8" w:tplc="7CF690DC" w:tentative="1">
      <w:start w:val="1"/>
      <w:numFmt w:val="bullet"/>
      <w:lvlText w:val=""/>
      <w:lvlJc w:val="left"/>
      <w:pPr>
        <w:ind w:left="6480" w:hanging="360"/>
      </w:pPr>
      <w:rPr>
        <w:rFonts w:ascii="Wingdings" w:hAnsi="Wingdings" w:hint="default"/>
      </w:rPr>
    </w:lvl>
  </w:abstractNum>
  <w:abstractNum w:abstractNumId="62" w15:restartNumberingAfterBreak="0">
    <w:nsid w:val="590D1386"/>
    <w:multiLevelType w:val="multilevel"/>
    <w:tmpl w:val="3EACC1B6"/>
    <w:styleLink w:val="ListAppendices"/>
    <w:lvl w:ilvl="0">
      <w:start w:val="1"/>
      <w:numFmt w:val="decimal"/>
      <w:pStyle w:val="AppendixHeading1Numbered"/>
      <w:lvlText w:val="A%1"/>
      <w:lvlJc w:val="left"/>
      <w:pPr>
        <w:ind w:left="964" w:hanging="964"/>
      </w:pPr>
      <w:rPr>
        <w:rFonts w:hint="default"/>
      </w:rPr>
    </w:lvl>
    <w:lvl w:ilvl="1">
      <w:start w:val="1"/>
      <w:numFmt w:val="decimal"/>
      <w:pStyle w:val="AppendixHeading2Numbered"/>
      <w:lvlText w:val="A%1.%2"/>
      <w:lvlJc w:val="left"/>
      <w:pPr>
        <w:ind w:left="964" w:hanging="964"/>
      </w:pPr>
      <w:rPr>
        <w:rFonts w:hint="default"/>
      </w:rPr>
    </w:lvl>
    <w:lvl w:ilvl="2">
      <w:start w:val="1"/>
      <w:numFmt w:val="decimal"/>
      <w:pStyle w:val="AppendixHeading3Numbered"/>
      <w:lvlText w:val="A%1.%2.%3"/>
      <w:lvlJc w:val="left"/>
      <w:pPr>
        <w:ind w:left="964" w:hanging="964"/>
      </w:pPr>
      <w:rPr>
        <w:rFonts w:hint="default"/>
      </w:rPr>
    </w:lvl>
    <w:lvl w:ilvl="3">
      <w:start w:val="1"/>
      <w:numFmt w:val="none"/>
      <w:lvlText w:val=""/>
      <w:lvlJc w:val="left"/>
      <w:pPr>
        <w:ind w:left="964" w:hanging="964"/>
      </w:pPr>
      <w:rPr>
        <w:rFonts w:hint="default"/>
      </w:rPr>
    </w:lvl>
    <w:lvl w:ilvl="4">
      <w:start w:val="1"/>
      <w:numFmt w:val="none"/>
      <w:lvlText w:val=""/>
      <w:lvlJc w:val="left"/>
      <w:pPr>
        <w:ind w:left="964" w:hanging="964"/>
      </w:pPr>
      <w:rPr>
        <w:rFonts w:hint="default"/>
      </w:rPr>
    </w:lvl>
    <w:lvl w:ilvl="5">
      <w:start w:val="1"/>
      <w:numFmt w:val="none"/>
      <w:lvlText w:val=""/>
      <w:lvlJc w:val="left"/>
      <w:pPr>
        <w:ind w:left="964" w:hanging="964"/>
      </w:pPr>
      <w:rPr>
        <w:rFonts w:hint="default"/>
      </w:rPr>
    </w:lvl>
    <w:lvl w:ilvl="6">
      <w:start w:val="1"/>
      <w:numFmt w:val="none"/>
      <w:lvlText w:val=""/>
      <w:lvlJc w:val="left"/>
      <w:pPr>
        <w:ind w:left="964" w:hanging="964"/>
      </w:pPr>
      <w:rPr>
        <w:rFonts w:hint="default"/>
      </w:rPr>
    </w:lvl>
    <w:lvl w:ilvl="7">
      <w:start w:val="1"/>
      <w:numFmt w:val="none"/>
      <w:lvlText w:val=""/>
      <w:lvlJc w:val="left"/>
      <w:pPr>
        <w:ind w:left="964" w:hanging="964"/>
      </w:pPr>
      <w:rPr>
        <w:rFonts w:hint="default"/>
      </w:rPr>
    </w:lvl>
    <w:lvl w:ilvl="8">
      <w:start w:val="1"/>
      <w:numFmt w:val="none"/>
      <w:lvlText w:val=""/>
      <w:lvlJc w:val="left"/>
      <w:pPr>
        <w:ind w:left="964" w:hanging="964"/>
      </w:pPr>
      <w:rPr>
        <w:rFonts w:hint="default"/>
      </w:rPr>
    </w:lvl>
  </w:abstractNum>
  <w:abstractNum w:abstractNumId="63" w15:restartNumberingAfterBreak="0">
    <w:nsid w:val="5B9B1309"/>
    <w:multiLevelType w:val="hybridMultilevel"/>
    <w:tmpl w:val="EB62B868"/>
    <w:lvl w:ilvl="0" w:tplc="394EF6EC">
      <w:start w:val="1"/>
      <w:numFmt w:val="bullet"/>
      <w:lvlText w:val=""/>
      <w:lvlJc w:val="left"/>
      <w:pPr>
        <w:ind w:left="720" w:hanging="360"/>
      </w:pPr>
      <w:rPr>
        <w:rFonts w:ascii="Symbol" w:hAnsi="Symbol" w:hint="default"/>
      </w:rPr>
    </w:lvl>
    <w:lvl w:ilvl="1" w:tplc="40B603D2" w:tentative="1">
      <w:start w:val="1"/>
      <w:numFmt w:val="bullet"/>
      <w:lvlText w:val="o"/>
      <w:lvlJc w:val="left"/>
      <w:pPr>
        <w:ind w:left="1440" w:hanging="360"/>
      </w:pPr>
      <w:rPr>
        <w:rFonts w:ascii="Courier New" w:hAnsi="Courier New" w:cs="Courier New" w:hint="default"/>
      </w:rPr>
    </w:lvl>
    <w:lvl w:ilvl="2" w:tplc="EA22A02C" w:tentative="1">
      <w:start w:val="1"/>
      <w:numFmt w:val="bullet"/>
      <w:lvlText w:val=""/>
      <w:lvlJc w:val="left"/>
      <w:pPr>
        <w:ind w:left="2160" w:hanging="360"/>
      </w:pPr>
      <w:rPr>
        <w:rFonts w:ascii="Wingdings" w:hAnsi="Wingdings" w:hint="default"/>
      </w:rPr>
    </w:lvl>
    <w:lvl w:ilvl="3" w:tplc="4198C20C" w:tentative="1">
      <w:start w:val="1"/>
      <w:numFmt w:val="bullet"/>
      <w:lvlText w:val=""/>
      <w:lvlJc w:val="left"/>
      <w:pPr>
        <w:ind w:left="2880" w:hanging="360"/>
      </w:pPr>
      <w:rPr>
        <w:rFonts w:ascii="Symbol" w:hAnsi="Symbol" w:hint="default"/>
      </w:rPr>
    </w:lvl>
    <w:lvl w:ilvl="4" w:tplc="F3C21EE2" w:tentative="1">
      <w:start w:val="1"/>
      <w:numFmt w:val="bullet"/>
      <w:lvlText w:val="o"/>
      <w:lvlJc w:val="left"/>
      <w:pPr>
        <w:ind w:left="3600" w:hanging="360"/>
      </w:pPr>
      <w:rPr>
        <w:rFonts w:ascii="Courier New" w:hAnsi="Courier New" w:cs="Courier New" w:hint="default"/>
      </w:rPr>
    </w:lvl>
    <w:lvl w:ilvl="5" w:tplc="08D41ADE" w:tentative="1">
      <w:start w:val="1"/>
      <w:numFmt w:val="bullet"/>
      <w:lvlText w:val=""/>
      <w:lvlJc w:val="left"/>
      <w:pPr>
        <w:ind w:left="4320" w:hanging="360"/>
      </w:pPr>
      <w:rPr>
        <w:rFonts w:ascii="Wingdings" w:hAnsi="Wingdings" w:hint="default"/>
      </w:rPr>
    </w:lvl>
    <w:lvl w:ilvl="6" w:tplc="29C6F9D8" w:tentative="1">
      <w:start w:val="1"/>
      <w:numFmt w:val="bullet"/>
      <w:lvlText w:val=""/>
      <w:lvlJc w:val="left"/>
      <w:pPr>
        <w:ind w:left="5040" w:hanging="360"/>
      </w:pPr>
      <w:rPr>
        <w:rFonts w:ascii="Symbol" w:hAnsi="Symbol" w:hint="default"/>
      </w:rPr>
    </w:lvl>
    <w:lvl w:ilvl="7" w:tplc="A0B84616" w:tentative="1">
      <w:start w:val="1"/>
      <w:numFmt w:val="bullet"/>
      <w:lvlText w:val="o"/>
      <w:lvlJc w:val="left"/>
      <w:pPr>
        <w:ind w:left="5760" w:hanging="360"/>
      </w:pPr>
      <w:rPr>
        <w:rFonts w:ascii="Courier New" w:hAnsi="Courier New" w:cs="Courier New" w:hint="default"/>
      </w:rPr>
    </w:lvl>
    <w:lvl w:ilvl="8" w:tplc="24C28B86" w:tentative="1">
      <w:start w:val="1"/>
      <w:numFmt w:val="bullet"/>
      <w:lvlText w:val=""/>
      <w:lvlJc w:val="left"/>
      <w:pPr>
        <w:ind w:left="6480" w:hanging="360"/>
      </w:pPr>
      <w:rPr>
        <w:rFonts w:ascii="Wingdings" w:hAnsi="Wingdings" w:hint="default"/>
      </w:rPr>
    </w:lvl>
  </w:abstractNum>
  <w:abstractNum w:abstractNumId="64" w15:restartNumberingAfterBreak="0">
    <w:nsid w:val="5C463516"/>
    <w:multiLevelType w:val="hybridMultilevel"/>
    <w:tmpl w:val="BB6E1EC0"/>
    <w:lvl w:ilvl="0" w:tplc="A2F8AD50">
      <w:start w:val="1"/>
      <w:numFmt w:val="bullet"/>
      <w:lvlText w:val=""/>
      <w:lvlJc w:val="left"/>
      <w:pPr>
        <w:ind w:left="720" w:hanging="360"/>
      </w:pPr>
      <w:rPr>
        <w:rFonts w:ascii="Symbol" w:hAnsi="Symbol" w:hint="default"/>
      </w:rPr>
    </w:lvl>
    <w:lvl w:ilvl="1" w:tplc="84ECBFDC" w:tentative="1">
      <w:start w:val="1"/>
      <w:numFmt w:val="bullet"/>
      <w:lvlText w:val="o"/>
      <w:lvlJc w:val="left"/>
      <w:pPr>
        <w:ind w:left="1440" w:hanging="360"/>
      </w:pPr>
      <w:rPr>
        <w:rFonts w:ascii="Courier New" w:hAnsi="Courier New" w:cs="Courier New" w:hint="default"/>
      </w:rPr>
    </w:lvl>
    <w:lvl w:ilvl="2" w:tplc="E8B2A996" w:tentative="1">
      <w:start w:val="1"/>
      <w:numFmt w:val="bullet"/>
      <w:lvlText w:val=""/>
      <w:lvlJc w:val="left"/>
      <w:pPr>
        <w:ind w:left="2160" w:hanging="360"/>
      </w:pPr>
      <w:rPr>
        <w:rFonts w:ascii="Wingdings" w:hAnsi="Wingdings" w:hint="default"/>
      </w:rPr>
    </w:lvl>
    <w:lvl w:ilvl="3" w:tplc="59E8920E" w:tentative="1">
      <w:start w:val="1"/>
      <w:numFmt w:val="bullet"/>
      <w:lvlText w:val=""/>
      <w:lvlJc w:val="left"/>
      <w:pPr>
        <w:ind w:left="2880" w:hanging="360"/>
      </w:pPr>
      <w:rPr>
        <w:rFonts w:ascii="Symbol" w:hAnsi="Symbol" w:hint="default"/>
      </w:rPr>
    </w:lvl>
    <w:lvl w:ilvl="4" w:tplc="A6AA3F22" w:tentative="1">
      <w:start w:val="1"/>
      <w:numFmt w:val="bullet"/>
      <w:lvlText w:val="o"/>
      <w:lvlJc w:val="left"/>
      <w:pPr>
        <w:ind w:left="3600" w:hanging="360"/>
      </w:pPr>
      <w:rPr>
        <w:rFonts w:ascii="Courier New" w:hAnsi="Courier New" w:cs="Courier New" w:hint="default"/>
      </w:rPr>
    </w:lvl>
    <w:lvl w:ilvl="5" w:tplc="8D6CFC8A" w:tentative="1">
      <w:start w:val="1"/>
      <w:numFmt w:val="bullet"/>
      <w:lvlText w:val=""/>
      <w:lvlJc w:val="left"/>
      <w:pPr>
        <w:ind w:left="4320" w:hanging="360"/>
      </w:pPr>
      <w:rPr>
        <w:rFonts w:ascii="Wingdings" w:hAnsi="Wingdings" w:hint="default"/>
      </w:rPr>
    </w:lvl>
    <w:lvl w:ilvl="6" w:tplc="E932A34E" w:tentative="1">
      <w:start w:val="1"/>
      <w:numFmt w:val="bullet"/>
      <w:lvlText w:val=""/>
      <w:lvlJc w:val="left"/>
      <w:pPr>
        <w:ind w:left="5040" w:hanging="360"/>
      </w:pPr>
      <w:rPr>
        <w:rFonts w:ascii="Symbol" w:hAnsi="Symbol" w:hint="default"/>
      </w:rPr>
    </w:lvl>
    <w:lvl w:ilvl="7" w:tplc="991A1616" w:tentative="1">
      <w:start w:val="1"/>
      <w:numFmt w:val="bullet"/>
      <w:lvlText w:val="o"/>
      <w:lvlJc w:val="left"/>
      <w:pPr>
        <w:ind w:left="5760" w:hanging="360"/>
      </w:pPr>
      <w:rPr>
        <w:rFonts w:ascii="Courier New" w:hAnsi="Courier New" w:cs="Courier New" w:hint="default"/>
      </w:rPr>
    </w:lvl>
    <w:lvl w:ilvl="8" w:tplc="BD5E5CAE" w:tentative="1">
      <w:start w:val="1"/>
      <w:numFmt w:val="bullet"/>
      <w:lvlText w:val=""/>
      <w:lvlJc w:val="left"/>
      <w:pPr>
        <w:ind w:left="6480" w:hanging="360"/>
      </w:pPr>
      <w:rPr>
        <w:rFonts w:ascii="Wingdings" w:hAnsi="Wingdings" w:hint="default"/>
      </w:rPr>
    </w:lvl>
  </w:abstractNum>
  <w:abstractNum w:abstractNumId="65" w15:restartNumberingAfterBreak="0">
    <w:nsid w:val="5E070945"/>
    <w:multiLevelType w:val="hybridMultilevel"/>
    <w:tmpl w:val="D7A0D69C"/>
    <w:lvl w:ilvl="0" w:tplc="540A6A3C">
      <w:start w:val="2"/>
      <w:numFmt w:val="bullet"/>
      <w:lvlText w:val="-"/>
      <w:lvlJc w:val="left"/>
      <w:pPr>
        <w:ind w:left="720" w:hanging="360"/>
      </w:pPr>
      <w:rPr>
        <w:rFonts w:ascii="Helvetica" w:eastAsiaTheme="minorHAnsi" w:hAnsi="Helvetica" w:cs="Helvetica" w:hint="default"/>
      </w:rPr>
    </w:lvl>
    <w:lvl w:ilvl="1" w:tplc="0A76ABEA" w:tentative="1">
      <w:start w:val="1"/>
      <w:numFmt w:val="bullet"/>
      <w:lvlText w:val="o"/>
      <w:lvlJc w:val="left"/>
      <w:pPr>
        <w:ind w:left="1440" w:hanging="360"/>
      </w:pPr>
      <w:rPr>
        <w:rFonts w:ascii="Courier New" w:hAnsi="Courier New" w:cs="Courier New" w:hint="default"/>
      </w:rPr>
    </w:lvl>
    <w:lvl w:ilvl="2" w:tplc="B18CD8C8" w:tentative="1">
      <w:start w:val="1"/>
      <w:numFmt w:val="bullet"/>
      <w:lvlText w:val=""/>
      <w:lvlJc w:val="left"/>
      <w:pPr>
        <w:ind w:left="2160" w:hanging="360"/>
      </w:pPr>
      <w:rPr>
        <w:rFonts w:ascii="Wingdings" w:hAnsi="Wingdings" w:hint="default"/>
      </w:rPr>
    </w:lvl>
    <w:lvl w:ilvl="3" w:tplc="189A3090" w:tentative="1">
      <w:start w:val="1"/>
      <w:numFmt w:val="bullet"/>
      <w:lvlText w:val=""/>
      <w:lvlJc w:val="left"/>
      <w:pPr>
        <w:ind w:left="2880" w:hanging="360"/>
      </w:pPr>
      <w:rPr>
        <w:rFonts w:ascii="Symbol" w:hAnsi="Symbol" w:hint="default"/>
      </w:rPr>
    </w:lvl>
    <w:lvl w:ilvl="4" w:tplc="4CA6E276" w:tentative="1">
      <w:start w:val="1"/>
      <w:numFmt w:val="bullet"/>
      <w:lvlText w:val="o"/>
      <w:lvlJc w:val="left"/>
      <w:pPr>
        <w:ind w:left="3600" w:hanging="360"/>
      </w:pPr>
      <w:rPr>
        <w:rFonts w:ascii="Courier New" w:hAnsi="Courier New" w:cs="Courier New" w:hint="default"/>
      </w:rPr>
    </w:lvl>
    <w:lvl w:ilvl="5" w:tplc="8022106E" w:tentative="1">
      <w:start w:val="1"/>
      <w:numFmt w:val="bullet"/>
      <w:lvlText w:val=""/>
      <w:lvlJc w:val="left"/>
      <w:pPr>
        <w:ind w:left="4320" w:hanging="360"/>
      </w:pPr>
      <w:rPr>
        <w:rFonts w:ascii="Wingdings" w:hAnsi="Wingdings" w:hint="default"/>
      </w:rPr>
    </w:lvl>
    <w:lvl w:ilvl="6" w:tplc="B1DCC848" w:tentative="1">
      <w:start w:val="1"/>
      <w:numFmt w:val="bullet"/>
      <w:lvlText w:val=""/>
      <w:lvlJc w:val="left"/>
      <w:pPr>
        <w:ind w:left="5040" w:hanging="360"/>
      </w:pPr>
      <w:rPr>
        <w:rFonts w:ascii="Symbol" w:hAnsi="Symbol" w:hint="default"/>
      </w:rPr>
    </w:lvl>
    <w:lvl w:ilvl="7" w:tplc="10A2583E" w:tentative="1">
      <w:start w:val="1"/>
      <w:numFmt w:val="bullet"/>
      <w:lvlText w:val="o"/>
      <w:lvlJc w:val="left"/>
      <w:pPr>
        <w:ind w:left="5760" w:hanging="360"/>
      </w:pPr>
      <w:rPr>
        <w:rFonts w:ascii="Courier New" w:hAnsi="Courier New" w:cs="Courier New" w:hint="default"/>
      </w:rPr>
    </w:lvl>
    <w:lvl w:ilvl="8" w:tplc="C076EC96" w:tentative="1">
      <w:start w:val="1"/>
      <w:numFmt w:val="bullet"/>
      <w:lvlText w:val=""/>
      <w:lvlJc w:val="left"/>
      <w:pPr>
        <w:ind w:left="6480" w:hanging="360"/>
      </w:pPr>
      <w:rPr>
        <w:rFonts w:ascii="Wingdings" w:hAnsi="Wingdings" w:hint="default"/>
      </w:rPr>
    </w:lvl>
  </w:abstractNum>
  <w:abstractNum w:abstractNumId="66" w15:restartNumberingAfterBreak="0">
    <w:nsid w:val="5E6504F2"/>
    <w:multiLevelType w:val="multilevel"/>
    <w:tmpl w:val="D7A8D7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6256529C"/>
    <w:multiLevelType w:val="hybridMultilevel"/>
    <w:tmpl w:val="13FAC974"/>
    <w:lvl w:ilvl="0" w:tplc="A49098BC">
      <w:start w:val="1"/>
      <w:numFmt w:val="upperRoman"/>
      <w:lvlText w:val="%1."/>
      <w:lvlJc w:val="left"/>
      <w:pPr>
        <w:ind w:left="1080" w:hanging="72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8" w15:restartNumberingAfterBreak="0">
    <w:nsid w:val="62B47009"/>
    <w:multiLevelType w:val="hybridMultilevel"/>
    <w:tmpl w:val="C6AC5CD6"/>
    <w:lvl w:ilvl="0" w:tplc="07689608">
      <w:start w:val="1"/>
      <w:numFmt w:val="bullet"/>
      <w:lvlText w:val=""/>
      <w:lvlJc w:val="left"/>
      <w:pPr>
        <w:ind w:left="780" w:hanging="360"/>
      </w:pPr>
      <w:rPr>
        <w:rFonts w:ascii="Symbol" w:hAnsi="Symbol" w:hint="default"/>
      </w:rPr>
    </w:lvl>
    <w:lvl w:ilvl="1" w:tplc="5E3470BC" w:tentative="1">
      <w:start w:val="1"/>
      <w:numFmt w:val="bullet"/>
      <w:lvlText w:val="o"/>
      <w:lvlJc w:val="left"/>
      <w:pPr>
        <w:ind w:left="1500" w:hanging="360"/>
      </w:pPr>
      <w:rPr>
        <w:rFonts w:ascii="Courier New" w:hAnsi="Courier New" w:cs="Courier New" w:hint="default"/>
      </w:rPr>
    </w:lvl>
    <w:lvl w:ilvl="2" w:tplc="778A5278" w:tentative="1">
      <w:start w:val="1"/>
      <w:numFmt w:val="bullet"/>
      <w:lvlText w:val=""/>
      <w:lvlJc w:val="left"/>
      <w:pPr>
        <w:ind w:left="2220" w:hanging="360"/>
      </w:pPr>
      <w:rPr>
        <w:rFonts w:ascii="Wingdings" w:hAnsi="Wingdings" w:hint="default"/>
      </w:rPr>
    </w:lvl>
    <w:lvl w:ilvl="3" w:tplc="168A1688" w:tentative="1">
      <w:start w:val="1"/>
      <w:numFmt w:val="bullet"/>
      <w:lvlText w:val=""/>
      <w:lvlJc w:val="left"/>
      <w:pPr>
        <w:ind w:left="2940" w:hanging="360"/>
      </w:pPr>
      <w:rPr>
        <w:rFonts w:ascii="Symbol" w:hAnsi="Symbol" w:hint="default"/>
      </w:rPr>
    </w:lvl>
    <w:lvl w:ilvl="4" w:tplc="ABDED6E6" w:tentative="1">
      <w:start w:val="1"/>
      <w:numFmt w:val="bullet"/>
      <w:lvlText w:val="o"/>
      <w:lvlJc w:val="left"/>
      <w:pPr>
        <w:ind w:left="3660" w:hanging="360"/>
      </w:pPr>
      <w:rPr>
        <w:rFonts w:ascii="Courier New" w:hAnsi="Courier New" w:cs="Courier New" w:hint="default"/>
      </w:rPr>
    </w:lvl>
    <w:lvl w:ilvl="5" w:tplc="E39A4B12" w:tentative="1">
      <w:start w:val="1"/>
      <w:numFmt w:val="bullet"/>
      <w:lvlText w:val=""/>
      <w:lvlJc w:val="left"/>
      <w:pPr>
        <w:ind w:left="4380" w:hanging="360"/>
      </w:pPr>
      <w:rPr>
        <w:rFonts w:ascii="Wingdings" w:hAnsi="Wingdings" w:hint="default"/>
      </w:rPr>
    </w:lvl>
    <w:lvl w:ilvl="6" w:tplc="81EA9148" w:tentative="1">
      <w:start w:val="1"/>
      <w:numFmt w:val="bullet"/>
      <w:lvlText w:val=""/>
      <w:lvlJc w:val="left"/>
      <w:pPr>
        <w:ind w:left="5100" w:hanging="360"/>
      </w:pPr>
      <w:rPr>
        <w:rFonts w:ascii="Symbol" w:hAnsi="Symbol" w:hint="default"/>
      </w:rPr>
    </w:lvl>
    <w:lvl w:ilvl="7" w:tplc="E92CD93A" w:tentative="1">
      <w:start w:val="1"/>
      <w:numFmt w:val="bullet"/>
      <w:lvlText w:val="o"/>
      <w:lvlJc w:val="left"/>
      <w:pPr>
        <w:ind w:left="5820" w:hanging="360"/>
      </w:pPr>
      <w:rPr>
        <w:rFonts w:ascii="Courier New" w:hAnsi="Courier New" w:cs="Courier New" w:hint="default"/>
      </w:rPr>
    </w:lvl>
    <w:lvl w:ilvl="8" w:tplc="01C2B980" w:tentative="1">
      <w:start w:val="1"/>
      <w:numFmt w:val="bullet"/>
      <w:lvlText w:val=""/>
      <w:lvlJc w:val="left"/>
      <w:pPr>
        <w:ind w:left="6540" w:hanging="360"/>
      </w:pPr>
      <w:rPr>
        <w:rFonts w:ascii="Wingdings" w:hAnsi="Wingdings" w:hint="default"/>
      </w:rPr>
    </w:lvl>
  </w:abstractNum>
  <w:abstractNum w:abstractNumId="69" w15:restartNumberingAfterBreak="0">
    <w:nsid w:val="64B06DFF"/>
    <w:multiLevelType w:val="hybridMultilevel"/>
    <w:tmpl w:val="7B6A186E"/>
    <w:lvl w:ilvl="0" w:tplc="78747638">
      <w:start w:val="1"/>
      <w:numFmt w:val="bullet"/>
      <w:pStyle w:val="Bullets"/>
      <w:lvlText w:val=""/>
      <w:lvlJc w:val="left"/>
      <w:pPr>
        <w:ind w:left="1077" w:hanging="360"/>
      </w:pPr>
      <w:rPr>
        <w:rFonts w:ascii="Symbol" w:hAnsi="Symbol" w:hint="default"/>
      </w:rPr>
    </w:lvl>
    <w:lvl w:ilvl="1" w:tplc="CB2C0AA6">
      <w:start w:val="1"/>
      <w:numFmt w:val="bullet"/>
      <w:lvlText w:val="o"/>
      <w:lvlJc w:val="left"/>
      <w:pPr>
        <w:ind w:left="1797" w:hanging="360"/>
      </w:pPr>
      <w:rPr>
        <w:rFonts w:ascii="Courier New" w:hAnsi="Courier New" w:cs="Courier New" w:hint="default"/>
      </w:rPr>
    </w:lvl>
    <w:lvl w:ilvl="2" w:tplc="031ED478" w:tentative="1">
      <w:start w:val="1"/>
      <w:numFmt w:val="bullet"/>
      <w:lvlText w:val=""/>
      <w:lvlJc w:val="left"/>
      <w:pPr>
        <w:ind w:left="2517" w:hanging="360"/>
      </w:pPr>
      <w:rPr>
        <w:rFonts w:ascii="Wingdings" w:hAnsi="Wingdings" w:hint="default"/>
      </w:rPr>
    </w:lvl>
    <w:lvl w:ilvl="3" w:tplc="93FC9194" w:tentative="1">
      <w:start w:val="1"/>
      <w:numFmt w:val="bullet"/>
      <w:lvlText w:val=""/>
      <w:lvlJc w:val="left"/>
      <w:pPr>
        <w:ind w:left="3237" w:hanging="360"/>
      </w:pPr>
      <w:rPr>
        <w:rFonts w:ascii="Symbol" w:hAnsi="Symbol" w:hint="default"/>
      </w:rPr>
    </w:lvl>
    <w:lvl w:ilvl="4" w:tplc="4BE4F656" w:tentative="1">
      <w:start w:val="1"/>
      <w:numFmt w:val="bullet"/>
      <w:lvlText w:val="o"/>
      <w:lvlJc w:val="left"/>
      <w:pPr>
        <w:ind w:left="3957" w:hanging="360"/>
      </w:pPr>
      <w:rPr>
        <w:rFonts w:ascii="Courier New" w:hAnsi="Courier New" w:cs="Courier New" w:hint="default"/>
      </w:rPr>
    </w:lvl>
    <w:lvl w:ilvl="5" w:tplc="CF84AD6A" w:tentative="1">
      <w:start w:val="1"/>
      <w:numFmt w:val="bullet"/>
      <w:lvlText w:val=""/>
      <w:lvlJc w:val="left"/>
      <w:pPr>
        <w:ind w:left="4677" w:hanging="360"/>
      </w:pPr>
      <w:rPr>
        <w:rFonts w:ascii="Wingdings" w:hAnsi="Wingdings" w:hint="default"/>
      </w:rPr>
    </w:lvl>
    <w:lvl w:ilvl="6" w:tplc="59C42D88" w:tentative="1">
      <w:start w:val="1"/>
      <w:numFmt w:val="bullet"/>
      <w:lvlText w:val=""/>
      <w:lvlJc w:val="left"/>
      <w:pPr>
        <w:ind w:left="5397" w:hanging="360"/>
      </w:pPr>
      <w:rPr>
        <w:rFonts w:ascii="Symbol" w:hAnsi="Symbol" w:hint="default"/>
      </w:rPr>
    </w:lvl>
    <w:lvl w:ilvl="7" w:tplc="2A80E93A" w:tentative="1">
      <w:start w:val="1"/>
      <w:numFmt w:val="bullet"/>
      <w:lvlText w:val="o"/>
      <w:lvlJc w:val="left"/>
      <w:pPr>
        <w:ind w:left="6117" w:hanging="360"/>
      </w:pPr>
      <w:rPr>
        <w:rFonts w:ascii="Courier New" w:hAnsi="Courier New" w:cs="Courier New" w:hint="default"/>
      </w:rPr>
    </w:lvl>
    <w:lvl w:ilvl="8" w:tplc="F98C0EA0" w:tentative="1">
      <w:start w:val="1"/>
      <w:numFmt w:val="bullet"/>
      <w:lvlText w:val=""/>
      <w:lvlJc w:val="left"/>
      <w:pPr>
        <w:ind w:left="6837" w:hanging="360"/>
      </w:pPr>
      <w:rPr>
        <w:rFonts w:ascii="Wingdings" w:hAnsi="Wingdings" w:hint="default"/>
      </w:rPr>
    </w:lvl>
  </w:abstractNum>
  <w:abstractNum w:abstractNumId="70" w15:restartNumberingAfterBreak="0">
    <w:nsid w:val="650B15FD"/>
    <w:multiLevelType w:val="hybridMultilevel"/>
    <w:tmpl w:val="6C06AF2E"/>
    <w:lvl w:ilvl="0" w:tplc="FD066A06">
      <w:start w:val="1"/>
      <w:numFmt w:val="bullet"/>
      <w:lvlText w:val=""/>
      <w:lvlJc w:val="left"/>
      <w:pPr>
        <w:ind w:left="1080" w:hanging="360"/>
      </w:pPr>
      <w:rPr>
        <w:rFonts w:ascii="Symbol" w:hAnsi="Symbol" w:hint="default"/>
      </w:rPr>
    </w:lvl>
    <w:lvl w:ilvl="1" w:tplc="EEF60356">
      <w:start w:val="1"/>
      <w:numFmt w:val="bullet"/>
      <w:lvlText w:val="o"/>
      <w:lvlJc w:val="left"/>
      <w:pPr>
        <w:ind w:left="1800" w:hanging="360"/>
      </w:pPr>
      <w:rPr>
        <w:rFonts w:ascii="Courier New" w:hAnsi="Courier New" w:cs="Courier New" w:hint="default"/>
      </w:rPr>
    </w:lvl>
    <w:lvl w:ilvl="2" w:tplc="5810BDA4" w:tentative="1">
      <w:start w:val="1"/>
      <w:numFmt w:val="bullet"/>
      <w:lvlText w:val=""/>
      <w:lvlJc w:val="left"/>
      <w:pPr>
        <w:ind w:left="2520" w:hanging="360"/>
      </w:pPr>
      <w:rPr>
        <w:rFonts w:ascii="Wingdings" w:hAnsi="Wingdings" w:hint="default"/>
      </w:rPr>
    </w:lvl>
    <w:lvl w:ilvl="3" w:tplc="CFCEA35C" w:tentative="1">
      <w:start w:val="1"/>
      <w:numFmt w:val="bullet"/>
      <w:lvlText w:val=""/>
      <w:lvlJc w:val="left"/>
      <w:pPr>
        <w:ind w:left="3240" w:hanging="360"/>
      </w:pPr>
      <w:rPr>
        <w:rFonts w:ascii="Symbol" w:hAnsi="Symbol" w:hint="default"/>
      </w:rPr>
    </w:lvl>
    <w:lvl w:ilvl="4" w:tplc="AEBCFD00" w:tentative="1">
      <w:start w:val="1"/>
      <w:numFmt w:val="bullet"/>
      <w:lvlText w:val="o"/>
      <w:lvlJc w:val="left"/>
      <w:pPr>
        <w:ind w:left="3960" w:hanging="360"/>
      </w:pPr>
      <w:rPr>
        <w:rFonts w:ascii="Courier New" w:hAnsi="Courier New" w:cs="Courier New" w:hint="default"/>
      </w:rPr>
    </w:lvl>
    <w:lvl w:ilvl="5" w:tplc="72522B08" w:tentative="1">
      <w:start w:val="1"/>
      <w:numFmt w:val="bullet"/>
      <w:lvlText w:val=""/>
      <w:lvlJc w:val="left"/>
      <w:pPr>
        <w:ind w:left="4680" w:hanging="360"/>
      </w:pPr>
      <w:rPr>
        <w:rFonts w:ascii="Wingdings" w:hAnsi="Wingdings" w:hint="default"/>
      </w:rPr>
    </w:lvl>
    <w:lvl w:ilvl="6" w:tplc="18EA1C88" w:tentative="1">
      <w:start w:val="1"/>
      <w:numFmt w:val="bullet"/>
      <w:lvlText w:val=""/>
      <w:lvlJc w:val="left"/>
      <w:pPr>
        <w:ind w:left="5400" w:hanging="360"/>
      </w:pPr>
      <w:rPr>
        <w:rFonts w:ascii="Symbol" w:hAnsi="Symbol" w:hint="default"/>
      </w:rPr>
    </w:lvl>
    <w:lvl w:ilvl="7" w:tplc="11EAC0DE" w:tentative="1">
      <w:start w:val="1"/>
      <w:numFmt w:val="bullet"/>
      <w:lvlText w:val="o"/>
      <w:lvlJc w:val="left"/>
      <w:pPr>
        <w:ind w:left="6120" w:hanging="360"/>
      </w:pPr>
      <w:rPr>
        <w:rFonts w:ascii="Courier New" w:hAnsi="Courier New" w:cs="Courier New" w:hint="default"/>
      </w:rPr>
    </w:lvl>
    <w:lvl w:ilvl="8" w:tplc="BB064A70" w:tentative="1">
      <w:start w:val="1"/>
      <w:numFmt w:val="bullet"/>
      <w:lvlText w:val=""/>
      <w:lvlJc w:val="left"/>
      <w:pPr>
        <w:ind w:left="6840" w:hanging="360"/>
      </w:pPr>
      <w:rPr>
        <w:rFonts w:ascii="Wingdings" w:hAnsi="Wingdings" w:hint="default"/>
      </w:rPr>
    </w:lvl>
  </w:abstractNum>
  <w:abstractNum w:abstractNumId="71" w15:restartNumberingAfterBreak="0">
    <w:nsid w:val="66C86307"/>
    <w:multiLevelType w:val="hybridMultilevel"/>
    <w:tmpl w:val="BE86A5E8"/>
    <w:lvl w:ilvl="0" w:tplc="D06C5D8C">
      <w:start w:val="1"/>
      <w:numFmt w:val="bullet"/>
      <w:lvlText w:val=""/>
      <w:lvlJc w:val="left"/>
      <w:pPr>
        <w:ind w:left="720" w:hanging="360"/>
      </w:pPr>
      <w:rPr>
        <w:rFonts w:ascii="Symbol" w:hAnsi="Symbol" w:hint="default"/>
      </w:rPr>
    </w:lvl>
    <w:lvl w:ilvl="1" w:tplc="277885EE" w:tentative="1">
      <w:start w:val="1"/>
      <w:numFmt w:val="bullet"/>
      <w:lvlText w:val="o"/>
      <w:lvlJc w:val="left"/>
      <w:pPr>
        <w:ind w:left="1440" w:hanging="360"/>
      </w:pPr>
      <w:rPr>
        <w:rFonts w:ascii="Courier New" w:hAnsi="Courier New" w:cs="Courier New" w:hint="default"/>
      </w:rPr>
    </w:lvl>
    <w:lvl w:ilvl="2" w:tplc="9C003B7C" w:tentative="1">
      <w:start w:val="1"/>
      <w:numFmt w:val="bullet"/>
      <w:lvlText w:val=""/>
      <w:lvlJc w:val="left"/>
      <w:pPr>
        <w:ind w:left="2160" w:hanging="360"/>
      </w:pPr>
      <w:rPr>
        <w:rFonts w:ascii="Wingdings" w:hAnsi="Wingdings" w:hint="default"/>
      </w:rPr>
    </w:lvl>
    <w:lvl w:ilvl="3" w:tplc="8828FC2E" w:tentative="1">
      <w:start w:val="1"/>
      <w:numFmt w:val="bullet"/>
      <w:lvlText w:val=""/>
      <w:lvlJc w:val="left"/>
      <w:pPr>
        <w:ind w:left="2880" w:hanging="360"/>
      </w:pPr>
      <w:rPr>
        <w:rFonts w:ascii="Symbol" w:hAnsi="Symbol" w:hint="default"/>
      </w:rPr>
    </w:lvl>
    <w:lvl w:ilvl="4" w:tplc="1BD29504" w:tentative="1">
      <w:start w:val="1"/>
      <w:numFmt w:val="bullet"/>
      <w:lvlText w:val="o"/>
      <w:lvlJc w:val="left"/>
      <w:pPr>
        <w:ind w:left="3600" w:hanging="360"/>
      </w:pPr>
      <w:rPr>
        <w:rFonts w:ascii="Courier New" w:hAnsi="Courier New" w:cs="Courier New" w:hint="default"/>
      </w:rPr>
    </w:lvl>
    <w:lvl w:ilvl="5" w:tplc="28221F8A" w:tentative="1">
      <w:start w:val="1"/>
      <w:numFmt w:val="bullet"/>
      <w:lvlText w:val=""/>
      <w:lvlJc w:val="left"/>
      <w:pPr>
        <w:ind w:left="4320" w:hanging="360"/>
      </w:pPr>
      <w:rPr>
        <w:rFonts w:ascii="Wingdings" w:hAnsi="Wingdings" w:hint="default"/>
      </w:rPr>
    </w:lvl>
    <w:lvl w:ilvl="6" w:tplc="69707EE0" w:tentative="1">
      <w:start w:val="1"/>
      <w:numFmt w:val="bullet"/>
      <w:lvlText w:val=""/>
      <w:lvlJc w:val="left"/>
      <w:pPr>
        <w:ind w:left="5040" w:hanging="360"/>
      </w:pPr>
      <w:rPr>
        <w:rFonts w:ascii="Symbol" w:hAnsi="Symbol" w:hint="default"/>
      </w:rPr>
    </w:lvl>
    <w:lvl w:ilvl="7" w:tplc="CF06AFDA" w:tentative="1">
      <w:start w:val="1"/>
      <w:numFmt w:val="bullet"/>
      <w:lvlText w:val="o"/>
      <w:lvlJc w:val="left"/>
      <w:pPr>
        <w:ind w:left="5760" w:hanging="360"/>
      </w:pPr>
      <w:rPr>
        <w:rFonts w:ascii="Courier New" w:hAnsi="Courier New" w:cs="Courier New" w:hint="default"/>
      </w:rPr>
    </w:lvl>
    <w:lvl w:ilvl="8" w:tplc="E4A89B68" w:tentative="1">
      <w:start w:val="1"/>
      <w:numFmt w:val="bullet"/>
      <w:lvlText w:val=""/>
      <w:lvlJc w:val="left"/>
      <w:pPr>
        <w:ind w:left="6480" w:hanging="360"/>
      </w:pPr>
      <w:rPr>
        <w:rFonts w:ascii="Wingdings" w:hAnsi="Wingdings" w:hint="default"/>
      </w:rPr>
    </w:lvl>
  </w:abstractNum>
  <w:abstractNum w:abstractNumId="72" w15:restartNumberingAfterBreak="0">
    <w:nsid w:val="6D04013C"/>
    <w:multiLevelType w:val="hybridMultilevel"/>
    <w:tmpl w:val="025009D4"/>
    <w:lvl w:ilvl="0" w:tplc="70B07624">
      <w:start w:val="1"/>
      <w:numFmt w:val="bullet"/>
      <w:lvlText w:val=""/>
      <w:lvlJc w:val="left"/>
      <w:pPr>
        <w:ind w:left="720" w:hanging="360"/>
      </w:pPr>
      <w:rPr>
        <w:rFonts w:ascii="Symbol" w:hAnsi="Symbol" w:hint="default"/>
      </w:rPr>
    </w:lvl>
    <w:lvl w:ilvl="1" w:tplc="A82E80F8" w:tentative="1">
      <w:start w:val="1"/>
      <w:numFmt w:val="bullet"/>
      <w:lvlText w:val="o"/>
      <w:lvlJc w:val="left"/>
      <w:pPr>
        <w:ind w:left="1440" w:hanging="360"/>
      </w:pPr>
      <w:rPr>
        <w:rFonts w:ascii="Courier New" w:hAnsi="Courier New" w:cs="Courier New" w:hint="default"/>
      </w:rPr>
    </w:lvl>
    <w:lvl w:ilvl="2" w:tplc="1298937A" w:tentative="1">
      <w:start w:val="1"/>
      <w:numFmt w:val="bullet"/>
      <w:lvlText w:val=""/>
      <w:lvlJc w:val="left"/>
      <w:pPr>
        <w:ind w:left="2160" w:hanging="360"/>
      </w:pPr>
      <w:rPr>
        <w:rFonts w:ascii="Wingdings" w:hAnsi="Wingdings" w:hint="default"/>
      </w:rPr>
    </w:lvl>
    <w:lvl w:ilvl="3" w:tplc="542A333A" w:tentative="1">
      <w:start w:val="1"/>
      <w:numFmt w:val="bullet"/>
      <w:lvlText w:val=""/>
      <w:lvlJc w:val="left"/>
      <w:pPr>
        <w:ind w:left="2880" w:hanging="360"/>
      </w:pPr>
      <w:rPr>
        <w:rFonts w:ascii="Symbol" w:hAnsi="Symbol" w:hint="default"/>
      </w:rPr>
    </w:lvl>
    <w:lvl w:ilvl="4" w:tplc="AF2EE40A" w:tentative="1">
      <w:start w:val="1"/>
      <w:numFmt w:val="bullet"/>
      <w:lvlText w:val="o"/>
      <w:lvlJc w:val="left"/>
      <w:pPr>
        <w:ind w:left="3600" w:hanging="360"/>
      </w:pPr>
      <w:rPr>
        <w:rFonts w:ascii="Courier New" w:hAnsi="Courier New" w:cs="Courier New" w:hint="default"/>
      </w:rPr>
    </w:lvl>
    <w:lvl w:ilvl="5" w:tplc="F40C29DA" w:tentative="1">
      <w:start w:val="1"/>
      <w:numFmt w:val="bullet"/>
      <w:lvlText w:val=""/>
      <w:lvlJc w:val="left"/>
      <w:pPr>
        <w:ind w:left="4320" w:hanging="360"/>
      </w:pPr>
      <w:rPr>
        <w:rFonts w:ascii="Wingdings" w:hAnsi="Wingdings" w:hint="default"/>
      </w:rPr>
    </w:lvl>
    <w:lvl w:ilvl="6" w:tplc="17DC9B5C" w:tentative="1">
      <w:start w:val="1"/>
      <w:numFmt w:val="bullet"/>
      <w:lvlText w:val=""/>
      <w:lvlJc w:val="left"/>
      <w:pPr>
        <w:ind w:left="5040" w:hanging="360"/>
      </w:pPr>
      <w:rPr>
        <w:rFonts w:ascii="Symbol" w:hAnsi="Symbol" w:hint="default"/>
      </w:rPr>
    </w:lvl>
    <w:lvl w:ilvl="7" w:tplc="C622A6CA" w:tentative="1">
      <w:start w:val="1"/>
      <w:numFmt w:val="bullet"/>
      <w:lvlText w:val="o"/>
      <w:lvlJc w:val="left"/>
      <w:pPr>
        <w:ind w:left="5760" w:hanging="360"/>
      </w:pPr>
      <w:rPr>
        <w:rFonts w:ascii="Courier New" w:hAnsi="Courier New" w:cs="Courier New" w:hint="default"/>
      </w:rPr>
    </w:lvl>
    <w:lvl w:ilvl="8" w:tplc="01ACA296" w:tentative="1">
      <w:start w:val="1"/>
      <w:numFmt w:val="bullet"/>
      <w:lvlText w:val=""/>
      <w:lvlJc w:val="left"/>
      <w:pPr>
        <w:ind w:left="6480" w:hanging="360"/>
      </w:pPr>
      <w:rPr>
        <w:rFonts w:ascii="Wingdings" w:hAnsi="Wingdings" w:hint="default"/>
      </w:rPr>
    </w:lvl>
  </w:abstractNum>
  <w:abstractNum w:abstractNumId="73" w15:restartNumberingAfterBreak="0">
    <w:nsid w:val="6D1B61A6"/>
    <w:multiLevelType w:val="hybridMultilevel"/>
    <w:tmpl w:val="C2641912"/>
    <w:lvl w:ilvl="0" w:tplc="591052EC">
      <w:start w:val="1"/>
      <w:numFmt w:val="bullet"/>
      <w:lvlText w:val=""/>
      <w:lvlJc w:val="left"/>
      <w:pPr>
        <w:ind w:left="720" w:hanging="360"/>
      </w:pPr>
      <w:rPr>
        <w:rFonts w:ascii="Symbol" w:hAnsi="Symbol" w:hint="default"/>
      </w:rPr>
    </w:lvl>
    <w:lvl w:ilvl="1" w:tplc="BE4A92CC" w:tentative="1">
      <w:start w:val="1"/>
      <w:numFmt w:val="bullet"/>
      <w:lvlText w:val="o"/>
      <w:lvlJc w:val="left"/>
      <w:pPr>
        <w:ind w:left="1440" w:hanging="360"/>
      </w:pPr>
      <w:rPr>
        <w:rFonts w:ascii="Courier New" w:hAnsi="Courier New" w:cs="Courier New" w:hint="default"/>
      </w:rPr>
    </w:lvl>
    <w:lvl w:ilvl="2" w:tplc="052A685E" w:tentative="1">
      <w:start w:val="1"/>
      <w:numFmt w:val="bullet"/>
      <w:lvlText w:val=""/>
      <w:lvlJc w:val="left"/>
      <w:pPr>
        <w:ind w:left="2160" w:hanging="360"/>
      </w:pPr>
      <w:rPr>
        <w:rFonts w:ascii="Wingdings" w:hAnsi="Wingdings" w:hint="default"/>
      </w:rPr>
    </w:lvl>
    <w:lvl w:ilvl="3" w:tplc="3E8AB974" w:tentative="1">
      <w:start w:val="1"/>
      <w:numFmt w:val="bullet"/>
      <w:lvlText w:val=""/>
      <w:lvlJc w:val="left"/>
      <w:pPr>
        <w:ind w:left="2880" w:hanging="360"/>
      </w:pPr>
      <w:rPr>
        <w:rFonts w:ascii="Symbol" w:hAnsi="Symbol" w:hint="default"/>
      </w:rPr>
    </w:lvl>
    <w:lvl w:ilvl="4" w:tplc="2BD4D4FE" w:tentative="1">
      <w:start w:val="1"/>
      <w:numFmt w:val="bullet"/>
      <w:lvlText w:val="o"/>
      <w:lvlJc w:val="left"/>
      <w:pPr>
        <w:ind w:left="3600" w:hanging="360"/>
      </w:pPr>
      <w:rPr>
        <w:rFonts w:ascii="Courier New" w:hAnsi="Courier New" w:cs="Courier New" w:hint="default"/>
      </w:rPr>
    </w:lvl>
    <w:lvl w:ilvl="5" w:tplc="C9F42CF4" w:tentative="1">
      <w:start w:val="1"/>
      <w:numFmt w:val="bullet"/>
      <w:lvlText w:val=""/>
      <w:lvlJc w:val="left"/>
      <w:pPr>
        <w:ind w:left="4320" w:hanging="360"/>
      </w:pPr>
      <w:rPr>
        <w:rFonts w:ascii="Wingdings" w:hAnsi="Wingdings" w:hint="default"/>
      </w:rPr>
    </w:lvl>
    <w:lvl w:ilvl="6" w:tplc="F6548BDC" w:tentative="1">
      <w:start w:val="1"/>
      <w:numFmt w:val="bullet"/>
      <w:lvlText w:val=""/>
      <w:lvlJc w:val="left"/>
      <w:pPr>
        <w:ind w:left="5040" w:hanging="360"/>
      </w:pPr>
      <w:rPr>
        <w:rFonts w:ascii="Symbol" w:hAnsi="Symbol" w:hint="default"/>
      </w:rPr>
    </w:lvl>
    <w:lvl w:ilvl="7" w:tplc="076AB61E" w:tentative="1">
      <w:start w:val="1"/>
      <w:numFmt w:val="bullet"/>
      <w:lvlText w:val="o"/>
      <w:lvlJc w:val="left"/>
      <w:pPr>
        <w:ind w:left="5760" w:hanging="360"/>
      </w:pPr>
      <w:rPr>
        <w:rFonts w:ascii="Courier New" w:hAnsi="Courier New" w:cs="Courier New" w:hint="default"/>
      </w:rPr>
    </w:lvl>
    <w:lvl w:ilvl="8" w:tplc="40C07FD2" w:tentative="1">
      <w:start w:val="1"/>
      <w:numFmt w:val="bullet"/>
      <w:lvlText w:val=""/>
      <w:lvlJc w:val="left"/>
      <w:pPr>
        <w:ind w:left="6480" w:hanging="360"/>
      </w:pPr>
      <w:rPr>
        <w:rFonts w:ascii="Wingdings" w:hAnsi="Wingdings" w:hint="default"/>
      </w:rPr>
    </w:lvl>
  </w:abstractNum>
  <w:abstractNum w:abstractNumId="74" w15:restartNumberingAfterBreak="0">
    <w:nsid w:val="6DC32550"/>
    <w:multiLevelType w:val="hybridMultilevel"/>
    <w:tmpl w:val="64CC7A84"/>
    <w:lvl w:ilvl="0" w:tplc="7C346606">
      <w:start w:val="1"/>
      <w:numFmt w:val="bullet"/>
      <w:lvlText w:val=""/>
      <w:lvlJc w:val="left"/>
      <w:pPr>
        <w:ind w:left="720" w:hanging="360"/>
      </w:pPr>
      <w:rPr>
        <w:rFonts w:ascii="Symbol" w:hAnsi="Symbol" w:hint="default"/>
      </w:rPr>
    </w:lvl>
    <w:lvl w:ilvl="1" w:tplc="94ECB95A">
      <w:start w:val="1"/>
      <w:numFmt w:val="bullet"/>
      <w:lvlText w:val="o"/>
      <w:lvlJc w:val="left"/>
      <w:pPr>
        <w:ind w:left="1440" w:hanging="360"/>
      </w:pPr>
      <w:rPr>
        <w:rFonts w:ascii="Courier New" w:hAnsi="Courier New" w:cs="Courier New" w:hint="default"/>
      </w:rPr>
    </w:lvl>
    <w:lvl w:ilvl="2" w:tplc="6AD4CD06" w:tentative="1">
      <w:start w:val="1"/>
      <w:numFmt w:val="bullet"/>
      <w:lvlText w:val=""/>
      <w:lvlJc w:val="left"/>
      <w:pPr>
        <w:ind w:left="2160" w:hanging="360"/>
      </w:pPr>
      <w:rPr>
        <w:rFonts w:ascii="Wingdings" w:hAnsi="Wingdings" w:hint="default"/>
      </w:rPr>
    </w:lvl>
    <w:lvl w:ilvl="3" w:tplc="F8C2F1F0" w:tentative="1">
      <w:start w:val="1"/>
      <w:numFmt w:val="bullet"/>
      <w:lvlText w:val=""/>
      <w:lvlJc w:val="left"/>
      <w:pPr>
        <w:ind w:left="2880" w:hanging="360"/>
      </w:pPr>
      <w:rPr>
        <w:rFonts w:ascii="Symbol" w:hAnsi="Symbol" w:hint="default"/>
      </w:rPr>
    </w:lvl>
    <w:lvl w:ilvl="4" w:tplc="49B415C6" w:tentative="1">
      <w:start w:val="1"/>
      <w:numFmt w:val="bullet"/>
      <w:lvlText w:val="o"/>
      <w:lvlJc w:val="left"/>
      <w:pPr>
        <w:ind w:left="3600" w:hanging="360"/>
      </w:pPr>
      <w:rPr>
        <w:rFonts w:ascii="Courier New" w:hAnsi="Courier New" w:cs="Courier New" w:hint="default"/>
      </w:rPr>
    </w:lvl>
    <w:lvl w:ilvl="5" w:tplc="AF6C59CE" w:tentative="1">
      <w:start w:val="1"/>
      <w:numFmt w:val="bullet"/>
      <w:lvlText w:val=""/>
      <w:lvlJc w:val="left"/>
      <w:pPr>
        <w:ind w:left="4320" w:hanging="360"/>
      </w:pPr>
      <w:rPr>
        <w:rFonts w:ascii="Wingdings" w:hAnsi="Wingdings" w:hint="default"/>
      </w:rPr>
    </w:lvl>
    <w:lvl w:ilvl="6" w:tplc="9EDAB312" w:tentative="1">
      <w:start w:val="1"/>
      <w:numFmt w:val="bullet"/>
      <w:lvlText w:val=""/>
      <w:lvlJc w:val="left"/>
      <w:pPr>
        <w:ind w:left="5040" w:hanging="360"/>
      </w:pPr>
      <w:rPr>
        <w:rFonts w:ascii="Symbol" w:hAnsi="Symbol" w:hint="default"/>
      </w:rPr>
    </w:lvl>
    <w:lvl w:ilvl="7" w:tplc="47A4D058" w:tentative="1">
      <w:start w:val="1"/>
      <w:numFmt w:val="bullet"/>
      <w:lvlText w:val="o"/>
      <w:lvlJc w:val="left"/>
      <w:pPr>
        <w:ind w:left="5760" w:hanging="360"/>
      </w:pPr>
      <w:rPr>
        <w:rFonts w:ascii="Courier New" w:hAnsi="Courier New" w:cs="Courier New" w:hint="default"/>
      </w:rPr>
    </w:lvl>
    <w:lvl w:ilvl="8" w:tplc="6BC83714" w:tentative="1">
      <w:start w:val="1"/>
      <w:numFmt w:val="bullet"/>
      <w:lvlText w:val=""/>
      <w:lvlJc w:val="left"/>
      <w:pPr>
        <w:ind w:left="6480" w:hanging="360"/>
      </w:pPr>
      <w:rPr>
        <w:rFonts w:ascii="Wingdings" w:hAnsi="Wingdings" w:hint="default"/>
      </w:rPr>
    </w:lvl>
  </w:abstractNum>
  <w:abstractNum w:abstractNumId="75" w15:restartNumberingAfterBreak="0">
    <w:nsid w:val="6DC3330E"/>
    <w:multiLevelType w:val="hybridMultilevel"/>
    <w:tmpl w:val="A1023F08"/>
    <w:lvl w:ilvl="0" w:tplc="215403F0">
      <w:start w:val="1"/>
      <w:numFmt w:val="bullet"/>
      <w:lvlText w:val=""/>
      <w:lvlJc w:val="left"/>
      <w:pPr>
        <w:ind w:left="720" w:hanging="360"/>
      </w:pPr>
      <w:rPr>
        <w:rFonts w:ascii="Symbol" w:hAnsi="Symbol" w:hint="default"/>
      </w:rPr>
    </w:lvl>
    <w:lvl w:ilvl="1" w:tplc="48CC3994" w:tentative="1">
      <w:start w:val="1"/>
      <w:numFmt w:val="bullet"/>
      <w:lvlText w:val="o"/>
      <w:lvlJc w:val="left"/>
      <w:pPr>
        <w:ind w:left="1440" w:hanging="360"/>
      </w:pPr>
      <w:rPr>
        <w:rFonts w:ascii="Courier New" w:hAnsi="Courier New" w:cs="Courier New" w:hint="default"/>
      </w:rPr>
    </w:lvl>
    <w:lvl w:ilvl="2" w:tplc="4DA87E20" w:tentative="1">
      <w:start w:val="1"/>
      <w:numFmt w:val="bullet"/>
      <w:lvlText w:val=""/>
      <w:lvlJc w:val="left"/>
      <w:pPr>
        <w:ind w:left="2160" w:hanging="360"/>
      </w:pPr>
      <w:rPr>
        <w:rFonts w:ascii="Wingdings" w:hAnsi="Wingdings" w:hint="default"/>
      </w:rPr>
    </w:lvl>
    <w:lvl w:ilvl="3" w:tplc="2B4AFABE" w:tentative="1">
      <w:start w:val="1"/>
      <w:numFmt w:val="bullet"/>
      <w:lvlText w:val=""/>
      <w:lvlJc w:val="left"/>
      <w:pPr>
        <w:ind w:left="2880" w:hanging="360"/>
      </w:pPr>
      <w:rPr>
        <w:rFonts w:ascii="Symbol" w:hAnsi="Symbol" w:hint="default"/>
      </w:rPr>
    </w:lvl>
    <w:lvl w:ilvl="4" w:tplc="1674A762" w:tentative="1">
      <w:start w:val="1"/>
      <w:numFmt w:val="bullet"/>
      <w:lvlText w:val="o"/>
      <w:lvlJc w:val="left"/>
      <w:pPr>
        <w:ind w:left="3600" w:hanging="360"/>
      </w:pPr>
      <w:rPr>
        <w:rFonts w:ascii="Courier New" w:hAnsi="Courier New" w:cs="Courier New" w:hint="default"/>
      </w:rPr>
    </w:lvl>
    <w:lvl w:ilvl="5" w:tplc="E17CD1EE" w:tentative="1">
      <w:start w:val="1"/>
      <w:numFmt w:val="bullet"/>
      <w:lvlText w:val=""/>
      <w:lvlJc w:val="left"/>
      <w:pPr>
        <w:ind w:left="4320" w:hanging="360"/>
      </w:pPr>
      <w:rPr>
        <w:rFonts w:ascii="Wingdings" w:hAnsi="Wingdings" w:hint="default"/>
      </w:rPr>
    </w:lvl>
    <w:lvl w:ilvl="6" w:tplc="569C1FFC" w:tentative="1">
      <w:start w:val="1"/>
      <w:numFmt w:val="bullet"/>
      <w:lvlText w:val=""/>
      <w:lvlJc w:val="left"/>
      <w:pPr>
        <w:ind w:left="5040" w:hanging="360"/>
      </w:pPr>
      <w:rPr>
        <w:rFonts w:ascii="Symbol" w:hAnsi="Symbol" w:hint="default"/>
      </w:rPr>
    </w:lvl>
    <w:lvl w:ilvl="7" w:tplc="7708F210" w:tentative="1">
      <w:start w:val="1"/>
      <w:numFmt w:val="bullet"/>
      <w:lvlText w:val="o"/>
      <w:lvlJc w:val="left"/>
      <w:pPr>
        <w:ind w:left="5760" w:hanging="360"/>
      </w:pPr>
      <w:rPr>
        <w:rFonts w:ascii="Courier New" w:hAnsi="Courier New" w:cs="Courier New" w:hint="default"/>
      </w:rPr>
    </w:lvl>
    <w:lvl w:ilvl="8" w:tplc="F884753A" w:tentative="1">
      <w:start w:val="1"/>
      <w:numFmt w:val="bullet"/>
      <w:lvlText w:val=""/>
      <w:lvlJc w:val="left"/>
      <w:pPr>
        <w:ind w:left="6480" w:hanging="360"/>
      </w:pPr>
      <w:rPr>
        <w:rFonts w:ascii="Wingdings" w:hAnsi="Wingdings" w:hint="default"/>
      </w:rPr>
    </w:lvl>
  </w:abstractNum>
  <w:abstractNum w:abstractNumId="76" w15:restartNumberingAfterBreak="0">
    <w:nsid w:val="6F7F26B1"/>
    <w:multiLevelType w:val="hybridMultilevel"/>
    <w:tmpl w:val="17ACA604"/>
    <w:lvl w:ilvl="0" w:tplc="7E5ACEEE">
      <w:start w:val="1"/>
      <w:numFmt w:val="bullet"/>
      <w:lvlText w:val=""/>
      <w:lvlJc w:val="left"/>
      <w:pPr>
        <w:ind w:left="720" w:hanging="360"/>
      </w:pPr>
      <w:rPr>
        <w:rFonts w:ascii="Symbol" w:hAnsi="Symbol" w:hint="default"/>
      </w:rPr>
    </w:lvl>
    <w:lvl w:ilvl="1" w:tplc="16E0D692">
      <w:start w:val="1"/>
      <w:numFmt w:val="bullet"/>
      <w:lvlText w:val="o"/>
      <w:lvlJc w:val="left"/>
      <w:pPr>
        <w:ind w:left="1440" w:hanging="360"/>
      </w:pPr>
      <w:rPr>
        <w:rFonts w:ascii="Courier New" w:hAnsi="Courier New" w:cs="Courier New" w:hint="default"/>
      </w:rPr>
    </w:lvl>
    <w:lvl w:ilvl="2" w:tplc="2DFA405A" w:tentative="1">
      <w:start w:val="1"/>
      <w:numFmt w:val="bullet"/>
      <w:lvlText w:val=""/>
      <w:lvlJc w:val="left"/>
      <w:pPr>
        <w:ind w:left="2160" w:hanging="360"/>
      </w:pPr>
      <w:rPr>
        <w:rFonts w:ascii="Wingdings" w:hAnsi="Wingdings" w:hint="default"/>
      </w:rPr>
    </w:lvl>
    <w:lvl w:ilvl="3" w:tplc="2CCAB7DE" w:tentative="1">
      <w:start w:val="1"/>
      <w:numFmt w:val="bullet"/>
      <w:lvlText w:val=""/>
      <w:lvlJc w:val="left"/>
      <w:pPr>
        <w:ind w:left="2880" w:hanging="360"/>
      </w:pPr>
      <w:rPr>
        <w:rFonts w:ascii="Symbol" w:hAnsi="Symbol" w:hint="default"/>
      </w:rPr>
    </w:lvl>
    <w:lvl w:ilvl="4" w:tplc="40A45672" w:tentative="1">
      <w:start w:val="1"/>
      <w:numFmt w:val="bullet"/>
      <w:lvlText w:val="o"/>
      <w:lvlJc w:val="left"/>
      <w:pPr>
        <w:ind w:left="3600" w:hanging="360"/>
      </w:pPr>
      <w:rPr>
        <w:rFonts w:ascii="Courier New" w:hAnsi="Courier New" w:cs="Courier New" w:hint="default"/>
      </w:rPr>
    </w:lvl>
    <w:lvl w:ilvl="5" w:tplc="DF6AA5BA" w:tentative="1">
      <w:start w:val="1"/>
      <w:numFmt w:val="bullet"/>
      <w:lvlText w:val=""/>
      <w:lvlJc w:val="left"/>
      <w:pPr>
        <w:ind w:left="4320" w:hanging="360"/>
      </w:pPr>
      <w:rPr>
        <w:rFonts w:ascii="Wingdings" w:hAnsi="Wingdings" w:hint="default"/>
      </w:rPr>
    </w:lvl>
    <w:lvl w:ilvl="6" w:tplc="7E863AA6" w:tentative="1">
      <w:start w:val="1"/>
      <w:numFmt w:val="bullet"/>
      <w:lvlText w:val=""/>
      <w:lvlJc w:val="left"/>
      <w:pPr>
        <w:ind w:left="5040" w:hanging="360"/>
      </w:pPr>
      <w:rPr>
        <w:rFonts w:ascii="Symbol" w:hAnsi="Symbol" w:hint="default"/>
      </w:rPr>
    </w:lvl>
    <w:lvl w:ilvl="7" w:tplc="82B0FDE8" w:tentative="1">
      <w:start w:val="1"/>
      <w:numFmt w:val="bullet"/>
      <w:lvlText w:val="o"/>
      <w:lvlJc w:val="left"/>
      <w:pPr>
        <w:ind w:left="5760" w:hanging="360"/>
      </w:pPr>
      <w:rPr>
        <w:rFonts w:ascii="Courier New" w:hAnsi="Courier New" w:cs="Courier New" w:hint="default"/>
      </w:rPr>
    </w:lvl>
    <w:lvl w:ilvl="8" w:tplc="68086594" w:tentative="1">
      <w:start w:val="1"/>
      <w:numFmt w:val="bullet"/>
      <w:lvlText w:val=""/>
      <w:lvlJc w:val="left"/>
      <w:pPr>
        <w:ind w:left="6480" w:hanging="360"/>
      </w:pPr>
      <w:rPr>
        <w:rFonts w:ascii="Wingdings" w:hAnsi="Wingdings" w:hint="default"/>
      </w:rPr>
    </w:lvl>
  </w:abstractNum>
  <w:abstractNum w:abstractNumId="77" w15:restartNumberingAfterBreak="0">
    <w:nsid w:val="71C602AD"/>
    <w:multiLevelType w:val="hybridMultilevel"/>
    <w:tmpl w:val="A762DFE0"/>
    <w:lvl w:ilvl="0" w:tplc="0EEE1A86">
      <w:start w:val="1"/>
      <w:numFmt w:val="bullet"/>
      <w:lvlText w:val=""/>
      <w:lvlJc w:val="left"/>
      <w:pPr>
        <w:ind w:left="1440" w:hanging="360"/>
      </w:pPr>
      <w:rPr>
        <w:rFonts w:ascii="Symbol" w:hAnsi="Symbol" w:hint="default"/>
      </w:rPr>
    </w:lvl>
    <w:lvl w:ilvl="1" w:tplc="0CD807FE" w:tentative="1">
      <w:start w:val="1"/>
      <w:numFmt w:val="bullet"/>
      <w:lvlText w:val="o"/>
      <w:lvlJc w:val="left"/>
      <w:pPr>
        <w:ind w:left="2160" w:hanging="360"/>
      </w:pPr>
      <w:rPr>
        <w:rFonts w:ascii="Courier New" w:hAnsi="Courier New" w:cs="Courier New" w:hint="default"/>
      </w:rPr>
    </w:lvl>
    <w:lvl w:ilvl="2" w:tplc="1B18BE14" w:tentative="1">
      <w:start w:val="1"/>
      <w:numFmt w:val="bullet"/>
      <w:lvlText w:val=""/>
      <w:lvlJc w:val="left"/>
      <w:pPr>
        <w:ind w:left="2880" w:hanging="360"/>
      </w:pPr>
      <w:rPr>
        <w:rFonts w:ascii="Wingdings" w:hAnsi="Wingdings" w:hint="default"/>
      </w:rPr>
    </w:lvl>
    <w:lvl w:ilvl="3" w:tplc="89A4D8E2" w:tentative="1">
      <w:start w:val="1"/>
      <w:numFmt w:val="bullet"/>
      <w:lvlText w:val=""/>
      <w:lvlJc w:val="left"/>
      <w:pPr>
        <w:ind w:left="3600" w:hanging="360"/>
      </w:pPr>
      <w:rPr>
        <w:rFonts w:ascii="Symbol" w:hAnsi="Symbol" w:hint="default"/>
      </w:rPr>
    </w:lvl>
    <w:lvl w:ilvl="4" w:tplc="04C2016C" w:tentative="1">
      <w:start w:val="1"/>
      <w:numFmt w:val="bullet"/>
      <w:lvlText w:val="o"/>
      <w:lvlJc w:val="left"/>
      <w:pPr>
        <w:ind w:left="4320" w:hanging="360"/>
      </w:pPr>
      <w:rPr>
        <w:rFonts w:ascii="Courier New" w:hAnsi="Courier New" w:cs="Courier New" w:hint="default"/>
      </w:rPr>
    </w:lvl>
    <w:lvl w:ilvl="5" w:tplc="DDA487E2" w:tentative="1">
      <w:start w:val="1"/>
      <w:numFmt w:val="bullet"/>
      <w:lvlText w:val=""/>
      <w:lvlJc w:val="left"/>
      <w:pPr>
        <w:ind w:left="5040" w:hanging="360"/>
      </w:pPr>
      <w:rPr>
        <w:rFonts w:ascii="Wingdings" w:hAnsi="Wingdings" w:hint="default"/>
      </w:rPr>
    </w:lvl>
    <w:lvl w:ilvl="6" w:tplc="85CEB84E" w:tentative="1">
      <w:start w:val="1"/>
      <w:numFmt w:val="bullet"/>
      <w:lvlText w:val=""/>
      <w:lvlJc w:val="left"/>
      <w:pPr>
        <w:ind w:left="5760" w:hanging="360"/>
      </w:pPr>
      <w:rPr>
        <w:rFonts w:ascii="Symbol" w:hAnsi="Symbol" w:hint="default"/>
      </w:rPr>
    </w:lvl>
    <w:lvl w:ilvl="7" w:tplc="328A4482" w:tentative="1">
      <w:start w:val="1"/>
      <w:numFmt w:val="bullet"/>
      <w:lvlText w:val="o"/>
      <w:lvlJc w:val="left"/>
      <w:pPr>
        <w:ind w:left="6480" w:hanging="360"/>
      </w:pPr>
      <w:rPr>
        <w:rFonts w:ascii="Courier New" w:hAnsi="Courier New" w:cs="Courier New" w:hint="default"/>
      </w:rPr>
    </w:lvl>
    <w:lvl w:ilvl="8" w:tplc="8222DCDC" w:tentative="1">
      <w:start w:val="1"/>
      <w:numFmt w:val="bullet"/>
      <w:lvlText w:val=""/>
      <w:lvlJc w:val="left"/>
      <w:pPr>
        <w:ind w:left="7200" w:hanging="360"/>
      </w:pPr>
      <w:rPr>
        <w:rFonts w:ascii="Wingdings" w:hAnsi="Wingdings" w:hint="default"/>
      </w:rPr>
    </w:lvl>
  </w:abstractNum>
  <w:abstractNum w:abstractNumId="78" w15:restartNumberingAfterBreak="0">
    <w:nsid w:val="72503C78"/>
    <w:multiLevelType w:val="hybridMultilevel"/>
    <w:tmpl w:val="FA9E1430"/>
    <w:lvl w:ilvl="0" w:tplc="DED8C19C">
      <w:start w:val="1"/>
      <w:numFmt w:val="bullet"/>
      <w:lvlText w:val="o"/>
      <w:lvlJc w:val="left"/>
      <w:pPr>
        <w:ind w:left="1440" w:hanging="360"/>
      </w:pPr>
      <w:rPr>
        <w:rFonts w:ascii="Courier New" w:hAnsi="Courier New" w:cs="Courier New" w:hint="default"/>
      </w:rPr>
    </w:lvl>
    <w:lvl w:ilvl="1" w:tplc="F06E7552" w:tentative="1">
      <w:start w:val="1"/>
      <w:numFmt w:val="bullet"/>
      <w:lvlText w:val="o"/>
      <w:lvlJc w:val="left"/>
      <w:pPr>
        <w:ind w:left="2160" w:hanging="360"/>
      </w:pPr>
      <w:rPr>
        <w:rFonts w:ascii="Courier New" w:hAnsi="Courier New" w:cs="Courier New" w:hint="default"/>
      </w:rPr>
    </w:lvl>
    <w:lvl w:ilvl="2" w:tplc="347CEBE8" w:tentative="1">
      <w:start w:val="1"/>
      <w:numFmt w:val="bullet"/>
      <w:lvlText w:val=""/>
      <w:lvlJc w:val="left"/>
      <w:pPr>
        <w:ind w:left="2880" w:hanging="360"/>
      </w:pPr>
      <w:rPr>
        <w:rFonts w:ascii="Wingdings" w:hAnsi="Wingdings" w:hint="default"/>
      </w:rPr>
    </w:lvl>
    <w:lvl w:ilvl="3" w:tplc="BB08C934" w:tentative="1">
      <w:start w:val="1"/>
      <w:numFmt w:val="bullet"/>
      <w:lvlText w:val=""/>
      <w:lvlJc w:val="left"/>
      <w:pPr>
        <w:ind w:left="3600" w:hanging="360"/>
      </w:pPr>
      <w:rPr>
        <w:rFonts w:ascii="Symbol" w:hAnsi="Symbol" w:hint="default"/>
      </w:rPr>
    </w:lvl>
    <w:lvl w:ilvl="4" w:tplc="5A7A5804" w:tentative="1">
      <w:start w:val="1"/>
      <w:numFmt w:val="bullet"/>
      <w:lvlText w:val="o"/>
      <w:lvlJc w:val="left"/>
      <w:pPr>
        <w:ind w:left="4320" w:hanging="360"/>
      </w:pPr>
      <w:rPr>
        <w:rFonts w:ascii="Courier New" w:hAnsi="Courier New" w:cs="Courier New" w:hint="default"/>
      </w:rPr>
    </w:lvl>
    <w:lvl w:ilvl="5" w:tplc="225EDDEA" w:tentative="1">
      <w:start w:val="1"/>
      <w:numFmt w:val="bullet"/>
      <w:lvlText w:val=""/>
      <w:lvlJc w:val="left"/>
      <w:pPr>
        <w:ind w:left="5040" w:hanging="360"/>
      </w:pPr>
      <w:rPr>
        <w:rFonts w:ascii="Wingdings" w:hAnsi="Wingdings" w:hint="default"/>
      </w:rPr>
    </w:lvl>
    <w:lvl w:ilvl="6" w:tplc="046AB540" w:tentative="1">
      <w:start w:val="1"/>
      <w:numFmt w:val="bullet"/>
      <w:lvlText w:val=""/>
      <w:lvlJc w:val="left"/>
      <w:pPr>
        <w:ind w:left="5760" w:hanging="360"/>
      </w:pPr>
      <w:rPr>
        <w:rFonts w:ascii="Symbol" w:hAnsi="Symbol" w:hint="default"/>
      </w:rPr>
    </w:lvl>
    <w:lvl w:ilvl="7" w:tplc="0F5692C2" w:tentative="1">
      <w:start w:val="1"/>
      <w:numFmt w:val="bullet"/>
      <w:lvlText w:val="o"/>
      <w:lvlJc w:val="left"/>
      <w:pPr>
        <w:ind w:left="6480" w:hanging="360"/>
      </w:pPr>
      <w:rPr>
        <w:rFonts w:ascii="Courier New" w:hAnsi="Courier New" w:cs="Courier New" w:hint="default"/>
      </w:rPr>
    </w:lvl>
    <w:lvl w:ilvl="8" w:tplc="9F588690" w:tentative="1">
      <w:start w:val="1"/>
      <w:numFmt w:val="bullet"/>
      <w:lvlText w:val=""/>
      <w:lvlJc w:val="left"/>
      <w:pPr>
        <w:ind w:left="7200" w:hanging="360"/>
      </w:pPr>
      <w:rPr>
        <w:rFonts w:ascii="Wingdings" w:hAnsi="Wingdings" w:hint="default"/>
      </w:rPr>
    </w:lvl>
  </w:abstractNum>
  <w:abstractNum w:abstractNumId="79" w15:restartNumberingAfterBreak="0">
    <w:nsid w:val="73281A73"/>
    <w:multiLevelType w:val="hybridMultilevel"/>
    <w:tmpl w:val="B3622CB8"/>
    <w:lvl w:ilvl="0" w:tplc="F8928508">
      <w:start w:val="1"/>
      <w:numFmt w:val="bullet"/>
      <w:lvlText w:val=""/>
      <w:lvlJc w:val="left"/>
      <w:pPr>
        <w:ind w:left="720" w:hanging="360"/>
      </w:pPr>
      <w:rPr>
        <w:rFonts w:ascii="Symbol" w:hAnsi="Symbol" w:hint="default"/>
      </w:rPr>
    </w:lvl>
    <w:lvl w:ilvl="1" w:tplc="12BE57C0" w:tentative="1">
      <w:start w:val="1"/>
      <w:numFmt w:val="bullet"/>
      <w:lvlText w:val="o"/>
      <w:lvlJc w:val="left"/>
      <w:pPr>
        <w:ind w:left="1440" w:hanging="360"/>
      </w:pPr>
      <w:rPr>
        <w:rFonts w:ascii="Courier New" w:hAnsi="Courier New" w:cs="Courier New" w:hint="default"/>
      </w:rPr>
    </w:lvl>
    <w:lvl w:ilvl="2" w:tplc="C2826CDA" w:tentative="1">
      <w:start w:val="1"/>
      <w:numFmt w:val="bullet"/>
      <w:lvlText w:val=""/>
      <w:lvlJc w:val="left"/>
      <w:pPr>
        <w:ind w:left="2160" w:hanging="360"/>
      </w:pPr>
      <w:rPr>
        <w:rFonts w:ascii="Wingdings" w:hAnsi="Wingdings" w:hint="default"/>
      </w:rPr>
    </w:lvl>
    <w:lvl w:ilvl="3" w:tplc="45BA58F8" w:tentative="1">
      <w:start w:val="1"/>
      <w:numFmt w:val="bullet"/>
      <w:lvlText w:val=""/>
      <w:lvlJc w:val="left"/>
      <w:pPr>
        <w:ind w:left="2880" w:hanging="360"/>
      </w:pPr>
      <w:rPr>
        <w:rFonts w:ascii="Symbol" w:hAnsi="Symbol" w:hint="default"/>
      </w:rPr>
    </w:lvl>
    <w:lvl w:ilvl="4" w:tplc="7B26BCC6" w:tentative="1">
      <w:start w:val="1"/>
      <w:numFmt w:val="bullet"/>
      <w:lvlText w:val="o"/>
      <w:lvlJc w:val="left"/>
      <w:pPr>
        <w:ind w:left="3600" w:hanging="360"/>
      </w:pPr>
      <w:rPr>
        <w:rFonts w:ascii="Courier New" w:hAnsi="Courier New" w:cs="Courier New" w:hint="default"/>
      </w:rPr>
    </w:lvl>
    <w:lvl w:ilvl="5" w:tplc="9A0ADA46" w:tentative="1">
      <w:start w:val="1"/>
      <w:numFmt w:val="bullet"/>
      <w:lvlText w:val=""/>
      <w:lvlJc w:val="left"/>
      <w:pPr>
        <w:ind w:left="4320" w:hanging="360"/>
      </w:pPr>
      <w:rPr>
        <w:rFonts w:ascii="Wingdings" w:hAnsi="Wingdings" w:hint="default"/>
      </w:rPr>
    </w:lvl>
    <w:lvl w:ilvl="6" w:tplc="3934D40C" w:tentative="1">
      <w:start w:val="1"/>
      <w:numFmt w:val="bullet"/>
      <w:lvlText w:val=""/>
      <w:lvlJc w:val="left"/>
      <w:pPr>
        <w:ind w:left="5040" w:hanging="360"/>
      </w:pPr>
      <w:rPr>
        <w:rFonts w:ascii="Symbol" w:hAnsi="Symbol" w:hint="default"/>
      </w:rPr>
    </w:lvl>
    <w:lvl w:ilvl="7" w:tplc="8ECA7C46" w:tentative="1">
      <w:start w:val="1"/>
      <w:numFmt w:val="bullet"/>
      <w:lvlText w:val="o"/>
      <w:lvlJc w:val="left"/>
      <w:pPr>
        <w:ind w:left="5760" w:hanging="360"/>
      </w:pPr>
      <w:rPr>
        <w:rFonts w:ascii="Courier New" w:hAnsi="Courier New" w:cs="Courier New" w:hint="default"/>
      </w:rPr>
    </w:lvl>
    <w:lvl w:ilvl="8" w:tplc="09BCE5CE" w:tentative="1">
      <w:start w:val="1"/>
      <w:numFmt w:val="bullet"/>
      <w:lvlText w:val=""/>
      <w:lvlJc w:val="left"/>
      <w:pPr>
        <w:ind w:left="6480" w:hanging="360"/>
      </w:pPr>
      <w:rPr>
        <w:rFonts w:ascii="Wingdings" w:hAnsi="Wingdings" w:hint="default"/>
      </w:rPr>
    </w:lvl>
  </w:abstractNum>
  <w:abstractNum w:abstractNumId="80" w15:restartNumberingAfterBreak="0">
    <w:nsid w:val="74664A33"/>
    <w:multiLevelType w:val="hybridMultilevel"/>
    <w:tmpl w:val="9AE256AC"/>
    <w:lvl w:ilvl="0" w:tplc="95B0221C">
      <w:start w:val="1"/>
      <w:numFmt w:val="bullet"/>
      <w:lvlText w:val=""/>
      <w:lvlJc w:val="left"/>
      <w:pPr>
        <w:ind w:left="1080" w:hanging="360"/>
      </w:pPr>
      <w:rPr>
        <w:rFonts w:ascii="Symbol" w:hAnsi="Symbol" w:hint="default"/>
      </w:rPr>
    </w:lvl>
    <w:lvl w:ilvl="1" w:tplc="113459D4">
      <w:start w:val="1"/>
      <w:numFmt w:val="bullet"/>
      <w:lvlText w:val="o"/>
      <w:lvlJc w:val="left"/>
      <w:pPr>
        <w:ind w:left="1800" w:hanging="360"/>
      </w:pPr>
      <w:rPr>
        <w:rFonts w:ascii="Courier New" w:hAnsi="Courier New" w:cs="Courier New" w:hint="default"/>
      </w:rPr>
    </w:lvl>
    <w:lvl w:ilvl="2" w:tplc="9E70DB04">
      <w:start w:val="1"/>
      <w:numFmt w:val="bullet"/>
      <w:lvlText w:val=""/>
      <w:lvlJc w:val="left"/>
      <w:pPr>
        <w:ind w:left="2520" w:hanging="360"/>
      </w:pPr>
      <w:rPr>
        <w:rFonts w:ascii="Wingdings" w:hAnsi="Wingdings" w:hint="default"/>
      </w:rPr>
    </w:lvl>
    <w:lvl w:ilvl="3" w:tplc="E2E61FC4" w:tentative="1">
      <w:start w:val="1"/>
      <w:numFmt w:val="bullet"/>
      <w:lvlText w:val=""/>
      <w:lvlJc w:val="left"/>
      <w:pPr>
        <w:ind w:left="3240" w:hanging="360"/>
      </w:pPr>
      <w:rPr>
        <w:rFonts w:ascii="Symbol" w:hAnsi="Symbol" w:hint="default"/>
      </w:rPr>
    </w:lvl>
    <w:lvl w:ilvl="4" w:tplc="1D049554" w:tentative="1">
      <w:start w:val="1"/>
      <w:numFmt w:val="bullet"/>
      <w:lvlText w:val="o"/>
      <w:lvlJc w:val="left"/>
      <w:pPr>
        <w:ind w:left="3960" w:hanging="360"/>
      </w:pPr>
      <w:rPr>
        <w:rFonts w:ascii="Courier New" w:hAnsi="Courier New" w:cs="Courier New" w:hint="default"/>
      </w:rPr>
    </w:lvl>
    <w:lvl w:ilvl="5" w:tplc="434C2D88" w:tentative="1">
      <w:start w:val="1"/>
      <w:numFmt w:val="bullet"/>
      <w:lvlText w:val=""/>
      <w:lvlJc w:val="left"/>
      <w:pPr>
        <w:ind w:left="4680" w:hanging="360"/>
      </w:pPr>
      <w:rPr>
        <w:rFonts w:ascii="Wingdings" w:hAnsi="Wingdings" w:hint="default"/>
      </w:rPr>
    </w:lvl>
    <w:lvl w:ilvl="6" w:tplc="3D88DDC8" w:tentative="1">
      <w:start w:val="1"/>
      <w:numFmt w:val="bullet"/>
      <w:lvlText w:val=""/>
      <w:lvlJc w:val="left"/>
      <w:pPr>
        <w:ind w:left="5400" w:hanging="360"/>
      </w:pPr>
      <w:rPr>
        <w:rFonts w:ascii="Symbol" w:hAnsi="Symbol" w:hint="default"/>
      </w:rPr>
    </w:lvl>
    <w:lvl w:ilvl="7" w:tplc="BA3AC122" w:tentative="1">
      <w:start w:val="1"/>
      <w:numFmt w:val="bullet"/>
      <w:lvlText w:val="o"/>
      <w:lvlJc w:val="left"/>
      <w:pPr>
        <w:ind w:left="6120" w:hanging="360"/>
      </w:pPr>
      <w:rPr>
        <w:rFonts w:ascii="Courier New" w:hAnsi="Courier New" w:cs="Courier New" w:hint="default"/>
      </w:rPr>
    </w:lvl>
    <w:lvl w:ilvl="8" w:tplc="DCB0025C" w:tentative="1">
      <w:start w:val="1"/>
      <w:numFmt w:val="bullet"/>
      <w:lvlText w:val=""/>
      <w:lvlJc w:val="left"/>
      <w:pPr>
        <w:ind w:left="6840" w:hanging="360"/>
      </w:pPr>
      <w:rPr>
        <w:rFonts w:ascii="Wingdings" w:hAnsi="Wingdings" w:hint="default"/>
      </w:rPr>
    </w:lvl>
  </w:abstractNum>
  <w:abstractNum w:abstractNumId="81" w15:restartNumberingAfterBreak="0">
    <w:nsid w:val="78871C94"/>
    <w:multiLevelType w:val="hybridMultilevel"/>
    <w:tmpl w:val="31E8F8B4"/>
    <w:lvl w:ilvl="0" w:tplc="7534CB68">
      <w:start w:val="1"/>
      <w:numFmt w:val="bullet"/>
      <w:lvlText w:val=""/>
      <w:lvlJc w:val="left"/>
      <w:pPr>
        <w:ind w:left="720" w:hanging="360"/>
      </w:pPr>
      <w:rPr>
        <w:rFonts w:ascii="Symbol" w:hAnsi="Symbol" w:hint="default"/>
      </w:rPr>
    </w:lvl>
    <w:lvl w:ilvl="1" w:tplc="F40408C0" w:tentative="1">
      <w:start w:val="1"/>
      <w:numFmt w:val="bullet"/>
      <w:lvlText w:val="o"/>
      <w:lvlJc w:val="left"/>
      <w:pPr>
        <w:ind w:left="1440" w:hanging="360"/>
      </w:pPr>
      <w:rPr>
        <w:rFonts w:ascii="Courier New" w:hAnsi="Courier New" w:cs="Courier New" w:hint="default"/>
      </w:rPr>
    </w:lvl>
    <w:lvl w:ilvl="2" w:tplc="0D18D2DA" w:tentative="1">
      <w:start w:val="1"/>
      <w:numFmt w:val="bullet"/>
      <w:lvlText w:val=""/>
      <w:lvlJc w:val="left"/>
      <w:pPr>
        <w:ind w:left="2160" w:hanging="360"/>
      </w:pPr>
      <w:rPr>
        <w:rFonts w:ascii="Wingdings" w:hAnsi="Wingdings" w:hint="default"/>
      </w:rPr>
    </w:lvl>
    <w:lvl w:ilvl="3" w:tplc="70026B12" w:tentative="1">
      <w:start w:val="1"/>
      <w:numFmt w:val="bullet"/>
      <w:lvlText w:val=""/>
      <w:lvlJc w:val="left"/>
      <w:pPr>
        <w:ind w:left="2880" w:hanging="360"/>
      </w:pPr>
      <w:rPr>
        <w:rFonts w:ascii="Symbol" w:hAnsi="Symbol" w:hint="default"/>
      </w:rPr>
    </w:lvl>
    <w:lvl w:ilvl="4" w:tplc="EB9A0810" w:tentative="1">
      <w:start w:val="1"/>
      <w:numFmt w:val="bullet"/>
      <w:lvlText w:val="o"/>
      <w:lvlJc w:val="left"/>
      <w:pPr>
        <w:ind w:left="3600" w:hanging="360"/>
      </w:pPr>
      <w:rPr>
        <w:rFonts w:ascii="Courier New" w:hAnsi="Courier New" w:cs="Courier New" w:hint="default"/>
      </w:rPr>
    </w:lvl>
    <w:lvl w:ilvl="5" w:tplc="BB10F996" w:tentative="1">
      <w:start w:val="1"/>
      <w:numFmt w:val="bullet"/>
      <w:lvlText w:val=""/>
      <w:lvlJc w:val="left"/>
      <w:pPr>
        <w:ind w:left="4320" w:hanging="360"/>
      </w:pPr>
      <w:rPr>
        <w:rFonts w:ascii="Wingdings" w:hAnsi="Wingdings" w:hint="default"/>
      </w:rPr>
    </w:lvl>
    <w:lvl w:ilvl="6" w:tplc="B1628A6E" w:tentative="1">
      <w:start w:val="1"/>
      <w:numFmt w:val="bullet"/>
      <w:lvlText w:val=""/>
      <w:lvlJc w:val="left"/>
      <w:pPr>
        <w:ind w:left="5040" w:hanging="360"/>
      </w:pPr>
      <w:rPr>
        <w:rFonts w:ascii="Symbol" w:hAnsi="Symbol" w:hint="default"/>
      </w:rPr>
    </w:lvl>
    <w:lvl w:ilvl="7" w:tplc="065AE31A" w:tentative="1">
      <w:start w:val="1"/>
      <w:numFmt w:val="bullet"/>
      <w:lvlText w:val="o"/>
      <w:lvlJc w:val="left"/>
      <w:pPr>
        <w:ind w:left="5760" w:hanging="360"/>
      </w:pPr>
      <w:rPr>
        <w:rFonts w:ascii="Courier New" w:hAnsi="Courier New" w:cs="Courier New" w:hint="default"/>
      </w:rPr>
    </w:lvl>
    <w:lvl w:ilvl="8" w:tplc="1546A182" w:tentative="1">
      <w:start w:val="1"/>
      <w:numFmt w:val="bullet"/>
      <w:lvlText w:val=""/>
      <w:lvlJc w:val="left"/>
      <w:pPr>
        <w:ind w:left="6480" w:hanging="360"/>
      </w:pPr>
      <w:rPr>
        <w:rFonts w:ascii="Wingdings" w:hAnsi="Wingdings" w:hint="default"/>
      </w:rPr>
    </w:lvl>
  </w:abstractNum>
  <w:abstractNum w:abstractNumId="82" w15:restartNumberingAfterBreak="0">
    <w:nsid w:val="7F302E80"/>
    <w:multiLevelType w:val="hybridMultilevel"/>
    <w:tmpl w:val="4FBA03AA"/>
    <w:lvl w:ilvl="0" w:tplc="5342A158">
      <w:start w:val="1"/>
      <w:numFmt w:val="bullet"/>
      <w:lvlText w:val=""/>
      <w:lvlJc w:val="left"/>
      <w:pPr>
        <w:ind w:left="360" w:hanging="360"/>
      </w:pPr>
      <w:rPr>
        <w:rFonts w:ascii="Symbol" w:hAnsi="Symbol" w:hint="default"/>
      </w:rPr>
    </w:lvl>
    <w:lvl w:ilvl="1" w:tplc="17DEF918" w:tentative="1">
      <w:start w:val="1"/>
      <w:numFmt w:val="bullet"/>
      <w:lvlText w:val="o"/>
      <w:lvlJc w:val="left"/>
      <w:pPr>
        <w:ind w:left="1080" w:hanging="360"/>
      </w:pPr>
      <w:rPr>
        <w:rFonts w:ascii="Courier New" w:hAnsi="Courier New" w:cs="Courier New" w:hint="default"/>
      </w:rPr>
    </w:lvl>
    <w:lvl w:ilvl="2" w:tplc="D6D424C0" w:tentative="1">
      <w:start w:val="1"/>
      <w:numFmt w:val="bullet"/>
      <w:lvlText w:val=""/>
      <w:lvlJc w:val="left"/>
      <w:pPr>
        <w:ind w:left="1800" w:hanging="360"/>
      </w:pPr>
      <w:rPr>
        <w:rFonts w:ascii="Wingdings" w:hAnsi="Wingdings" w:hint="default"/>
      </w:rPr>
    </w:lvl>
    <w:lvl w:ilvl="3" w:tplc="240C6C7C" w:tentative="1">
      <w:start w:val="1"/>
      <w:numFmt w:val="bullet"/>
      <w:lvlText w:val=""/>
      <w:lvlJc w:val="left"/>
      <w:pPr>
        <w:ind w:left="2520" w:hanging="360"/>
      </w:pPr>
      <w:rPr>
        <w:rFonts w:ascii="Symbol" w:hAnsi="Symbol" w:hint="default"/>
      </w:rPr>
    </w:lvl>
    <w:lvl w:ilvl="4" w:tplc="2BF4B092" w:tentative="1">
      <w:start w:val="1"/>
      <w:numFmt w:val="bullet"/>
      <w:lvlText w:val="o"/>
      <w:lvlJc w:val="left"/>
      <w:pPr>
        <w:ind w:left="3240" w:hanging="360"/>
      </w:pPr>
      <w:rPr>
        <w:rFonts w:ascii="Courier New" w:hAnsi="Courier New" w:cs="Courier New" w:hint="default"/>
      </w:rPr>
    </w:lvl>
    <w:lvl w:ilvl="5" w:tplc="550C3BD8" w:tentative="1">
      <w:start w:val="1"/>
      <w:numFmt w:val="bullet"/>
      <w:lvlText w:val=""/>
      <w:lvlJc w:val="left"/>
      <w:pPr>
        <w:ind w:left="3960" w:hanging="360"/>
      </w:pPr>
      <w:rPr>
        <w:rFonts w:ascii="Wingdings" w:hAnsi="Wingdings" w:hint="default"/>
      </w:rPr>
    </w:lvl>
    <w:lvl w:ilvl="6" w:tplc="503C5D14" w:tentative="1">
      <w:start w:val="1"/>
      <w:numFmt w:val="bullet"/>
      <w:lvlText w:val=""/>
      <w:lvlJc w:val="left"/>
      <w:pPr>
        <w:ind w:left="4680" w:hanging="360"/>
      </w:pPr>
      <w:rPr>
        <w:rFonts w:ascii="Symbol" w:hAnsi="Symbol" w:hint="default"/>
      </w:rPr>
    </w:lvl>
    <w:lvl w:ilvl="7" w:tplc="2CBA6324" w:tentative="1">
      <w:start w:val="1"/>
      <w:numFmt w:val="bullet"/>
      <w:lvlText w:val="o"/>
      <w:lvlJc w:val="left"/>
      <w:pPr>
        <w:ind w:left="5400" w:hanging="360"/>
      </w:pPr>
      <w:rPr>
        <w:rFonts w:ascii="Courier New" w:hAnsi="Courier New" w:cs="Courier New" w:hint="default"/>
      </w:rPr>
    </w:lvl>
    <w:lvl w:ilvl="8" w:tplc="F0126140" w:tentative="1">
      <w:start w:val="1"/>
      <w:numFmt w:val="bullet"/>
      <w:lvlText w:val=""/>
      <w:lvlJc w:val="left"/>
      <w:pPr>
        <w:ind w:left="6120" w:hanging="360"/>
      </w:pPr>
      <w:rPr>
        <w:rFonts w:ascii="Wingdings" w:hAnsi="Wingdings" w:hint="default"/>
      </w:rPr>
    </w:lvl>
  </w:abstractNum>
  <w:num w:numId="1" w16cid:durableId="1671248122">
    <w:abstractNumId w:val="44"/>
  </w:num>
  <w:num w:numId="2" w16cid:durableId="1461536614">
    <w:abstractNumId w:val="46"/>
  </w:num>
  <w:num w:numId="3" w16cid:durableId="1644233688">
    <w:abstractNumId w:val="27"/>
  </w:num>
  <w:num w:numId="4" w16cid:durableId="2119448368">
    <w:abstractNumId w:val="1"/>
  </w:num>
  <w:num w:numId="5" w16cid:durableId="1530139225">
    <w:abstractNumId w:val="0"/>
  </w:num>
  <w:num w:numId="6" w16cid:durableId="1944804527">
    <w:abstractNumId w:val="62"/>
  </w:num>
  <w:num w:numId="7" w16cid:durableId="1914195752">
    <w:abstractNumId w:val="11"/>
  </w:num>
  <w:num w:numId="8" w16cid:durableId="474030340">
    <w:abstractNumId w:val="6"/>
  </w:num>
  <w:num w:numId="9" w16cid:durableId="442264106">
    <w:abstractNumId w:val="60"/>
  </w:num>
  <w:num w:numId="10" w16cid:durableId="687365790">
    <w:abstractNumId w:val="61"/>
  </w:num>
  <w:num w:numId="11" w16cid:durableId="61030625">
    <w:abstractNumId w:val="55"/>
  </w:num>
  <w:num w:numId="12" w16cid:durableId="1003776726">
    <w:abstractNumId w:val="4"/>
  </w:num>
  <w:num w:numId="13" w16cid:durableId="734087073">
    <w:abstractNumId w:val="73"/>
  </w:num>
  <w:num w:numId="14" w16cid:durableId="74283446">
    <w:abstractNumId w:val="32"/>
  </w:num>
  <w:num w:numId="15" w16cid:durableId="176505562">
    <w:abstractNumId w:val="19"/>
  </w:num>
  <w:num w:numId="16" w16cid:durableId="813332182">
    <w:abstractNumId w:val="22"/>
  </w:num>
  <w:num w:numId="17" w16cid:durableId="1545554802">
    <w:abstractNumId w:val="21"/>
  </w:num>
  <w:num w:numId="18" w16cid:durableId="1863976724">
    <w:abstractNumId w:val="69"/>
  </w:num>
  <w:num w:numId="19" w16cid:durableId="1788158833">
    <w:abstractNumId w:val="38"/>
  </w:num>
  <w:num w:numId="20" w16cid:durableId="91049028">
    <w:abstractNumId w:val="17"/>
  </w:num>
  <w:num w:numId="21" w16cid:durableId="1232471780">
    <w:abstractNumId w:val="31"/>
  </w:num>
  <w:num w:numId="22" w16cid:durableId="1500341318">
    <w:abstractNumId w:val="30"/>
  </w:num>
  <w:num w:numId="23" w16cid:durableId="376974335">
    <w:abstractNumId w:val="7"/>
  </w:num>
  <w:num w:numId="24" w16cid:durableId="553666607">
    <w:abstractNumId w:val="75"/>
  </w:num>
  <w:num w:numId="25" w16cid:durableId="1457019556">
    <w:abstractNumId w:val="72"/>
  </w:num>
  <w:num w:numId="26" w16cid:durableId="1619068995">
    <w:abstractNumId w:val="59"/>
  </w:num>
  <w:num w:numId="27" w16cid:durableId="74523737">
    <w:abstractNumId w:val="78"/>
  </w:num>
  <w:num w:numId="28" w16cid:durableId="1798521324">
    <w:abstractNumId w:val="54"/>
  </w:num>
  <w:num w:numId="29" w16cid:durableId="810756147">
    <w:abstractNumId w:val="80"/>
  </w:num>
  <w:num w:numId="30" w16cid:durableId="1767769722">
    <w:abstractNumId w:val="45"/>
  </w:num>
  <w:num w:numId="31" w16cid:durableId="511261961">
    <w:abstractNumId w:val="76"/>
  </w:num>
  <w:num w:numId="32" w16cid:durableId="1699430545">
    <w:abstractNumId w:val="56"/>
  </w:num>
  <w:num w:numId="33" w16cid:durableId="965744459">
    <w:abstractNumId w:val="25"/>
  </w:num>
  <w:num w:numId="34" w16cid:durableId="2076780438">
    <w:abstractNumId w:val="41"/>
  </w:num>
  <w:num w:numId="35" w16cid:durableId="156725248">
    <w:abstractNumId w:val="15"/>
  </w:num>
  <w:num w:numId="36" w16cid:durableId="136923166">
    <w:abstractNumId w:val="5"/>
  </w:num>
  <w:num w:numId="37" w16cid:durableId="1054158825">
    <w:abstractNumId w:val="52"/>
  </w:num>
  <w:num w:numId="38" w16cid:durableId="1653679555">
    <w:abstractNumId w:val="49"/>
  </w:num>
  <w:num w:numId="39" w16cid:durableId="567960525">
    <w:abstractNumId w:val="33"/>
  </w:num>
  <w:num w:numId="40" w16cid:durableId="1539202903">
    <w:abstractNumId w:val="68"/>
  </w:num>
  <w:num w:numId="41" w16cid:durableId="987827137">
    <w:abstractNumId w:val="64"/>
  </w:num>
  <w:num w:numId="42" w16cid:durableId="1432553120">
    <w:abstractNumId w:val="12"/>
  </w:num>
  <w:num w:numId="43" w16cid:durableId="1980375524">
    <w:abstractNumId w:val="34"/>
  </w:num>
  <w:num w:numId="44" w16cid:durableId="497842105">
    <w:abstractNumId w:val="82"/>
  </w:num>
  <w:num w:numId="45" w16cid:durableId="590745586">
    <w:abstractNumId w:val="24"/>
  </w:num>
  <w:num w:numId="46" w16cid:durableId="24214887">
    <w:abstractNumId w:val="35"/>
  </w:num>
  <w:num w:numId="47" w16cid:durableId="1119838919">
    <w:abstractNumId w:val="8"/>
  </w:num>
  <w:num w:numId="48" w16cid:durableId="380908510">
    <w:abstractNumId w:val="70"/>
  </w:num>
  <w:num w:numId="49" w16cid:durableId="1916236628">
    <w:abstractNumId w:val="2"/>
  </w:num>
  <w:num w:numId="50" w16cid:durableId="1089041708">
    <w:abstractNumId w:val="37"/>
  </w:num>
  <w:num w:numId="51" w16cid:durableId="1609268981">
    <w:abstractNumId w:val="3"/>
  </w:num>
  <w:num w:numId="52" w16cid:durableId="760105484">
    <w:abstractNumId w:val="50"/>
  </w:num>
  <w:num w:numId="53" w16cid:durableId="274874179">
    <w:abstractNumId w:val="36"/>
  </w:num>
  <w:num w:numId="54" w16cid:durableId="1488551673">
    <w:abstractNumId w:val="10"/>
  </w:num>
  <w:num w:numId="55" w16cid:durableId="728067823">
    <w:abstractNumId w:val="74"/>
  </w:num>
  <w:num w:numId="56" w16cid:durableId="611517874">
    <w:abstractNumId w:val="18"/>
  </w:num>
  <w:num w:numId="57" w16cid:durableId="1860004647">
    <w:abstractNumId w:val="16"/>
  </w:num>
  <w:num w:numId="58" w16cid:durableId="778642324">
    <w:abstractNumId w:val="79"/>
  </w:num>
  <w:num w:numId="59" w16cid:durableId="756905223">
    <w:abstractNumId w:val="81"/>
  </w:num>
  <w:num w:numId="60" w16cid:durableId="1863088596">
    <w:abstractNumId w:val="29"/>
  </w:num>
  <w:num w:numId="61" w16cid:durableId="1324816251">
    <w:abstractNumId w:val="9"/>
  </w:num>
  <w:num w:numId="62" w16cid:durableId="75324647">
    <w:abstractNumId w:val="14"/>
  </w:num>
  <w:num w:numId="63" w16cid:durableId="474563722">
    <w:abstractNumId w:val="63"/>
  </w:num>
  <w:num w:numId="64" w16cid:durableId="1038121305">
    <w:abstractNumId w:val="71"/>
  </w:num>
  <w:num w:numId="65" w16cid:durableId="959845169">
    <w:abstractNumId w:val="39"/>
  </w:num>
  <w:num w:numId="66" w16cid:durableId="339164790">
    <w:abstractNumId w:val="65"/>
  </w:num>
  <w:num w:numId="67" w16cid:durableId="2054647683">
    <w:abstractNumId w:val="47"/>
  </w:num>
  <w:num w:numId="68" w16cid:durableId="1568539173">
    <w:abstractNumId w:val="48"/>
  </w:num>
  <w:num w:numId="69" w16cid:durableId="246429051">
    <w:abstractNumId w:val="42"/>
  </w:num>
  <w:num w:numId="70" w16cid:durableId="1210922649">
    <w:abstractNumId w:val="77"/>
  </w:num>
  <w:num w:numId="71" w16cid:durableId="1404328157">
    <w:abstractNumId w:val="53"/>
  </w:num>
  <w:num w:numId="72" w16cid:durableId="1646203265">
    <w:abstractNumId w:val="13"/>
  </w:num>
  <w:num w:numId="73" w16cid:durableId="1268536758">
    <w:abstractNumId w:val="26"/>
  </w:num>
  <w:num w:numId="74" w16cid:durableId="432090966">
    <w:abstractNumId w:val="66"/>
  </w:num>
  <w:num w:numId="75" w16cid:durableId="310184045">
    <w:abstractNumId w:val="57"/>
  </w:num>
  <w:num w:numId="76" w16cid:durableId="7102571">
    <w:abstractNumId w:val="58"/>
  </w:num>
  <w:num w:numId="77" w16cid:durableId="871958601">
    <w:abstractNumId w:val="23"/>
  </w:num>
  <w:num w:numId="78" w16cid:durableId="1514539920">
    <w:abstractNumId w:val="40"/>
  </w:num>
  <w:num w:numId="79" w16cid:durableId="1424061297">
    <w:abstractNumId w:val="28"/>
  </w:num>
  <w:num w:numId="80" w16cid:durableId="1824463698">
    <w:abstractNumId w:val="43"/>
  </w:num>
  <w:num w:numId="81" w16cid:durableId="1643315884">
    <w:abstractNumId w:val="20"/>
  </w:num>
  <w:num w:numId="82" w16cid:durableId="1982998322">
    <w:abstractNumId w:val="51"/>
  </w:num>
  <w:num w:numId="83" w16cid:durableId="1883906418">
    <w:abstractNumId w:val="46"/>
    <w:lvlOverride w:ilvl="0">
      <w:startOverride w:val="1"/>
    </w:lvlOverride>
  </w:num>
  <w:num w:numId="84" w16cid:durableId="953554551">
    <w:abstractNumId w:val="46"/>
  </w:num>
  <w:num w:numId="85" w16cid:durableId="443040921">
    <w:abstractNumId w:val="67"/>
  </w:num>
  <w:numIdMacAtCleanup w:val="8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attachedTemplate r:id="rId1"/>
  <w:stylePaneSortMethod w:val="0000"/>
  <w:defaultTabStop w:val="720"/>
  <w:hyphenationZone w:val="425"/>
  <w:defaultTableStyle w:val="RHDHVTable"/>
  <w:characterSpacingControl w:val="doNotCompress"/>
  <w:footnotePr>
    <w:footnote w:id="-1"/>
    <w:footnote w:id="0"/>
    <w:footnote w:id="1"/>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uthor" w:val="Sian John and Andrew Fielding "/>
    <w:docVar w:name="AuthorAddressCountryCode" w:val="AU"/>
    <w:docVar w:name="AuthorAddressId" w:val="283"/>
    <w:docVar w:name="AuthorAddressLanguage" w:val="1"/>
    <w:docVar w:name="AuthorAddressLayoutId" w:val="1"/>
    <w:docVar w:name="AuthorAddressType" w:val="0"/>
    <w:docVar w:name="AuthorContactEmail" w:val="andrew.feidling@RHDHV"/>
    <w:docVar w:name="AuthorContactTelephone" w:val="0477776213"/>
    <w:docVar w:name="AuthorFunction" w:val="Senior Scientist "/>
    <w:docVar w:name="BrandId" w:val="0"/>
    <w:docVar w:name="BrandWeightId" w:val="1"/>
    <w:docVar w:name="CDCDocNumber" w:val="0001"/>
    <w:docVar w:name="ClassificationId" w:val="1"/>
    <w:docVar w:name="ColourSchemeId" w:val="0"/>
    <w:docVar w:name="countryInAddress" w:val="True"/>
    <w:docVar w:name="DocType" w:val="Report"/>
    <w:docVar w:name="DocumentDate" w:val="44568"/>
    <w:docVar w:name="DocumentShortTitle" w:val="Coastal Impact Assessment Good Practice Guide"/>
    <w:docVar w:name="DocumentSubheading" w:val=" "/>
    <w:docVar w:name="dvDocumentType" w:val="Report"/>
    <w:docVar w:name="dvListSeparator" w:val=","/>
    <w:docVar w:name="dvTemplateType" w:val="Report"/>
    <w:docVar w:name="dvTTCTemplate" w:val="TTC"/>
    <w:docVar w:name="LegalEntityId" w:val="110040600"/>
    <w:docVar w:name="LevelsLocations" w:val="GU"/>
    <w:docVar w:name="OrganisationalSubUnitId" w:val="9999"/>
    <w:docVar w:name="OrganisationalUnitId" w:val="27"/>
    <w:docVar w:name="Originator" w:val="RHD"/>
    <w:docVar w:name="ProjectName" w:val="AP 4/12/19/1 - Development of Guidance Note for Coastal Engineering Good Practice in Impact Assessment"/>
    <w:docVar w:name="ProjectNumber" w:val="PA2846"/>
    <w:docVar w:name="RecieverFaxNo" w:val=" "/>
    <w:docVar w:name="RecieverReference" w:val=" "/>
    <w:docVar w:name="ReportFrontPageWithImageOption" w:val="0"/>
    <w:docVar w:name="ReportType" w:val="2"/>
    <w:docVar w:name="Role" w:val="EN"/>
    <w:docVar w:name="SelectedAccreditations" w:val="|"/>
    <w:docVar w:name="SignatoryJobTitle" w:val=" "/>
    <w:docVar w:name="SignatoryName" w:val=" "/>
    <w:docVar w:name="StationeryApologies" w:val=" "/>
    <w:docVar w:name="StationeryAppendix" w:val=" "/>
    <w:docVar w:name="StationeryClosing" w:val=" "/>
    <w:docVar w:name="StationeryCopyTo" w:val=" "/>
    <w:docVar w:name="StationeryEnclosures" w:val=" "/>
    <w:docVar w:name="StationeryFaxPages" w:val=" "/>
    <w:docVar w:name="StationeryMeetingDate" w:val="44508.837025463"/>
    <w:docVar w:name="StationeryMeetingLocation" w:val=" "/>
    <w:docVar w:name="StationeryMeetingPresent" w:val=" "/>
    <w:docVar w:name="StationeryMeetingTime" w:val="44508.837025463"/>
    <w:docVar w:name="StationerySalutation" w:val=" "/>
    <w:docVar w:name="StationerySEAFinancialLetter" w:val="False"/>
    <w:docVar w:name="StatusId" w:val="2"/>
    <w:docVar w:name="TemplateCode" w:val="RP"/>
    <w:docVar w:name="ThirdPartyLogos" w:val="|"/>
    <w:docVar w:name="Volume" w:val="02"/>
  </w:docVars>
  <w:rsids>
    <w:rsidRoot w:val="00D6146B"/>
    <w:rsid w:val="0000064E"/>
    <w:rsid w:val="000016FA"/>
    <w:rsid w:val="00002241"/>
    <w:rsid w:val="00002834"/>
    <w:rsid w:val="0000368A"/>
    <w:rsid w:val="00003B48"/>
    <w:rsid w:val="00003DF6"/>
    <w:rsid w:val="00003F9A"/>
    <w:rsid w:val="000058DA"/>
    <w:rsid w:val="00005F41"/>
    <w:rsid w:val="00007191"/>
    <w:rsid w:val="00007D07"/>
    <w:rsid w:val="000102F3"/>
    <w:rsid w:val="0001088D"/>
    <w:rsid w:val="000114A5"/>
    <w:rsid w:val="00012583"/>
    <w:rsid w:val="0001309D"/>
    <w:rsid w:val="00013910"/>
    <w:rsid w:val="00014085"/>
    <w:rsid w:val="000147B4"/>
    <w:rsid w:val="0001519F"/>
    <w:rsid w:val="00015850"/>
    <w:rsid w:val="00015C6F"/>
    <w:rsid w:val="00016606"/>
    <w:rsid w:val="00016967"/>
    <w:rsid w:val="00016E5F"/>
    <w:rsid w:val="00016F81"/>
    <w:rsid w:val="00017484"/>
    <w:rsid w:val="0001779A"/>
    <w:rsid w:val="00021B0F"/>
    <w:rsid w:val="000231DF"/>
    <w:rsid w:val="000232C2"/>
    <w:rsid w:val="0002395C"/>
    <w:rsid w:val="0002587E"/>
    <w:rsid w:val="00027115"/>
    <w:rsid w:val="0002735E"/>
    <w:rsid w:val="00027599"/>
    <w:rsid w:val="0003465D"/>
    <w:rsid w:val="00036B25"/>
    <w:rsid w:val="00040FC9"/>
    <w:rsid w:val="000429CD"/>
    <w:rsid w:val="000429F3"/>
    <w:rsid w:val="00042B11"/>
    <w:rsid w:val="00043031"/>
    <w:rsid w:val="0004384D"/>
    <w:rsid w:val="00043F2A"/>
    <w:rsid w:val="00044A55"/>
    <w:rsid w:val="00045046"/>
    <w:rsid w:val="00045070"/>
    <w:rsid w:val="00045465"/>
    <w:rsid w:val="0004568F"/>
    <w:rsid w:val="00045DBD"/>
    <w:rsid w:val="0004653F"/>
    <w:rsid w:val="00046773"/>
    <w:rsid w:val="00046CA7"/>
    <w:rsid w:val="00047851"/>
    <w:rsid w:val="00047EBD"/>
    <w:rsid w:val="0005034C"/>
    <w:rsid w:val="0005059E"/>
    <w:rsid w:val="00052802"/>
    <w:rsid w:val="000528A6"/>
    <w:rsid w:val="00052D18"/>
    <w:rsid w:val="0005318A"/>
    <w:rsid w:val="00053237"/>
    <w:rsid w:val="00054037"/>
    <w:rsid w:val="00054136"/>
    <w:rsid w:val="0005445E"/>
    <w:rsid w:val="00055C8F"/>
    <w:rsid w:val="000563D6"/>
    <w:rsid w:val="000565B6"/>
    <w:rsid w:val="00060A71"/>
    <w:rsid w:val="000615DF"/>
    <w:rsid w:val="00061D2D"/>
    <w:rsid w:val="00063EA3"/>
    <w:rsid w:val="0006650C"/>
    <w:rsid w:val="00066752"/>
    <w:rsid w:val="0007103D"/>
    <w:rsid w:val="00072D82"/>
    <w:rsid w:val="00073A33"/>
    <w:rsid w:val="00073C96"/>
    <w:rsid w:val="00073D2A"/>
    <w:rsid w:val="00077363"/>
    <w:rsid w:val="0007745A"/>
    <w:rsid w:val="00077B1B"/>
    <w:rsid w:val="00080270"/>
    <w:rsid w:val="0008093D"/>
    <w:rsid w:val="000834C3"/>
    <w:rsid w:val="00083685"/>
    <w:rsid w:val="000840FE"/>
    <w:rsid w:val="000848BB"/>
    <w:rsid w:val="0008513D"/>
    <w:rsid w:val="00086920"/>
    <w:rsid w:val="00087655"/>
    <w:rsid w:val="000876F4"/>
    <w:rsid w:val="00087F2E"/>
    <w:rsid w:val="00091A7B"/>
    <w:rsid w:val="00092386"/>
    <w:rsid w:val="00092F8E"/>
    <w:rsid w:val="00093682"/>
    <w:rsid w:val="00093EB0"/>
    <w:rsid w:val="000942EF"/>
    <w:rsid w:val="00094972"/>
    <w:rsid w:val="00094D11"/>
    <w:rsid w:val="000950A8"/>
    <w:rsid w:val="00095332"/>
    <w:rsid w:val="00096854"/>
    <w:rsid w:val="00097ABC"/>
    <w:rsid w:val="000A26D0"/>
    <w:rsid w:val="000A3ACD"/>
    <w:rsid w:val="000A7551"/>
    <w:rsid w:val="000B119B"/>
    <w:rsid w:val="000B19AB"/>
    <w:rsid w:val="000B1BAA"/>
    <w:rsid w:val="000B2E01"/>
    <w:rsid w:val="000B42CA"/>
    <w:rsid w:val="000B4819"/>
    <w:rsid w:val="000B4AD6"/>
    <w:rsid w:val="000B5993"/>
    <w:rsid w:val="000B65B0"/>
    <w:rsid w:val="000C1900"/>
    <w:rsid w:val="000C2E50"/>
    <w:rsid w:val="000C377F"/>
    <w:rsid w:val="000C42DC"/>
    <w:rsid w:val="000C4577"/>
    <w:rsid w:val="000C5670"/>
    <w:rsid w:val="000C56EB"/>
    <w:rsid w:val="000C5DB6"/>
    <w:rsid w:val="000C62D7"/>
    <w:rsid w:val="000C79D6"/>
    <w:rsid w:val="000D1A4B"/>
    <w:rsid w:val="000D202C"/>
    <w:rsid w:val="000D4003"/>
    <w:rsid w:val="000D484C"/>
    <w:rsid w:val="000D4D7F"/>
    <w:rsid w:val="000D7F13"/>
    <w:rsid w:val="000E3D94"/>
    <w:rsid w:val="000E59BB"/>
    <w:rsid w:val="000E5F88"/>
    <w:rsid w:val="000E60B9"/>
    <w:rsid w:val="000E6D6B"/>
    <w:rsid w:val="000F226F"/>
    <w:rsid w:val="000F2286"/>
    <w:rsid w:val="000F3355"/>
    <w:rsid w:val="000F4178"/>
    <w:rsid w:val="000F4B0D"/>
    <w:rsid w:val="000F555A"/>
    <w:rsid w:val="000F556D"/>
    <w:rsid w:val="000F6E16"/>
    <w:rsid w:val="000F73A1"/>
    <w:rsid w:val="000F787A"/>
    <w:rsid w:val="000F7893"/>
    <w:rsid w:val="00100434"/>
    <w:rsid w:val="00101118"/>
    <w:rsid w:val="00101649"/>
    <w:rsid w:val="00101735"/>
    <w:rsid w:val="00101E7A"/>
    <w:rsid w:val="00102553"/>
    <w:rsid w:val="00105D47"/>
    <w:rsid w:val="00106AFA"/>
    <w:rsid w:val="0010753E"/>
    <w:rsid w:val="001103B0"/>
    <w:rsid w:val="00111796"/>
    <w:rsid w:val="0011399A"/>
    <w:rsid w:val="001143BA"/>
    <w:rsid w:val="0011457A"/>
    <w:rsid w:val="00114850"/>
    <w:rsid w:val="00115736"/>
    <w:rsid w:val="00115BFF"/>
    <w:rsid w:val="00115D10"/>
    <w:rsid w:val="0011606D"/>
    <w:rsid w:val="00116A6F"/>
    <w:rsid w:val="00117942"/>
    <w:rsid w:val="0012045F"/>
    <w:rsid w:val="001208AA"/>
    <w:rsid w:val="00122F06"/>
    <w:rsid w:val="001242FC"/>
    <w:rsid w:val="00124430"/>
    <w:rsid w:val="00124751"/>
    <w:rsid w:val="001255CF"/>
    <w:rsid w:val="00125CD8"/>
    <w:rsid w:val="00126471"/>
    <w:rsid w:val="0013090A"/>
    <w:rsid w:val="00130D74"/>
    <w:rsid w:val="001334DA"/>
    <w:rsid w:val="00134712"/>
    <w:rsid w:val="00134B80"/>
    <w:rsid w:val="00134C3F"/>
    <w:rsid w:val="00134D37"/>
    <w:rsid w:val="0013643C"/>
    <w:rsid w:val="00141869"/>
    <w:rsid w:val="0014201A"/>
    <w:rsid w:val="00142D00"/>
    <w:rsid w:val="00143BDB"/>
    <w:rsid w:val="00144D5F"/>
    <w:rsid w:val="00147653"/>
    <w:rsid w:val="00147E5F"/>
    <w:rsid w:val="00151A82"/>
    <w:rsid w:val="00151F5C"/>
    <w:rsid w:val="00152087"/>
    <w:rsid w:val="0015233D"/>
    <w:rsid w:val="0015296E"/>
    <w:rsid w:val="00152C2B"/>
    <w:rsid w:val="00153650"/>
    <w:rsid w:val="0015602B"/>
    <w:rsid w:val="0015618D"/>
    <w:rsid w:val="00156417"/>
    <w:rsid w:val="0016040D"/>
    <w:rsid w:val="00160478"/>
    <w:rsid w:val="0016111E"/>
    <w:rsid w:val="0016136E"/>
    <w:rsid w:val="00161374"/>
    <w:rsid w:val="00161CB1"/>
    <w:rsid w:val="00161E71"/>
    <w:rsid w:val="0016263F"/>
    <w:rsid w:val="00162A56"/>
    <w:rsid w:val="001637B4"/>
    <w:rsid w:val="00163AC9"/>
    <w:rsid w:val="00167AF0"/>
    <w:rsid w:val="00167D15"/>
    <w:rsid w:val="00167D8D"/>
    <w:rsid w:val="0017113C"/>
    <w:rsid w:val="00173122"/>
    <w:rsid w:val="00173C2C"/>
    <w:rsid w:val="00173E05"/>
    <w:rsid w:val="00173E2F"/>
    <w:rsid w:val="00174C23"/>
    <w:rsid w:val="00174C36"/>
    <w:rsid w:val="00174D4A"/>
    <w:rsid w:val="00176664"/>
    <w:rsid w:val="00176940"/>
    <w:rsid w:val="00177885"/>
    <w:rsid w:val="0018095B"/>
    <w:rsid w:val="00182A34"/>
    <w:rsid w:val="00182D17"/>
    <w:rsid w:val="00184CED"/>
    <w:rsid w:val="00184DA6"/>
    <w:rsid w:val="00186596"/>
    <w:rsid w:val="00186D71"/>
    <w:rsid w:val="00187498"/>
    <w:rsid w:val="00191625"/>
    <w:rsid w:val="00193868"/>
    <w:rsid w:val="00193DE6"/>
    <w:rsid w:val="00194102"/>
    <w:rsid w:val="001943BD"/>
    <w:rsid w:val="00194A33"/>
    <w:rsid w:val="00195663"/>
    <w:rsid w:val="00195812"/>
    <w:rsid w:val="001958AE"/>
    <w:rsid w:val="00196FCF"/>
    <w:rsid w:val="00197506"/>
    <w:rsid w:val="001A1764"/>
    <w:rsid w:val="001A2CB1"/>
    <w:rsid w:val="001A3B95"/>
    <w:rsid w:val="001A60AC"/>
    <w:rsid w:val="001A6676"/>
    <w:rsid w:val="001A6711"/>
    <w:rsid w:val="001A716A"/>
    <w:rsid w:val="001B0AE5"/>
    <w:rsid w:val="001B109D"/>
    <w:rsid w:val="001B10F6"/>
    <w:rsid w:val="001B178E"/>
    <w:rsid w:val="001B19D6"/>
    <w:rsid w:val="001B27E3"/>
    <w:rsid w:val="001B2821"/>
    <w:rsid w:val="001B2C8F"/>
    <w:rsid w:val="001B5BA6"/>
    <w:rsid w:val="001B6EA0"/>
    <w:rsid w:val="001C1167"/>
    <w:rsid w:val="001C11A2"/>
    <w:rsid w:val="001C201D"/>
    <w:rsid w:val="001C276E"/>
    <w:rsid w:val="001C342C"/>
    <w:rsid w:val="001C3E21"/>
    <w:rsid w:val="001C431B"/>
    <w:rsid w:val="001C52F0"/>
    <w:rsid w:val="001C6675"/>
    <w:rsid w:val="001C6997"/>
    <w:rsid w:val="001C7C90"/>
    <w:rsid w:val="001D1DAA"/>
    <w:rsid w:val="001D2451"/>
    <w:rsid w:val="001D2F56"/>
    <w:rsid w:val="001D32C7"/>
    <w:rsid w:val="001E0BF3"/>
    <w:rsid w:val="001E1871"/>
    <w:rsid w:val="001E1D7B"/>
    <w:rsid w:val="001E2B49"/>
    <w:rsid w:val="001E333E"/>
    <w:rsid w:val="001E57BA"/>
    <w:rsid w:val="001E67E8"/>
    <w:rsid w:val="001E7E5B"/>
    <w:rsid w:val="001F0D76"/>
    <w:rsid w:val="001F0E8A"/>
    <w:rsid w:val="001F16F0"/>
    <w:rsid w:val="001F35CE"/>
    <w:rsid w:val="001F39A3"/>
    <w:rsid w:val="001F40BB"/>
    <w:rsid w:val="001F4378"/>
    <w:rsid w:val="001F4709"/>
    <w:rsid w:val="001F48AA"/>
    <w:rsid w:val="001F68AE"/>
    <w:rsid w:val="001F6999"/>
    <w:rsid w:val="001F69C3"/>
    <w:rsid w:val="00200F2A"/>
    <w:rsid w:val="0020100D"/>
    <w:rsid w:val="002011DF"/>
    <w:rsid w:val="002022AC"/>
    <w:rsid w:val="0020478D"/>
    <w:rsid w:val="00204DA1"/>
    <w:rsid w:val="00207D7D"/>
    <w:rsid w:val="00210365"/>
    <w:rsid w:val="002112CA"/>
    <w:rsid w:val="00211E77"/>
    <w:rsid w:val="00212932"/>
    <w:rsid w:val="00212956"/>
    <w:rsid w:val="00213085"/>
    <w:rsid w:val="0021406E"/>
    <w:rsid w:val="002145A2"/>
    <w:rsid w:val="00214621"/>
    <w:rsid w:val="002156B2"/>
    <w:rsid w:val="00217514"/>
    <w:rsid w:val="00220618"/>
    <w:rsid w:val="002208B3"/>
    <w:rsid w:val="00221341"/>
    <w:rsid w:val="00222A58"/>
    <w:rsid w:val="002236E4"/>
    <w:rsid w:val="00224459"/>
    <w:rsid w:val="00224C9C"/>
    <w:rsid w:val="00225725"/>
    <w:rsid w:val="00225886"/>
    <w:rsid w:val="00225C20"/>
    <w:rsid w:val="00225DA3"/>
    <w:rsid w:val="002269E3"/>
    <w:rsid w:val="00226DE6"/>
    <w:rsid w:val="00227028"/>
    <w:rsid w:val="002277BD"/>
    <w:rsid w:val="002312A5"/>
    <w:rsid w:val="00231EF2"/>
    <w:rsid w:val="00233436"/>
    <w:rsid w:val="00235BB4"/>
    <w:rsid w:val="002370B2"/>
    <w:rsid w:val="00237E2C"/>
    <w:rsid w:val="00240D3E"/>
    <w:rsid w:val="00242401"/>
    <w:rsid w:val="00243656"/>
    <w:rsid w:val="0024395F"/>
    <w:rsid w:val="00247988"/>
    <w:rsid w:val="00250FE3"/>
    <w:rsid w:val="00252665"/>
    <w:rsid w:val="0025303B"/>
    <w:rsid w:val="002536FC"/>
    <w:rsid w:val="00253925"/>
    <w:rsid w:val="00254D7C"/>
    <w:rsid w:val="0025549D"/>
    <w:rsid w:val="00256306"/>
    <w:rsid w:val="00256566"/>
    <w:rsid w:val="0025673B"/>
    <w:rsid w:val="002572A5"/>
    <w:rsid w:val="002578B3"/>
    <w:rsid w:val="002602B5"/>
    <w:rsid w:val="00260411"/>
    <w:rsid w:val="002616B9"/>
    <w:rsid w:val="00262C8A"/>
    <w:rsid w:val="00262FEA"/>
    <w:rsid w:val="00264394"/>
    <w:rsid w:val="002645FB"/>
    <w:rsid w:val="002649F3"/>
    <w:rsid w:val="0026533B"/>
    <w:rsid w:val="00265953"/>
    <w:rsid w:val="002677CE"/>
    <w:rsid w:val="00270A33"/>
    <w:rsid w:val="002714A0"/>
    <w:rsid w:val="00271B9D"/>
    <w:rsid w:val="00272C4B"/>
    <w:rsid w:val="00273971"/>
    <w:rsid w:val="00276E59"/>
    <w:rsid w:val="0028018A"/>
    <w:rsid w:val="00282096"/>
    <w:rsid w:val="002837C0"/>
    <w:rsid w:val="00284973"/>
    <w:rsid w:val="00284EAD"/>
    <w:rsid w:val="002855FC"/>
    <w:rsid w:val="00286630"/>
    <w:rsid w:val="00286E00"/>
    <w:rsid w:val="00287248"/>
    <w:rsid w:val="00290B60"/>
    <w:rsid w:val="00292647"/>
    <w:rsid w:val="00292A54"/>
    <w:rsid w:val="00292E63"/>
    <w:rsid w:val="002955E1"/>
    <w:rsid w:val="0029623C"/>
    <w:rsid w:val="002979AD"/>
    <w:rsid w:val="00297E45"/>
    <w:rsid w:val="002A0254"/>
    <w:rsid w:val="002A028D"/>
    <w:rsid w:val="002A0F81"/>
    <w:rsid w:val="002A2049"/>
    <w:rsid w:val="002A204E"/>
    <w:rsid w:val="002A3544"/>
    <w:rsid w:val="002A35A0"/>
    <w:rsid w:val="002A361A"/>
    <w:rsid w:val="002A42AB"/>
    <w:rsid w:val="002A4C5D"/>
    <w:rsid w:val="002A5537"/>
    <w:rsid w:val="002A5F1B"/>
    <w:rsid w:val="002A6737"/>
    <w:rsid w:val="002B0843"/>
    <w:rsid w:val="002B0A10"/>
    <w:rsid w:val="002B0A2C"/>
    <w:rsid w:val="002B1A00"/>
    <w:rsid w:val="002B27DE"/>
    <w:rsid w:val="002B281C"/>
    <w:rsid w:val="002B2B95"/>
    <w:rsid w:val="002B33AF"/>
    <w:rsid w:val="002B3BD2"/>
    <w:rsid w:val="002B4410"/>
    <w:rsid w:val="002C12A6"/>
    <w:rsid w:val="002C168A"/>
    <w:rsid w:val="002C1D8B"/>
    <w:rsid w:val="002C2619"/>
    <w:rsid w:val="002C47A9"/>
    <w:rsid w:val="002C4DDF"/>
    <w:rsid w:val="002C501A"/>
    <w:rsid w:val="002C65FE"/>
    <w:rsid w:val="002C7137"/>
    <w:rsid w:val="002D20B6"/>
    <w:rsid w:val="002D3A46"/>
    <w:rsid w:val="002D4732"/>
    <w:rsid w:val="002D4B80"/>
    <w:rsid w:val="002D7969"/>
    <w:rsid w:val="002D7AC9"/>
    <w:rsid w:val="002E0520"/>
    <w:rsid w:val="002E07E6"/>
    <w:rsid w:val="002E6601"/>
    <w:rsid w:val="002E7286"/>
    <w:rsid w:val="002E77F2"/>
    <w:rsid w:val="002F0E64"/>
    <w:rsid w:val="002F3F12"/>
    <w:rsid w:val="002F5329"/>
    <w:rsid w:val="002F713B"/>
    <w:rsid w:val="002F7CBF"/>
    <w:rsid w:val="00300560"/>
    <w:rsid w:val="0030139F"/>
    <w:rsid w:val="00301AED"/>
    <w:rsid w:val="00301D0D"/>
    <w:rsid w:val="00301FBB"/>
    <w:rsid w:val="00302891"/>
    <w:rsid w:val="00305B95"/>
    <w:rsid w:val="00306C2D"/>
    <w:rsid w:val="003102BA"/>
    <w:rsid w:val="00310FDC"/>
    <w:rsid w:val="00311362"/>
    <w:rsid w:val="00311F2B"/>
    <w:rsid w:val="003130A7"/>
    <w:rsid w:val="00313D4C"/>
    <w:rsid w:val="00314B0D"/>
    <w:rsid w:val="003162FD"/>
    <w:rsid w:val="00316D7B"/>
    <w:rsid w:val="00317BD0"/>
    <w:rsid w:val="00320870"/>
    <w:rsid w:val="00320C62"/>
    <w:rsid w:val="003212CC"/>
    <w:rsid w:val="003247CC"/>
    <w:rsid w:val="0032500F"/>
    <w:rsid w:val="00325977"/>
    <w:rsid w:val="00326B5C"/>
    <w:rsid w:val="00331C0E"/>
    <w:rsid w:val="00331C91"/>
    <w:rsid w:val="00331FC3"/>
    <w:rsid w:val="00332A70"/>
    <w:rsid w:val="0033300E"/>
    <w:rsid w:val="00335181"/>
    <w:rsid w:val="00343728"/>
    <w:rsid w:val="00343F2F"/>
    <w:rsid w:val="003446C2"/>
    <w:rsid w:val="003456C4"/>
    <w:rsid w:val="003459B2"/>
    <w:rsid w:val="00346B56"/>
    <w:rsid w:val="00347D30"/>
    <w:rsid w:val="00351264"/>
    <w:rsid w:val="00351C0B"/>
    <w:rsid w:val="00353750"/>
    <w:rsid w:val="00354895"/>
    <w:rsid w:val="00354FC5"/>
    <w:rsid w:val="0035729E"/>
    <w:rsid w:val="0035745C"/>
    <w:rsid w:val="0035795A"/>
    <w:rsid w:val="00360ED0"/>
    <w:rsid w:val="00363656"/>
    <w:rsid w:val="003637EA"/>
    <w:rsid w:val="0036668F"/>
    <w:rsid w:val="003666CD"/>
    <w:rsid w:val="00367E38"/>
    <w:rsid w:val="00367FD0"/>
    <w:rsid w:val="003706D8"/>
    <w:rsid w:val="00371A8A"/>
    <w:rsid w:val="00371ED6"/>
    <w:rsid w:val="003720EB"/>
    <w:rsid w:val="003758F4"/>
    <w:rsid w:val="003806D0"/>
    <w:rsid w:val="00380858"/>
    <w:rsid w:val="0038170C"/>
    <w:rsid w:val="00381DB4"/>
    <w:rsid w:val="003833B7"/>
    <w:rsid w:val="003857BE"/>
    <w:rsid w:val="003861B4"/>
    <w:rsid w:val="00386492"/>
    <w:rsid w:val="00386C96"/>
    <w:rsid w:val="00386F24"/>
    <w:rsid w:val="00386FE1"/>
    <w:rsid w:val="00390820"/>
    <w:rsid w:val="00391A82"/>
    <w:rsid w:val="00391E5E"/>
    <w:rsid w:val="00392276"/>
    <w:rsid w:val="00392E0E"/>
    <w:rsid w:val="00395796"/>
    <w:rsid w:val="00396557"/>
    <w:rsid w:val="003A0471"/>
    <w:rsid w:val="003A0D69"/>
    <w:rsid w:val="003A108B"/>
    <w:rsid w:val="003A11ED"/>
    <w:rsid w:val="003A1323"/>
    <w:rsid w:val="003A2719"/>
    <w:rsid w:val="003A2860"/>
    <w:rsid w:val="003A4130"/>
    <w:rsid w:val="003B0AE2"/>
    <w:rsid w:val="003B17F3"/>
    <w:rsid w:val="003B3473"/>
    <w:rsid w:val="003B3AAF"/>
    <w:rsid w:val="003B4C9F"/>
    <w:rsid w:val="003B6243"/>
    <w:rsid w:val="003C00E4"/>
    <w:rsid w:val="003C1607"/>
    <w:rsid w:val="003C2319"/>
    <w:rsid w:val="003C2CD5"/>
    <w:rsid w:val="003C4BAC"/>
    <w:rsid w:val="003C5576"/>
    <w:rsid w:val="003C60AE"/>
    <w:rsid w:val="003D0052"/>
    <w:rsid w:val="003D0837"/>
    <w:rsid w:val="003D16D8"/>
    <w:rsid w:val="003D1AFE"/>
    <w:rsid w:val="003D498C"/>
    <w:rsid w:val="003D4DB2"/>
    <w:rsid w:val="003D6940"/>
    <w:rsid w:val="003D7514"/>
    <w:rsid w:val="003E1527"/>
    <w:rsid w:val="003E2426"/>
    <w:rsid w:val="003E247D"/>
    <w:rsid w:val="003E53AB"/>
    <w:rsid w:val="003E6F51"/>
    <w:rsid w:val="003E7848"/>
    <w:rsid w:val="003E7C41"/>
    <w:rsid w:val="003F228F"/>
    <w:rsid w:val="003F2794"/>
    <w:rsid w:val="003F2D69"/>
    <w:rsid w:val="003F307D"/>
    <w:rsid w:val="003F315A"/>
    <w:rsid w:val="003F399F"/>
    <w:rsid w:val="003F4C4F"/>
    <w:rsid w:val="003F51C3"/>
    <w:rsid w:val="003F7AC9"/>
    <w:rsid w:val="003F7D77"/>
    <w:rsid w:val="0040076B"/>
    <w:rsid w:val="00402F7A"/>
    <w:rsid w:val="00403924"/>
    <w:rsid w:val="0040432C"/>
    <w:rsid w:val="0040557A"/>
    <w:rsid w:val="0040597B"/>
    <w:rsid w:val="00407304"/>
    <w:rsid w:val="00410081"/>
    <w:rsid w:val="0041197F"/>
    <w:rsid w:val="00411AB6"/>
    <w:rsid w:val="00411EFF"/>
    <w:rsid w:val="004136DE"/>
    <w:rsid w:val="004148B0"/>
    <w:rsid w:val="004156D6"/>
    <w:rsid w:val="00416942"/>
    <w:rsid w:val="004174BA"/>
    <w:rsid w:val="00417A72"/>
    <w:rsid w:val="00417C0E"/>
    <w:rsid w:val="004204D7"/>
    <w:rsid w:val="00421517"/>
    <w:rsid w:val="00421CF9"/>
    <w:rsid w:val="004223A1"/>
    <w:rsid w:val="00423933"/>
    <w:rsid w:val="00425327"/>
    <w:rsid w:val="00427618"/>
    <w:rsid w:val="004312DC"/>
    <w:rsid w:val="00433DB8"/>
    <w:rsid w:val="004342C2"/>
    <w:rsid w:val="00434A6E"/>
    <w:rsid w:val="00434F1D"/>
    <w:rsid w:val="004366B6"/>
    <w:rsid w:val="0043756B"/>
    <w:rsid w:val="00444B82"/>
    <w:rsid w:val="00445562"/>
    <w:rsid w:val="00445680"/>
    <w:rsid w:val="00445F66"/>
    <w:rsid w:val="0044696E"/>
    <w:rsid w:val="0045063B"/>
    <w:rsid w:val="00451373"/>
    <w:rsid w:val="00451877"/>
    <w:rsid w:val="00451E8E"/>
    <w:rsid w:val="004527CE"/>
    <w:rsid w:val="00455809"/>
    <w:rsid w:val="00455B85"/>
    <w:rsid w:val="00455C92"/>
    <w:rsid w:val="00455D41"/>
    <w:rsid w:val="0045694C"/>
    <w:rsid w:val="004578C1"/>
    <w:rsid w:val="004601AF"/>
    <w:rsid w:val="00460E77"/>
    <w:rsid w:val="00461A03"/>
    <w:rsid w:val="00461E58"/>
    <w:rsid w:val="00463378"/>
    <w:rsid w:val="004637B3"/>
    <w:rsid w:val="0046520A"/>
    <w:rsid w:val="00466235"/>
    <w:rsid w:val="00466D1D"/>
    <w:rsid w:val="00467A8F"/>
    <w:rsid w:val="00467AF0"/>
    <w:rsid w:val="004704FC"/>
    <w:rsid w:val="00470712"/>
    <w:rsid w:val="00470B47"/>
    <w:rsid w:val="0047128E"/>
    <w:rsid w:val="00472E66"/>
    <w:rsid w:val="00472EEF"/>
    <w:rsid w:val="004738CD"/>
    <w:rsid w:val="00474430"/>
    <w:rsid w:val="00475C3E"/>
    <w:rsid w:val="00480A7C"/>
    <w:rsid w:val="00480E7E"/>
    <w:rsid w:val="0048202B"/>
    <w:rsid w:val="00482A39"/>
    <w:rsid w:val="00485DC8"/>
    <w:rsid w:val="00486460"/>
    <w:rsid w:val="00490A4F"/>
    <w:rsid w:val="00491531"/>
    <w:rsid w:val="0049175F"/>
    <w:rsid w:val="004927E3"/>
    <w:rsid w:val="00494423"/>
    <w:rsid w:val="00494533"/>
    <w:rsid w:val="0049661D"/>
    <w:rsid w:val="00496D69"/>
    <w:rsid w:val="00496E73"/>
    <w:rsid w:val="0049768F"/>
    <w:rsid w:val="004A30A8"/>
    <w:rsid w:val="004A53E7"/>
    <w:rsid w:val="004A6948"/>
    <w:rsid w:val="004A6B88"/>
    <w:rsid w:val="004B003D"/>
    <w:rsid w:val="004B1060"/>
    <w:rsid w:val="004B179C"/>
    <w:rsid w:val="004B33E7"/>
    <w:rsid w:val="004B37FA"/>
    <w:rsid w:val="004B3A8F"/>
    <w:rsid w:val="004B3F23"/>
    <w:rsid w:val="004C0117"/>
    <w:rsid w:val="004C0189"/>
    <w:rsid w:val="004C2429"/>
    <w:rsid w:val="004C5161"/>
    <w:rsid w:val="004C5DDF"/>
    <w:rsid w:val="004C64FF"/>
    <w:rsid w:val="004C69DF"/>
    <w:rsid w:val="004D098E"/>
    <w:rsid w:val="004D60C7"/>
    <w:rsid w:val="004D6153"/>
    <w:rsid w:val="004D6275"/>
    <w:rsid w:val="004D6ACB"/>
    <w:rsid w:val="004D6DAC"/>
    <w:rsid w:val="004D797E"/>
    <w:rsid w:val="004E0EC3"/>
    <w:rsid w:val="004E1652"/>
    <w:rsid w:val="004E1989"/>
    <w:rsid w:val="004E1FAA"/>
    <w:rsid w:val="004E4BE0"/>
    <w:rsid w:val="004E631F"/>
    <w:rsid w:val="004E6647"/>
    <w:rsid w:val="004E6AD6"/>
    <w:rsid w:val="004F01BB"/>
    <w:rsid w:val="004F0E59"/>
    <w:rsid w:val="004F1127"/>
    <w:rsid w:val="004F181B"/>
    <w:rsid w:val="004F2BB7"/>
    <w:rsid w:val="004F38E3"/>
    <w:rsid w:val="004F49E4"/>
    <w:rsid w:val="004F5DD6"/>
    <w:rsid w:val="004F703B"/>
    <w:rsid w:val="005008BB"/>
    <w:rsid w:val="00502E1B"/>
    <w:rsid w:val="0050314A"/>
    <w:rsid w:val="00503DD5"/>
    <w:rsid w:val="00505CCF"/>
    <w:rsid w:val="005061E8"/>
    <w:rsid w:val="00506E00"/>
    <w:rsid w:val="0050717B"/>
    <w:rsid w:val="0050763C"/>
    <w:rsid w:val="0050785F"/>
    <w:rsid w:val="00510DC6"/>
    <w:rsid w:val="00511EEE"/>
    <w:rsid w:val="00513052"/>
    <w:rsid w:val="0051314A"/>
    <w:rsid w:val="0051477D"/>
    <w:rsid w:val="00515984"/>
    <w:rsid w:val="005159A5"/>
    <w:rsid w:val="005214E3"/>
    <w:rsid w:val="00521847"/>
    <w:rsid w:val="005258FC"/>
    <w:rsid w:val="00525F55"/>
    <w:rsid w:val="0052638C"/>
    <w:rsid w:val="00526A85"/>
    <w:rsid w:val="00526A89"/>
    <w:rsid w:val="00531F4C"/>
    <w:rsid w:val="00532503"/>
    <w:rsid w:val="00532C4D"/>
    <w:rsid w:val="005347C6"/>
    <w:rsid w:val="00534B39"/>
    <w:rsid w:val="00535826"/>
    <w:rsid w:val="00536A83"/>
    <w:rsid w:val="00537DCB"/>
    <w:rsid w:val="00540204"/>
    <w:rsid w:val="00541DA2"/>
    <w:rsid w:val="005442BB"/>
    <w:rsid w:val="005466C5"/>
    <w:rsid w:val="00546FCC"/>
    <w:rsid w:val="0054795F"/>
    <w:rsid w:val="00550DA9"/>
    <w:rsid w:val="00552332"/>
    <w:rsid w:val="00552F39"/>
    <w:rsid w:val="00553F33"/>
    <w:rsid w:val="005548D2"/>
    <w:rsid w:val="00554BBD"/>
    <w:rsid w:val="00555974"/>
    <w:rsid w:val="00555D3A"/>
    <w:rsid w:val="00560A0D"/>
    <w:rsid w:val="00560B4B"/>
    <w:rsid w:val="005622B6"/>
    <w:rsid w:val="005656C0"/>
    <w:rsid w:val="00566CAD"/>
    <w:rsid w:val="0056785D"/>
    <w:rsid w:val="005708C6"/>
    <w:rsid w:val="00570A92"/>
    <w:rsid w:val="00570E06"/>
    <w:rsid w:val="00570F40"/>
    <w:rsid w:val="0057396D"/>
    <w:rsid w:val="005751B1"/>
    <w:rsid w:val="0057691B"/>
    <w:rsid w:val="00576B4E"/>
    <w:rsid w:val="005773CC"/>
    <w:rsid w:val="005777B4"/>
    <w:rsid w:val="00577C8D"/>
    <w:rsid w:val="00581812"/>
    <w:rsid w:val="005821D3"/>
    <w:rsid w:val="005832B5"/>
    <w:rsid w:val="0058335A"/>
    <w:rsid w:val="00583702"/>
    <w:rsid w:val="00583C2C"/>
    <w:rsid w:val="005846F1"/>
    <w:rsid w:val="00584762"/>
    <w:rsid w:val="005848DE"/>
    <w:rsid w:val="00587054"/>
    <w:rsid w:val="00591883"/>
    <w:rsid w:val="005920C6"/>
    <w:rsid w:val="00592F68"/>
    <w:rsid w:val="005930AF"/>
    <w:rsid w:val="00596549"/>
    <w:rsid w:val="00596AAB"/>
    <w:rsid w:val="005971F9"/>
    <w:rsid w:val="005A09A4"/>
    <w:rsid w:val="005A0EA2"/>
    <w:rsid w:val="005A11DF"/>
    <w:rsid w:val="005A24E0"/>
    <w:rsid w:val="005A2744"/>
    <w:rsid w:val="005A7B7B"/>
    <w:rsid w:val="005B0313"/>
    <w:rsid w:val="005B0F59"/>
    <w:rsid w:val="005B178D"/>
    <w:rsid w:val="005B25D7"/>
    <w:rsid w:val="005B36E6"/>
    <w:rsid w:val="005B549E"/>
    <w:rsid w:val="005B5A1C"/>
    <w:rsid w:val="005B76DB"/>
    <w:rsid w:val="005C244F"/>
    <w:rsid w:val="005C25B8"/>
    <w:rsid w:val="005C26C5"/>
    <w:rsid w:val="005C30C9"/>
    <w:rsid w:val="005C354A"/>
    <w:rsid w:val="005C409E"/>
    <w:rsid w:val="005C5A95"/>
    <w:rsid w:val="005C63B0"/>
    <w:rsid w:val="005C7316"/>
    <w:rsid w:val="005C7792"/>
    <w:rsid w:val="005D0F73"/>
    <w:rsid w:val="005D1BDE"/>
    <w:rsid w:val="005D2485"/>
    <w:rsid w:val="005D377A"/>
    <w:rsid w:val="005D38FF"/>
    <w:rsid w:val="005D4F1D"/>
    <w:rsid w:val="005D4FEB"/>
    <w:rsid w:val="005D5C3D"/>
    <w:rsid w:val="005D607C"/>
    <w:rsid w:val="005E0571"/>
    <w:rsid w:val="005E1FE4"/>
    <w:rsid w:val="005E216C"/>
    <w:rsid w:val="005E2ECD"/>
    <w:rsid w:val="005E3BAB"/>
    <w:rsid w:val="005E523C"/>
    <w:rsid w:val="005E538D"/>
    <w:rsid w:val="005E5506"/>
    <w:rsid w:val="005E5BA5"/>
    <w:rsid w:val="005E7902"/>
    <w:rsid w:val="005E7E57"/>
    <w:rsid w:val="005F0775"/>
    <w:rsid w:val="005F1085"/>
    <w:rsid w:val="005F1D88"/>
    <w:rsid w:val="005F3C99"/>
    <w:rsid w:val="005F4DAD"/>
    <w:rsid w:val="005F4E61"/>
    <w:rsid w:val="005F582C"/>
    <w:rsid w:val="005F5890"/>
    <w:rsid w:val="005F5C62"/>
    <w:rsid w:val="005F5CB0"/>
    <w:rsid w:val="005F5EC2"/>
    <w:rsid w:val="005F67A6"/>
    <w:rsid w:val="005F69F4"/>
    <w:rsid w:val="005F78E6"/>
    <w:rsid w:val="005F7961"/>
    <w:rsid w:val="006000BE"/>
    <w:rsid w:val="00605B0A"/>
    <w:rsid w:val="00606807"/>
    <w:rsid w:val="00607EFA"/>
    <w:rsid w:val="0061049F"/>
    <w:rsid w:val="00610516"/>
    <w:rsid w:val="006112E1"/>
    <w:rsid w:val="006116A8"/>
    <w:rsid w:val="00613B37"/>
    <w:rsid w:val="006158F9"/>
    <w:rsid w:val="006166F2"/>
    <w:rsid w:val="00620583"/>
    <w:rsid w:val="006206DE"/>
    <w:rsid w:val="006238B6"/>
    <w:rsid w:val="006254E5"/>
    <w:rsid w:val="00625D08"/>
    <w:rsid w:val="00626494"/>
    <w:rsid w:val="006264BD"/>
    <w:rsid w:val="006265ED"/>
    <w:rsid w:val="00630D0C"/>
    <w:rsid w:val="00631FDF"/>
    <w:rsid w:val="00632112"/>
    <w:rsid w:val="006336D3"/>
    <w:rsid w:val="0063399D"/>
    <w:rsid w:val="006354A2"/>
    <w:rsid w:val="00635953"/>
    <w:rsid w:val="00635C13"/>
    <w:rsid w:val="006375EA"/>
    <w:rsid w:val="00640697"/>
    <w:rsid w:val="00642885"/>
    <w:rsid w:val="006429A4"/>
    <w:rsid w:val="00642BB9"/>
    <w:rsid w:val="006437CD"/>
    <w:rsid w:val="006466B9"/>
    <w:rsid w:val="00647231"/>
    <w:rsid w:val="006475E5"/>
    <w:rsid w:val="00647AB2"/>
    <w:rsid w:val="00650263"/>
    <w:rsid w:val="00650E64"/>
    <w:rsid w:val="00651556"/>
    <w:rsid w:val="00652719"/>
    <w:rsid w:val="00655069"/>
    <w:rsid w:val="00655164"/>
    <w:rsid w:val="0065685E"/>
    <w:rsid w:val="006575E5"/>
    <w:rsid w:val="00657DBB"/>
    <w:rsid w:val="00657EE0"/>
    <w:rsid w:val="0066004E"/>
    <w:rsid w:val="006600FB"/>
    <w:rsid w:val="00660B37"/>
    <w:rsid w:val="00660D82"/>
    <w:rsid w:val="0066166D"/>
    <w:rsid w:val="0066392C"/>
    <w:rsid w:val="00664CBD"/>
    <w:rsid w:val="00667248"/>
    <w:rsid w:val="006679DD"/>
    <w:rsid w:val="00667DE3"/>
    <w:rsid w:val="00667E6F"/>
    <w:rsid w:val="006704B4"/>
    <w:rsid w:val="00670A74"/>
    <w:rsid w:val="006718B2"/>
    <w:rsid w:val="00672D32"/>
    <w:rsid w:val="006743B3"/>
    <w:rsid w:val="00674BE0"/>
    <w:rsid w:val="00675600"/>
    <w:rsid w:val="00675A23"/>
    <w:rsid w:val="00676B81"/>
    <w:rsid w:val="00676DEF"/>
    <w:rsid w:val="00680072"/>
    <w:rsid w:val="00681307"/>
    <w:rsid w:val="00681C0D"/>
    <w:rsid w:val="00683827"/>
    <w:rsid w:val="00683D05"/>
    <w:rsid w:val="00684DBE"/>
    <w:rsid w:val="00687559"/>
    <w:rsid w:val="00687A53"/>
    <w:rsid w:val="0069271A"/>
    <w:rsid w:val="0069316E"/>
    <w:rsid w:val="00695196"/>
    <w:rsid w:val="00696A54"/>
    <w:rsid w:val="006977FE"/>
    <w:rsid w:val="006A03F0"/>
    <w:rsid w:val="006A0B15"/>
    <w:rsid w:val="006A177C"/>
    <w:rsid w:val="006A1EE5"/>
    <w:rsid w:val="006A234D"/>
    <w:rsid w:val="006A2721"/>
    <w:rsid w:val="006B1B07"/>
    <w:rsid w:val="006B28F2"/>
    <w:rsid w:val="006B644A"/>
    <w:rsid w:val="006C67F7"/>
    <w:rsid w:val="006C7FBF"/>
    <w:rsid w:val="006D0CD6"/>
    <w:rsid w:val="006D1209"/>
    <w:rsid w:val="006D1B1B"/>
    <w:rsid w:val="006D1E72"/>
    <w:rsid w:val="006D5838"/>
    <w:rsid w:val="006D79D6"/>
    <w:rsid w:val="006D7D8C"/>
    <w:rsid w:val="006E0457"/>
    <w:rsid w:val="006E3971"/>
    <w:rsid w:val="006E42AD"/>
    <w:rsid w:val="006E52FC"/>
    <w:rsid w:val="006E635D"/>
    <w:rsid w:val="006F06DC"/>
    <w:rsid w:val="006F1490"/>
    <w:rsid w:val="006F28E0"/>
    <w:rsid w:val="006F55D4"/>
    <w:rsid w:val="006F56A3"/>
    <w:rsid w:val="006F65DD"/>
    <w:rsid w:val="00701394"/>
    <w:rsid w:val="00701587"/>
    <w:rsid w:val="00701B89"/>
    <w:rsid w:val="00701E0C"/>
    <w:rsid w:val="00701FCB"/>
    <w:rsid w:val="00703092"/>
    <w:rsid w:val="007032D5"/>
    <w:rsid w:val="007033C6"/>
    <w:rsid w:val="007039C3"/>
    <w:rsid w:val="00704151"/>
    <w:rsid w:val="00704476"/>
    <w:rsid w:val="00704B4C"/>
    <w:rsid w:val="0070648A"/>
    <w:rsid w:val="0070678D"/>
    <w:rsid w:val="00706B79"/>
    <w:rsid w:val="00706D7E"/>
    <w:rsid w:val="00706DC7"/>
    <w:rsid w:val="00710994"/>
    <w:rsid w:val="007120FA"/>
    <w:rsid w:val="00712425"/>
    <w:rsid w:val="0071326F"/>
    <w:rsid w:val="007132F2"/>
    <w:rsid w:val="00713A1D"/>
    <w:rsid w:val="007152B6"/>
    <w:rsid w:val="00715A12"/>
    <w:rsid w:val="00715DDA"/>
    <w:rsid w:val="00716097"/>
    <w:rsid w:val="00716E98"/>
    <w:rsid w:val="0071723F"/>
    <w:rsid w:val="00717304"/>
    <w:rsid w:val="00717309"/>
    <w:rsid w:val="00720E7E"/>
    <w:rsid w:val="007219D8"/>
    <w:rsid w:val="00722913"/>
    <w:rsid w:val="00722DB1"/>
    <w:rsid w:val="00723887"/>
    <w:rsid w:val="00726A80"/>
    <w:rsid w:val="00727F93"/>
    <w:rsid w:val="0073083B"/>
    <w:rsid w:val="00732437"/>
    <w:rsid w:val="00732742"/>
    <w:rsid w:val="00732BAF"/>
    <w:rsid w:val="0073373E"/>
    <w:rsid w:val="00734236"/>
    <w:rsid w:val="0073611B"/>
    <w:rsid w:val="00737AA6"/>
    <w:rsid w:val="00737C03"/>
    <w:rsid w:val="00740584"/>
    <w:rsid w:val="00743C36"/>
    <w:rsid w:val="00745928"/>
    <w:rsid w:val="00745AED"/>
    <w:rsid w:val="0074680A"/>
    <w:rsid w:val="00747FB4"/>
    <w:rsid w:val="007502FB"/>
    <w:rsid w:val="00751B73"/>
    <w:rsid w:val="00751E7E"/>
    <w:rsid w:val="00752773"/>
    <w:rsid w:val="007529C8"/>
    <w:rsid w:val="00753122"/>
    <w:rsid w:val="00755B37"/>
    <w:rsid w:val="00757F29"/>
    <w:rsid w:val="00760612"/>
    <w:rsid w:val="00760A49"/>
    <w:rsid w:val="0076176D"/>
    <w:rsid w:val="00761A18"/>
    <w:rsid w:val="00763139"/>
    <w:rsid w:val="007644BD"/>
    <w:rsid w:val="007705C3"/>
    <w:rsid w:val="007710E7"/>
    <w:rsid w:val="0077149B"/>
    <w:rsid w:val="0077186E"/>
    <w:rsid w:val="00775F72"/>
    <w:rsid w:val="0077659A"/>
    <w:rsid w:val="00777A58"/>
    <w:rsid w:val="007800F1"/>
    <w:rsid w:val="00780A96"/>
    <w:rsid w:val="00780D5B"/>
    <w:rsid w:val="00780E9C"/>
    <w:rsid w:val="00783654"/>
    <w:rsid w:val="0078474D"/>
    <w:rsid w:val="00786D55"/>
    <w:rsid w:val="00794314"/>
    <w:rsid w:val="0079663C"/>
    <w:rsid w:val="00796B04"/>
    <w:rsid w:val="007971E9"/>
    <w:rsid w:val="007A1163"/>
    <w:rsid w:val="007A207C"/>
    <w:rsid w:val="007A2D91"/>
    <w:rsid w:val="007A3765"/>
    <w:rsid w:val="007A45F7"/>
    <w:rsid w:val="007A4D7A"/>
    <w:rsid w:val="007A5254"/>
    <w:rsid w:val="007B0E05"/>
    <w:rsid w:val="007B200D"/>
    <w:rsid w:val="007B2111"/>
    <w:rsid w:val="007B2930"/>
    <w:rsid w:val="007B35E6"/>
    <w:rsid w:val="007B47D5"/>
    <w:rsid w:val="007B5E96"/>
    <w:rsid w:val="007B60C9"/>
    <w:rsid w:val="007B6D3A"/>
    <w:rsid w:val="007C0535"/>
    <w:rsid w:val="007C4A13"/>
    <w:rsid w:val="007C568A"/>
    <w:rsid w:val="007C6FAC"/>
    <w:rsid w:val="007C7164"/>
    <w:rsid w:val="007D0180"/>
    <w:rsid w:val="007D05B5"/>
    <w:rsid w:val="007D1591"/>
    <w:rsid w:val="007D1ED6"/>
    <w:rsid w:val="007D2569"/>
    <w:rsid w:val="007D29EF"/>
    <w:rsid w:val="007D4790"/>
    <w:rsid w:val="007D4DC5"/>
    <w:rsid w:val="007E6022"/>
    <w:rsid w:val="007E646E"/>
    <w:rsid w:val="007E7CD5"/>
    <w:rsid w:val="007F18F3"/>
    <w:rsid w:val="007F1F96"/>
    <w:rsid w:val="007F25BA"/>
    <w:rsid w:val="007F27F7"/>
    <w:rsid w:val="007F2B1E"/>
    <w:rsid w:val="007F2C98"/>
    <w:rsid w:val="007F3F79"/>
    <w:rsid w:val="007F5C69"/>
    <w:rsid w:val="007F71BF"/>
    <w:rsid w:val="0080031A"/>
    <w:rsid w:val="00800B74"/>
    <w:rsid w:val="00801B9D"/>
    <w:rsid w:val="00802E6C"/>
    <w:rsid w:val="00803B96"/>
    <w:rsid w:val="00804698"/>
    <w:rsid w:val="0080688D"/>
    <w:rsid w:val="00806B13"/>
    <w:rsid w:val="008073EF"/>
    <w:rsid w:val="00811CA2"/>
    <w:rsid w:val="00812261"/>
    <w:rsid w:val="00814320"/>
    <w:rsid w:val="00815113"/>
    <w:rsid w:val="00815B25"/>
    <w:rsid w:val="008165FF"/>
    <w:rsid w:val="00816D76"/>
    <w:rsid w:val="0081795A"/>
    <w:rsid w:val="00820C4C"/>
    <w:rsid w:val="00822D75"/>
    <w:rsid w:val="00823104"/>
    <w:rsid w:val="008232F1"/>
    <w:rsid w:val="00827449"/>
    <w:rsid w:val="00827B87"/>
    <w:rsid w:val="00832C7B"/>
    <w:rsid w:val="008351CC"/>
    <w:rsid w:val="00841225"/>
    <w:rsid w:val="00841D88"/>
    <w:rsid w:val="00847BB3"/>
    <w:rsid w:val="00847E5A"/>
    <w:rsid w:val="008502A6"/>
    <w:rsid w:val="00850AF7"/>
    <w:rsid w:val="008513EA"/>
    <w:rsid w:val="00852008"/>
    <w:rsid w:val="00852CB8"/>
    <w:rsid w:val="00855566"/>
    <w:rsid w:val="00855DD1"/>
    <w:rsid w:val="0086029A"/>
    <w:rsid w:val="00860B85"/>
    <w:rsid w:val="0086175B"/>
    <w:rsid w:val="0086424A"/>
    <w:rsid w:val="00864C70"/>
    <w:rsid w:val="00864F47"/>
    <w:rsid w:val="008650A0"/>
    <w:rsid w:val="008657AF"/>
    <w:rsid w:val="0086606A"/>
    <w:rsid w:val="00866AEB"/>
    <w:rsid w:val="00867B83"/>
    <w:rsid w:val="00867CF9"/>
    <w:rsid w:val="0087065E"/>
    <w:rsid w:val="00870C75"/>
    <w:rsid w:val="008713C4"/>
    <w:rsid w:val="008715DB"/>
    <w:rsid w:val="00871C51"/>
    <w:rsid w:val="0087470E"/>
    <w:rsid w:val="00875242"/>
    <w:rsid w:val="008776CA"/>
    <w:rsid w:val="00881B56"/>
    <w:rsid w:val="008842F5"/>
    <w:rsid w:val="008843E1"/>
    <w:rsid w:val="008845D9"/>
    <w:rsid w:val="0088516B"/>
    <w:rsid w:val="00890DE3"/>
    <w:rsid w:val="00891059"/>
    <w:rsid w:val="00891313"/>
    <w:rsid w:val="0089495C"/>
    <w:rsid w:val="00894A76"/>
    <w:rsid w:val="00894E71"/>
    <w:rsid w:val="00896D8C"/>
    <w:rsid w:val="008A1972"/>
    <w:rsid w:val="008A1DBD"/>
    <w:rsid w:val="008A2C52"/>
    <w:rsid w:val="008A2E75"/>
    <w:rsid w:val="008A35EF"/>
    <w:rsid w:val="008A3F5A"/>
    <w:rsid w:val="008A50A1"/>
    <w:rsid w:val="008A5381"/>
    <w:rsid w:val="008A6F2E"/>
    <w:rsid w:val="008A7266"/>
    <w:rsid w:val="008A7672"/>
    <w:rsid w:val="008B0C8F"/>
    <w:rsid w:val="008B12A0"/>
    <w:rsid w:val="008B2BFF"/>
    <w:rsid w:val="008B2CAB"/>
    <w:rsid w:val="008B3327"/>
    <w:rsid w:val="008B365A"/>
    <w:rsid w:val="008B7212"/>
    <w:rsid w:val="008B7294"/>
    <w:rsid w:val="008B7596"/>
    <w:rsid w:val="008B78DA"/>
    <w:rsid w:val="008C09CC"/>
    <w:rsid w:val="008C20B8"/>
    <w:rsid w:val="008C2624"/>
    <w:rsid w:val="008C2971"/>
    <w:rsid w:val="008C2BB0"/>
    <w:rsid w:val="008C3790"/>
    <w:rsid w:val="008C3B20"/>
    <w:rsid w:val="008C412C"/>
    <w:rsid w:val="008C69EC"/>
    <w:rsid w:val="008C71ED"/>
    <w:rsid w:val="008C7B38"/>
    <w:rsid w:val="008D102F"/>
    <w:rsid w:val="008D11C3"/>
    <w:rsid w:val="008D223F"/>
    <w:rsid w:val="008D2C79"/>
    <w:rsid w:val="008D3079"/>
    <w:rsid w:val="008D4B70"/>
    <w:rsid w:val="008D60BF"/>
    <w:rsid w:val="008D7668"/>
    <w:rsid w:val="008E2703"/>
    <w:rsid w:val="008E2A8E"/>
    <w:rsid w:val="008E2B4A"/>
    <w:rsid w:val="008E304A"/>
    <w:rsid w:val="008E3799"/>
    <w:rsid w:val="008E415A"/>
    <w:rsid w:val="008E58DB"/>
    <w:rsid w:val="008E58EA"/>
    <w:rsid w:val="008E679A"/>
    <w:rsid w:val="008F0458"/>
    <w:rsid w:val="008F1264"/>
    <w:rsid w:val="008F17E8"/>
    <w:rsid w:val="008F2148"/>
    <w:rsid w:val="008F2E08"/>
    <w:rsid w:val="008F3B1B"/>
    <w:rsid w:val="008F4D5B"/>
    <w:rsid w:val="009001B2"/>
    <w:rsid w:val="009005DD"/>
    <w:rsid w:val="009008A8"/>
    <w:rsid w:val="00901AC5"/>
    <w:rsid w:val="00901D18"/>
    <w:rsid w:val="00906157"/>
    <w:rsid w:val="009062B5"/>
    <w:rsid w:val="009066C9"/>
    <w:rsid w:val="00910C8F"/>
    <w:rsid w:val="009121E9"/>
    <w:rsid w:val="0091329E"/>
    <w:rsid w:val="009142C6"/>
    <w:rsid w:val="00924CFE"/>
    <w:rsid w:val="0092594A"/>
    <w:rsid w:val="00925F85"/>
    <w:rsid w:val="009309C4"/>
    <w:rsid w:val="00931A45"/>
    <w:rsid w:val="009325F3"/>
    <w:rsid w:val="00932BF7"/>
    <w:rsid w:val="0093316A"/>
    <w:rsid w:val="00933C65"/>
    <w:rsid w:val="00933DAD"/>
    <w:rsid w:val="00935C12"/>
    <w:rsid w:val="0093673E"/>
    <w:rsid w:val="00937A3A"/>
    <w:rsid w:val="0094030D"/>
    <w:rsid w:val="00940A2A"/>
    <w:rsid w:val="009419A2"/>
    <w:rsid w:val="00941E19"/>
    <w:rsid w:val="00941F23"/>
    <w:rsid w:val="009427E4"/>
    <w:rsid w:val="00944596"/>
    <w:rsid w:val="00944C93"/>
    <w:rsid w:val="009452E4"/>
    <w:rsid w:val="00946888"/>
    <w:rsid w:val="00946B71"/>
    <w:rsid w:val="00950E1F"/>
    <w:rsid w:val="0095252C"/>
    <w:rsid w:val="00954794"/>
    <w:rsid w:val="00955250"/>
    <w:rsid w:val="00956B17"/>
    <w:rsid w:val="00960257"/>
    <w:rsid w:val="00960598"/>
    <w:rsid w:val="009605A7"/>
    <w:rsid w:val="00961D5C"/>
    <w:rsid w:val="00962F61"/>
    <w:rsid w:val="0096471B"/>
    <w:rsid w:val="00965D2B"/>
    <w:rsid w:val="0096664E"/>
    <w:rsid w:val="00966711"/>
    <w:rsid w:val="009671C9"/>
    <w:rsid w:val="00967405"/>
    <w:rsid w:val="009700EE"/>
    <w:rsid w:val="00972A9C"/>
    <w:rsid w:val="0097425F"/>
    <w:rsid w:val="00974DC8"/>
    <w:rsid w:val="00976640"/>
    <w:rsid w:val="00980543"/>
    <w:rsid w:val="009806A4"/>
    <w:rsid w:val="009830D5"/>
    <w:rsid w:val="009834C5"/>
    <w:rsid w:val="00984049"/>
    <w:rsid w:val="00984F34"/>
    <w:rsid w:val="009851E9"/>
    <w:rsid w:val="00985A99"/>
    <w:rsid w:val="00985A9E"/>
    <w:rsid w:val="00986051"/>
    <w:rsid w:val="009863B5"/>
    <w:rsid w:val="00986557"/>
    <w:rsid w:val="00987870"/>
    <w:rsid w:val="00987997"/>
    <w:rsid w:val="009905CD"/>
    <w:rsid w:val="00991953"/>
    <w:rsid w:val="0099234C"/>
    <w:rsid w:val="00992577"/>
    <w:rsid w:val="0099278A"/>
    <w:rsid w:val="00992FE9"/>
    <w:rsid w:val="00993C20"/>
    <w:rsid w:val="009942BE"/>
    <w:rsid w:val="00994B77"/>
    <w:rsid w:val="009A014A"/>
    <w:rsid w:val="009A0B9B"/>
    <w:rsid w:val="009A1195"/>
    <w:rsid w:val="009A1A7F"/>
    <w:rsid w:val="009A3C14"/>
    <w:rsid w:val="009A4E5E"/>
    <w:rsid w:val="009A4FF5"/>
    <w:rsid w:val="009A5D3D"/>
    <w:rsid w:val="009A6E5C"/>
    <w:rsid w:val="009A7671"/>
    <w:rsid w:val="009A7F02"/>
    <w:rsid w:val="009B06C4"/>
    <w:rsid w:val="009B2970"/>
    <w:rsid w:val="009B3919"/>
    <w:rsid w:val="009B3FE5"/>
    <w:rsid w:val="009B4E02"/>
    <w:rsid w:val="009B6803"/>
    <w:rsid w:val="009B6F9A"/>
    <w:rsid w:val="009B71A5"/>
    <w:rsid w:val="009C21B7"/>
    <w:rsid w:val="009C2ED7"/>
    <w:rsid w:val="009C42A0"/>
    <w:rsid w:val="009C4E55"/>
    <w:rsid w:val="009C513A"/>
    <w:rsid w:val="009C775E"/>
    <w:rsid w:val="009D06B3"/>
    <w:rsid w:val="009D0773"/>
    <w:rsid w:val="009D0C07"/>
    <w:rsid w:val="009D133E"/>
    <w:rsid w:val="009D16BD"/>
    <w:rsid w:val="009D2410"/>
    <w:rsid w:val="009D3EBC"/>
    <w:rsid w:val="009D4C01"/>
    <w:rsid w:val="009D7602"/>
    <w:rsid w:val="009E0561"/>
    <w:rsid w:val="009E1368"/>
    <w:rsid w:val="009E2079"/>
    <w:rsid w:val="009E235A"/>
    <w:rsid w:val="009E3662"/>
    <w:rsid w:val="009E4C9F"/>
    <w:rsid w:val="009E626E"/>
    <w:rsid w:val="009E68C5"/>
    <w:rsid w:val="009E7C23"/>
    <w:rsid w:val="009F0789"/>
    <w:rsid w:val="009F1490"/>
    <w:rsid w:val="009F161D"/>
    <w:rsid w:val="00A00340"/>
    <w:rsid w:val="00A02438"/>
    <w:rsid w:val="00A039FA"/>
    <w:rsid w:val="00A0633E"/>
    <w:rsid w:val="00A06A6D"/>
    <w:rsid w:val="00A0749F"/>
    <w:rsid w:val="00A07A22"/>
    <w:rsid w:val="00A07B39"/>
    <w:rsid w:val="00A10B2A"/>
    <w:rsid w:val="00A11F85"/>
    <w:rsid w:val="00A12B9C"/>
    <w:rsid w:val="00A131C7"/>
    <w:rsid w:val="00A13229"/>
    <w:rsid w:val="00A15965"/>
    <w:rsid w:val="00A15D70"/>
    <w:rsid w:val="00A161DF"/>
    <w:rsid w:val="00A169B4"/>
    <w:rsid w:val="00A16E1F"/>
    <w:rsid w:val="00A17A6A"/>
    <w:rsid w:val="00A20145"/>
    <w:rsid w:val="00A20297"/>
    <w:rsid w:val="00A21AB3"/>
    <w:rsid w:val="00A22726"/>
    <w:rsid w:val="00A23517"/>
    <w:rsid w:val="00A23551"/>
    <w:rsid w:val="00A23CE5"/>
    <w:rsid w:val="00A24CE8"/>
    <w:rsid w:val="00A26368"/>
    <w:rsid w:val="00A27099"/>
    <w:rsid w:val="00A27F17"/>
    <w:rsid w:val="00A312C0"/>
    <w:rsid w:val="00A3185E"/>
    <w:rsid w:val="00A32DA0"/>
    <w:rsid w:val="00A33188"/>
    <w:rsid w:val="00A33722"/>
    <w:rsid w:val="00A3420B"/>
    <w:rsid w:val="00A34A05"/>
    <w:rsid w:val="00A34E38"/>
    <w:rsid w:val="00A34EB2"/>
    <w:rsid w:val="00A34F0A"/>
    <w:rsid w:val="00A3645F"/>
    <w:rsid w:val="00A36A65"/>
    <w:rsid w:val="00A37E79"/>
    <w:rsid w:val="00A41478"/>
    <w:rsid w:val="00A4164D"/>
    <w:rsid w:val="00A43299"/>
    <w:rsid w:val="00A4349B"/>
    <w:rsid w:val="00A43648"/>
    <w:rsid w:val="00A441DC"/>
    <w:rsid w:val="00A45012"/>
    <w:rsid w:val="00A466E8"/>
    <w:rsid w:val="00A46E56"/>
    <w:rsid w:val="00A46EDF"/>
    <w:rsid w:val="00A47FC7"/>
    <w:rsid w:val="00A507B7"/>
    <w:rsid w:val="00A50FEB"/>
    <w:rsid w:val="00A5185F"/>
    <w:rsid w:val="00A55BF8"/>
    <w:rsid w:val="00A560AB"/>
    <w:rsid w:val="00A56DA9"/>
    <w:rsid w:val="00A57107"/>
    <w:rsid w:val="00A57256"/>
    <w:rsid w:val="00A60500"/>
    <w:rsid w:val="00A6129A"/>
    <w:rsid w:val="00A615FC"/>
    <w:rsid w:val="00A61BD5"/>
    <w:rsid w:val="00A64C0B"/>
    <w:rsid w:val="00A65BDC"/>
    <w:rsid w:val="00A674FE"/>
    <w:rsid w:val="00A677EF"/>
    <w:rsid w:val="00A67D85"/>
    <w:rsid w:val="00A700A7"/>
    <w:rsid w:val="00A709B0"/>
    <w:rsid w:val="00A70F36"/>
    <w:rsid w:val="00A71D2F"/>
    <w:rsid w:val="00A7215B"/>
    <w:rsid w:val="00A72611"/>
    <w:rsid w:val="00A72B6D"/>
    <w:rsid w:val="00A72DC4"/>
    <w:rsid w:val="00A73080"/>
    <w:rsid w:val="00A73506"/>
    <w:rsid w:val="00A737FC"/>
    <w:rsid w:val="00A75604"/>
    <w:rsid w:val="00A76F7B"/>
    <w:rsid w:val="00A77140"/>
    <w:rsid w:val="00A7722E"/>
    <w:rsid w:val="00A81498"/>
    <w:rsid w:val="00A82FEF"/>
    <w:rsid w:val="00A830D6"/>
    <w:rsid w:val="00A85408"/>
    <w:rsid w:val="00A86B3D"/>
    <w:rsid w:val="00A86FE9"/>
    <w:rsid w:val="00A87722"/>
    <w:rsid w:val="00A877EA"/>
    <w:rsid w:val="00A878D1"/>
    <w:rsid w:val="00A87FEE"/>
    <w:rsid w:val="00A909F5"/>
    <w:rsid w:val="00A90B19"/>
    <w:rsid w:val="00A90DF2"/>
    <w:rsid w:val="00A91386"/>
    <w:rsid w:val="00A91447"/>
    <w:rsid w:val="00A924CD"/>
    <w:rsid w:val="00A9552F"/>
    <w:rsid w:val="00A96D0A"/>
    <w:rsid w:val="00AA0D94"/>
    <w:rsid w:val="00AA236E"/>
    <w:rsid w:val="00AA4C7F"/>
    <w:rsid w:val="00AA5007"/>
    <w:rsid w:val="00AA6271"/>
    <w:rsid w:val="00AA7A34"/>
    <w:rsid w:val="00AA7D5B"/>
    <w:rsid w:val="00AB083D"/>
    <w:rsid w:val="00AB1E58"/>
    <w:rsid w:val="00AB3B99"/>
    <w:rsid w:val="00AB5BCB"/>
    <w:rsid w:val="00AB66C2"/>
    <w:rsid w:val="00AC03CA"/>
    <w:rsid w:val="00AC0484"/>
    <w:rsid w:val="00AC05E7"/>
    <w:rsid w:val="00AC177F"/>
    <w:rsid w:val="00AC1860"/>
    <w:rsid w:val="00AC2608"/>
    <w:rsid w:val="00AC3421"/>
    <w:rsid w:val="00AC3CB3"/>
    <w:rsid w:val="00AC3F00"/>
    <w:rsid w:val="00AC4957"/>
    <w:rsid w:val="00AC5798"/>
    <w:rsid w:val="00AC693F"/>
    <w:rsid w:val="00AC69C1"/>
    <w:rsid w:val="00AC6F70"/>
    <w:rsid w:val="00AC71CA"/>
    <w:rsid w:val="00AD2057"/>
    <w:rsid w:val="00AD60D1"/>
    <w:rsid w:val="00AD66ED"/>
    <w:rsid w:val="00AD6D4B"/>
    <w:rsid w:val="00AD7328"/>
    <w:rsid w:val="00AD75E7"/>
    <w:rsid w:val="00AD7F72"/>
    <w:rsid w:val="00AE0572"/>
    <w:rsid w:val="00AE0E16"/>
    <w:rsid w:val="00AE102A"/>
    <w:rsid w:val="00AE34E6"/>
    <w:rsid w:val="00AE42D1"/>
    <w:rsid w:val="00AE6364"/>
    <w:rsid w:val="00AE77C5"/>
    <w:rsid w:val="00AF3778"/>
    <w:rsid w:val="00AF3807"/>
    <w:rsid w:val="00AF3A3E"/>
    <w:rsid w:val="00AF58A9"/>
    <w:rsid w:val="00AF60B8"/>
    <w:rsid w:val="00AF6402"/>
    <w:rsid w:val="00AF743A"/>
    <w:rsid w:val="00B0181A"/>
    <w:rsid w:val="00B0736D"/>
    <w:rsid w:val="00B07B91"/>
    <w:rsid w:val="00B134EB"/>
    <w:rsid w:val="00B1450A"/>
    <w:rsid w:val="00B152C1"/>
    <w:rsid w:val="00B157A6"/>
    <w:rsid w:val="00B16CE0"/>
    <w:rsid w:val="00B1763A"/>
    <w:rsid w:val="00B206A7"/>
    <w:rsid w:val="00B20D09"/>
    <w:rsid w:val="00B229A6"/>
    <w:rsid w:val="00B238BB"/>
    <w:rsid w:val="00B23EB9"/>
    <w:rsid w:val="00B25692"/>
    <w:rsid w:val="00B25AF2"/>
    <w:rsid w:val="00B25DCB"/>
    <w:rsid w:val="00B27E6D"/>
    <w:rsid w:val="00B319B4"/>
    <w:rsid w:val="00B325B7"/>
    <w:rsid w:val="00B32A41"/>
    <w:rsid w:val="00B33574"/>
    <w:rsid w:val="00B34661"/>
    <w:rsid w:val="00B3653B"/>
    <w:rsid w:val="00B37E8D"/>
    <w:rsid w:val="00B45686"/>
    <w:rsid w:val="00B46075"/>
    <w:rsid w:val="00B46171"/>
    <w:rsid w:val="00B5021F"/>
    <w:rsid w:val="00B53172"/>
    <w:rsid w:val="00B54A41"/>
    <w:rsid w:val="00B5516D"/>
    <w:rsid w:val="00B563D1"/>
    <w:rsid w:val="00B60A72"/>
    <w:rsid w:val="00B610B9"/>
    <w:rsid w:val="00B61F85"/>
    <w:rsid w:val="00B62C7D"/>
    <w:rsid w:val="00B641FD"/>
    <w:rsid w:val="00B64C54"/>
    <w:rsid w:val="00B651A3"/>
    <w:rsid w:val="00B66B48"/>
    <w:rsid w:val="00B7012E"/>
    <w:rsid w:val="00B70D54"/>
    <w:rsid w:val="00B70E59"/>
    <w:rsid w:val="00B7107E"/>
    <w:rsid w:val="00B713B2"/>
    <w:rsid w:val="00B71668"/>
    <w:rsid w:val="00B721CB"/>
    <w:rsid w:val="00B728EB"/>
    <w:rsid w:val="00B7347B"/>
    <w:rsid w:val="00B74FD1"/>
    <w:rsid w:val="00B7527B"/>
    <w:rsid w:val="00B76419"/>
    <w:rsid w:val="00B7693D"/>
    <w:rsid w:val="00B77ADC"/>
    <w:rsid w:val="00B77C1F"/>
    <w:rsid w:val="00B80395"/>
    <w:rsid w:val="00B8064B"/>
    <w:rsid w:val="00B80EC2"/>
    <w:rsid w:val="00B830AF"/>
    <w:rsid w:val="00B83CF4"/>
    <w:rsid w:val="00B86199"/>
    <w:rsid w:val="00B8743A"/>
    <w:rsid w:val="00B87C08"/>
    <w:rsid w:val="00B93767"/>
    <w:rsid w:val="00B957F3"/>
    <w:rsid w:val="00B964B6"/>
    <w:rsid w:val="00B96D59"/>
    <w:rsid w:val="00BA29D3"/>
    <w:rsid w:val="00BA7BA5"/>
    <w:rsid w:val="00BB4BA0"/>
    <w:rsid w:val="00BB5172"/>
    <w:rsid w:val="00BB6870"/>
    <w:rsid w:val="00BB7D85"/>
    <w:rsid w:val="00BB7E09"/>
    <w:rsid w:val="00BC1962"/>
    <w:rsid w:val="00BC2F85"/>
    <w:rsid w:val="00BC33B3"/>
    <w:rsid w:val="00BC343E"/>
    <w:rsid w:val="00BC36D3"/>
    <w:rsid w:val="00BC39D1"/>
    <w:rsid w:val="00BC48A7"/>
    <w:rsid w:val="00BC5C8A"/>
    <w:rsid w:val="00BD041D"/>
    <w:rsid w:val="00BD0E07"/>
    <w:rsid w:val="00BD0F0A"/>
    <w:rsid w:val="00BD2147"/>
    <w:rsid w:val="00BD44BB"/>
    <w:rsid w:val="00BD4CB1"/>
    <w:rsid w:val="00BE23A7"/>
    <w:rsid w:val="00BE3051"/>
    <w:rsid w:val="00BE434C"/>
    <w:rsid w:val="00BE5785"/>
    <w:rsid w:val="00BE6770"/>
    <w:rsid w:val="00BE7E38"/>
    <w:rsid w:val="00BF0A9B"/>
    <w:rsid w:val="00BF160E"/>
    <w:rsid w:val="00C0087C"/>
    <w:rsid w:val="00C008DB"/>
    <w:rsid w:val="00C00B29"/>
    <w:rsid w:val="00C015AE"/>
    <w:rsid w:val="00C0203A"/>
    <w:rsid w:val="00C023B1"/>
    <w:rsid w:val="00C031A2"/>
    <w:rsid w:val="00C03CFD"/>
    <w:rsid w:val="00C05F6B"/>
    <w:rsid w:val="00C063E2"/>
    <w:rsid w:val="00C074CF"/>
    <w:rsid w:val="00C07AA0"/>
    <w:rsid w:val="00C07ACA"/>
    <w:rsid w:val="00C11B85"/>
    <w:rsid w:val="00C122F4"/>
    <w:rsid w:val="00C13275"/>
    <w:rsid w:val="00C13C11"/>
    <w:rsid w:val="00C17CFB"/>
    <w:rsid w:val="00C2022B"/>
    <w:rsid w:val="00C2073F"/>
    <w:rsid w:val="00C21C3B"/>
    <w:rsid w:val="00C22F46"/>
    <w:rsid w:val="00C2400E"/>
    <w:rsid w:val="00C245A5"/>
    <w:rsid w:val="00C27897"/>
    <w:rsid w:val="00C27EFD"/>
    <w:rsid w:val="00C31641"/>
    <w:rsid w:val="00C327A5"/>
    <w:rsid w:val="00C336BF"/>
    <w:rsid w:val="00C366F5"/>
    <w:rsid w:val="00C4054C"/>
    <w:rsid w:val="00C40946"/>
    <w:rsid w:val="00C40D36"/>
    <w:rsid w:val="00C41246"/>
    <w:rsid w:val="00C416EA"/>
    <w:rsid w:val="00C433CE"/>
    <w:rsid w:val="00C446EB"/>
    <w:rsid w:val="00C447C8"/>
    <w:rsid w:val="00C44F60"/>
    <w:rsid w:val="00C459CF"/>
    <w:rsid w:val="00C45A0D"/>
    <w:rsid w:val="00C45AF2"/>
    <w:rsid w:val="00C45B20"/>
    <w:rsid w:val="00C45FED"/>
    <w:rsid w:val="00C46B0B"/>
    <w:rsid w:val="00C4792B"/>
    <w:rsid w:val="00C504C1"/>
    <w:rsid w:val="00C50AA1"/>
    <w:rsid w:val="00C5146E"/>
    <w:rsid w:val="00C51674"/>
    <w:rsid w:val="00C5172D"/>
    <w:rsid w:val="00C51E7A"/>
    <w:rsid w:val="00C53367"/>
    <w:rsid w:val="00C53D49"/>
    <w:rsid w:val="00C53F0C"/>
    <w:rsid w:val="00C54A25"/>
    <w:rsid w:val="00C552F4"/>
    <w:rsid w:val="00C556BA"/>
    <w:rsid w:val="00C575DF"/>
    <w:rsid w:val="00C575FE"/>
    <w:rsid w:val="00C628BB"/>
    <w:rsid w:val="00C6521B"/>
    <w:rsid w:val="00C660E1"/>
    <w:rsid w:val="00C66189"/>
    <w:rsid w:val="00C66835"/>
    <w:rsid w:val="00C675E2"/>
    <w:rsid w:val="00C67B9D"/>
    <w:rsid w:val="00C72294"/>
    <w:rsid w:val="00C73EF7"/>
    <w:rsid w:val="00C740CC"/>
    <w:rsid w:val="00C74383"/>
    <w:rsid w:val="00C74635"/>
    <w:rsid w:val="00C75096"/>
    <w:rsid w:val="00C76B92"/>
    <w:rsid w:val="00C7701D"/>
    <w:rsid w:val="00C777FE"/>
    <w:rsid w:val="00C80645"/>
    <w:rsid w:val="00C81412"/>
    <w:rsid w:val="00C8252A"/>
    <w:rsid w:val="00C830D2"/>
    <w:rsid w:val="00C83CC4"/>
    <w:rsid w:val="00C873D8"/>
    <w:rsid w:val="00C878A1"/>
    <w:rsid w:val="00C90041"/>
    <w:rsid w:val="00C91FDE"/>
    <w:rsid w:val="00C92A6D"/>
    <w:rsid w:val="00C92ECC"/>
    <w:rsid w:val="00C9353E"/>
    <w:rsid w:val="00C975CF"/>
    <w:rsid w:val="00C979A9"/>
    <w:rsid w:val="00CA0FCE"/>
    <w:rsid w:val="00CA12A2"/>
    <w:rsid w:val="00CA197B"/>
    <w:rsid w:val="00CA2AB8"/>
    <w:rsid w:val="00CA2DF7"/>
    <w:rsid w:val="00CA406A"/>
    <w:rsid w:val="00CA4B0E"/>
    <w:rsid w:val="00CA5BAC"/>
    <w:rsid w:val="00CB1D99"/>
    <w:rsid w:val="00CB3D68"/>
    <w:rsid w:val="00CB4071"/>
    <w:rsid w:val="00CB53E8"/>
    <w:rsid w:val="00CB7455"/>
    <w:rsid w:val="00CB7D22"/>
    <w:rsid w:val="00CC1C8B"/>
    <w:rsid w:val="00CC26AE"/>
    <w:rsid w:val="00CC2E8B"/>
    <w:rsid w:val="00CC306A"/>
    <w:rsid w:val="00CC367B"/>
    <w:rsid w:val="00CC4567"/>
    <w:rsid w:val="00CC7FAF"/>
    <w:rsid w:val="00CD1466"/>
    <w:rsid w:val="00CD15BE"/>
    <w:rsid w:val="00CD1C26"/>
    <w:rsid w:val="00CD29FC"/>
    <w:rsid w:val="00CD2FEF"/>
    <w:rsid w:val="00CD4EC2"/>
    <w:rsid w:val="00CD56C6"/>
    <w:rsid w:val="00CD6C5A"/>
    <w:rsid w:val="00CD6FCB"/>
    <w:rsid w:val="00CD7665"/>
    <w:rsid w:val="00CD7B27"/>
    <w:rsid w:val="00CD7F3C"/>
    <w:rsid w:val="00CE072E"/>
    <w:rsid w:val="00CE1169"/>
    <w:rsid w:val="00CE1FA4"/>
    <w:rsid w:val="00CE28FD"/>
    <w:rsid w:val="00CE2C02"/>
    <w:rsid w:val="00CE2E8A"/>
    <w:rsid w:val="00CE34BE"/>
    <w:rsid w:val="00CE4F4B"/>
    <w:rsid w:val="00CE53DA"/>
    <w:rsid w:val="00CE59D7"/>
    <w:rsid w:val="00CE6571"/>
    <w:rsid w:val="00CE7E7E"/>
    <w:rsid w:val="00CF02DA"/>
    <w:rsid w:val="00CF18F4"/>
    <w:rsid w:val="00CF349F"/>
    <w:rsid w:val="00CF3BD9"/>
    <w:rsid w:val="00CF432A"/>
    <w:rsid w:val="00CF60F6"/>
    <w:rsid w:val="00D01945"/>
    <w:rsid w:val="00D01B61"/>
    <w:rsid w:val="00D01DE6"/>
    <w:rsid w:val="00D032CE"/>
    <w:rsid w:val="00D03B82"/>
    <w:rsid w:val="00D0441D"/>
    <w:rsid w:val="00D072C1"/>
    <w:rsid w:val="00D1064C"/>
    <w:rsid w:val="00D122A6"/>
    <w:rsid w:val="00D12E0C"/>
    <w:rsid w:val="00D134EF"/>
    <w:rsid w:val="00D151B1"/>
    <w:rsid w:val="00D16C01"/>
    <w:rsid w:val="00D217A9"/>
    <w:rsid w:val="00D21DBD"/>
    <w:rsid w:val="00D24F8E"/>
    <w:rsid w:val="00D25BA0"/>
    <w:rsid w:val="00D2633B"/>
    <w:rsid w:val="00D267E1"/>
    <w:rsid w:val="00D26A29"/>
    <w:rsid w:val="00D26CF7"/>
    <w:rsid w:val="00D30379"/>
    <w:rsid w:val="00D32AC0"/>
    <w:rsid w:val="00D34793"/>
    <w:rsid w:val="00D34890"/>
    <w:rsid w:val="00D351CE"/>
    <w:rsid w:val="00D35380"/>
    <w:rsid w:val="00D36AE1"/>
    <w:rsid w:val="00D36C18"/>
    <w:rsid w:val="00D378BE"/>
    <w:rsid w:val="00D37F62"/>
    <w:rsid w:val="00D40F22"/>
    <w:rsid w:val="00D42A02"/>
    <w:rsid w:val="00D42F06"/>
    <w:rsid w:val="00D43907"/>
    <w:rsid w:val="00D45239"/>
    <w:rsid w:val="00D46255"/>
    <w:rsid w:val="00D47293"/>
    <w:rsid w:val="00D4784A"/>
    <w:rsid w:val="00D510B2"/>
    <w:rsid w:val="00D51579"/>
    <w:rsid w:val="00D5181F"/>
    <w:rsid w:val="00D531EE"/>
    <w:rsid w:val="00D53B3D"/>
    <w:rsid w:val="00D54156"/>
    <w:rsid w:val="00D55420"/>
    <w:rsid w:val="00D57EBC"/>
    <w:rsid w:val="00D6146B"/>
    <w:rsid w:val="00D6226D"/>
    <w:rsid w:val="00D6418B"/>
    <w:rsid w:val="00D64B93"/>
    <w:rsid w:val="00D65BA9"/>
    <w:rsid w:val="00D6604E"/>
    <w:rsid w:val="00D6640D"/>
    <w:rsid w:val="00D664A9"/>
    <w:rsid w:val="00D710C8"/>
    <w:rsid w:val="00D74715"/>
    <w:rsid w:val="00D74752"/>
    <w:rsid w:val="00D74FA0"/>
    <w:rsid w:val="00D76FC5"/>
    <w:rsid w:val="00D814A1"/>
    <w:rsid w:val="00D82564"/>
    <w:rsid w:val="00D85153"/>
    <w:rsid w:val="00D859BC"/>
    <w:rsid w:val="00D8649C"/>
    <w:rsid w:val="00D875F0"/>
    <w:rsid w:val="00D87866"/>
    <w:rsid w:val="00D90E63"/>
    <w:rsid w:val="00D91B2C"/>
    <w:rsid w:val="00D943BB"/>
    <w:rsid w:val="00D97E7E"/>
    <w:rsid w:val="00DA0443"/>
    <w:rsid w:val="00DA0518"/>
    <w:rsid w:val="00DA2C88"/>
    <w:rsid w:val="00DA3FC8"/>
    <w:rsid w:val="00DA406B"/>
    <w:rsid w:val="00DA4FDE"/>
    <w:rsid w:val="00DA6506"/>
    <w:rsid w:val="00DA7236"/>
    <w:rsid w:val="00DA798C"/>
    <w:rsid w:val="00DA7D1E"/>
    <w:rsid w:val="00DB1543"/>
    <w:rsid w:val="00DB23EE"/>
    <w:rsid w:val="00DB4017"/>
    <w:rsid w:val="00DB59B8"/>
    <w:rsid w:val="00DB5D18"/>
    <w:rsid w:val="00DB7F66"/>
    <w:rsid w:val="00DC008A"/>
    <w:rsid w:val="00DC18E1"/>
    <w:rsid w:val="00DC1A61"/>
    <w:rsid w:val="00DC2C2F"/>
    <w:rsid w:val="00DC3BB6"/>
    <w:rsid w:val="00DC3C27"/>
    <w:rsid w:val="00DC51D2"/>
    <w:rsid w:val="00DC6132"/>
    <w:rsid w:val="00DC672A"/>
    <w:rsid w:val="00DC69D3"/>
    <w:rsid w:val="00DC7ED3"/>
    <w:rsid w:val="00DD0191"/>
    <w:rsid w:val="00DD3468"/>
    <w:rsid w:val="00DD4894"/>
    <w:rsid w:val="00DD6331"/>
    <w:rsid w:val="00DD6B2A"/>
    <w:rsid w:val="00DD709E"/>
    <w:rsid w:val="00DD7E55"/>
    <w:rsid w:val="00DE0FCD"/>
    <w:rsid w:val="00DE23BF"/>
    <w:rsid w:val="00DE5233"/>
    <w:rsid w:val="00DE68A3"/>
    <w:rsid w:val="00DE6BEE"/>
    <w:rsid w:val="00DE6C62"/>
    <w:rsid w:val="00DE6F8C"/>
    <w:rsid w:val="00DF01BC"/>
    <w:rsid w:val="00DF148D"/>
    <w:rsid w:val="00DF2BBD"/>
    <w:rsid w:val="00DF3C04"/>
    <w:rsid w:val="00DF40F9"/>
    <w:rsid w:val="00DF4332"/>
    <w:rsid w:val="00DF4819"/>
    <w:rsid w:val="00DF4DE8"/>
    <w:rsid w:val="00DF523C"/>
    <w:rsid w:val="00DF595A"/>
    <w:rsid w:val="00DF6084"/>
    <w:rsid w:val="00DF77EA"/>
    <w:rsid w:val="00E02432"/>
    <w:rsid w:val="00E025C2"/>
    <w:rsid w:val="00E029B7"/>
    <w:rsid w:val="00E03371"/>
    <w:rsid w:val="00E0339B"/>
    <w:rsid w:val="00E04073"/>
    <w:rsid w:val="00E043AE"/>
    <w:rsid w:val="00E04546"/>
    <w:rsid w:val="00E04FA3"/>
    <w:rsid w:val="00E0512A"/>
    <w:rsid w:val="00E05C80"/>
    <w:rsid w:val="00E0681B"/>
    <w:rsid w:val="00E07199"/>
    <w:rsid w:val="00E07ADF"/>
    <w:rsid w:val="00E10368"/>
    <w:rsid w:val="00E10466"/>
    <w:rsid w:val="00E1189C"/>
    <w:rsid w:val="00E12E77"/>
    <w:rsid w:val="00E13077"/>
    <w:rsid w:val="00E13DD4"/>
    <w:rsid w:val="00E15064"/>
    <w:rsid w:val="00E164F8"/>
    <w:rsid w:val="00E16719"/>
    <w:rsid w:val="00E17BF0"/>
    <w:rsid w:val="00E20260"/>
    <w:rsid w:val="00E21B19"/>
    <w:rsid w:val="00E23836"/>
    <w:rsid w:val="00E23EB1"/>
    <w:rsid w:val="00E253A7"/>
    <w:rsid w:val="00E25C95"/>
    <w:rsid w:val="00E25F92"/>
    <w:rsid w:val="00E26752"/>
    <w:rsid w:val="00E27144"/>
    <w:rsid w:val="00E2724A"/>
    <w:rsid w:val="00E27478"/>
    <w:rsid w:val="00E27FB2"/>
    <w:rsid w:val="00E3168E"/>
    <w:rsid w:val="00E322F9"/>
    <w:rsid w:val="00E33202"/>
    <w:rsid w:val="00E358A7"/>
    <w:rsid w:val="00E370A2"/>
    <w:rsid w:val="00E4086F"/>
    <w:rsid w:val="00E40F38"/>
    <w:rsid w:val="00E41AFB"/>
    <w:rsid w:val="00E43F64"/>
    <w:rsid w:val="00E44BAF"/>
    <w:rsid w:val="00E46006"/>
    <w:rsid w:val="00E47136"/>
    <w:rsid w:val="00E47157"/>
    <w:rsid w:val="00E47558"/>
    <w:rsid w:val="00E47938"/>
    <w:rsid w:val="00E50B06"/>
    <w:rsid w:val="00E5204C"/>
    <w:rsid w:val="00E53126"/>
    <w:rsid w:val="00E53282"/>
    <w:rsid w:val="00E556C5"/>
    <w:rsid w:val="00E5638F"/>
    <w:rsid w:val="00E56B88"/>
    <w:rsid w:val="00E608C7"/>
    <w:rsid w:val="00E62CCE"/>
    <w:rsid w:val="00E635C4"/>
    <w:rsid w:val="00E64A3E"/>
    <w:rsid w:val="00E67A1B"/>
    <w:rsid w:val="00E7015E"/>
    <w:rsid w:val="00E71204"/>
    <w:rsid w:val="00E732A0"/>
    <w:rsid w:val="00E73BD3"/>
    <w:rsid w:val="00E73FE2"/>
    <w:rsid w:val="00E7522A"/>
    <w:rsid w:val="00E75D59"/>
    <w:rsid w:val="00E7645B"/>
    <w:rsid w:val="00E80138"/>
    <w:rsid w:val="00E81975"/>
    <w:rsid w:val="00E81EB3"/>
    <w:rsid w:val="00E8209A"/>
    <w:rsid w:val="00E82D32"/>
    <w:rsid w:val="00E82D3B"/>
    <w:rsid w:val="00E842BB"/>
    <w:rsid w:val="00E846A1"/>
    <w:rsid w:val="00E865D6"/>
    <w:rsid w:val="00E8663A"/>
    <w:rsid w:val="00E87F32"/>
    <w:rsid w:val="00E927CB"/>
    <w:rsid w:val="00E927E0"/>
    <w:rsid w:val="00E93F00"/>
    <w:rsid w:val="00E9456A"/>
    <w:rsid w:val="00E94DC7"/>
    <w:rsid w:val="00E95E0B"/>
    <w:rsid w:val="00E96320"/>
    <w:rsid w:val="00E9659D"/>
    <w:rsid w:val="00E97151"/>
    <w:rsid w:val="00EA019A"/>
    <w:rsid w:val="00EA0E42"/>
    <w:rsid w:val="00EA1E54"/>
    <w:rsid w:val="00EA1FD5"/>
    <w:rsid w:val="00EA438B"/>
    <w:rsid w:val="00EA48B7"/>
    <w:rsid w:val="00EA5A33"/>
    <w:rsid w:val="00EA71AC"/>
    <w:rsid w:val="00EA71C2"/>
    <w:rsid w:val="00EB1008"/>
    <w:rsid w:val="00EB11BA"/>
    <w:rsid w:val="00EB15F6"/>
    <w:rsid w:val="00EB1D75"/>
    <w:rsid w:val="00EB29CC"/>
    <w:rsid w:val="00EB37F3"/>
    <w:rsid w:val="00EB4778"/>
    <w:rsid w:val="00EB4A5D"/>
    <w:rsid w:val="00EB4DFA"/>
    <w:rsid w:val="00EB6388"/>
    <w:rsid w:val="00EB6C9F"/>
    <w:rsid w:val="00EB6CDB"/>
    <w:rsid w:val="00EC1235"/>
    <w:rsid w:val="00EC1575"/>
    <w:rsid w:val="00EC4B19"/>
    <w:rsid w:val="00EC7BBB"/>
    <w:rsid w:val="00ED3E5A"/>
    <w:rsid w:val="00ED3FEA"/>
    <w:rsid w:val="00ED5BCF"/>
    <w:rsid w:val="00ED6C8A"/>
    <w:rsid w:val="00ED7565"/>
    <w:rsid w:val="00EE04B4"/>
    <w:rsid w:val="00EE5E57"/>
    <w:rsid w:val="00EE755F"/>
    <w:rsid w:val="00EF1361"/>
    <w:rsid w:val="00EF32C3"/>
    <w:rsid w:val="00EF4AD7"/>
    <w:rsid w:val="00F025AE"/>
    <w:rsid w:val="00F029E4"/>
    <w:rsid w:val="00F02C58"/>
    <w:rsid w:val="00F039B8"/>
    <w:rsid w:val="00F03D0A"/>
    <w:rsid w:val="00F0530E"/>
    <w:rsid w:val="00F0644A"/>
    <w:rsid w:val="00F068A0"/>
    <w:rsid w:val="00F06F7B"/>
    <w:rsid w:val="00F123A6"/>
    <w:rsid w:val="00F12FD8"/>
    <w:rsid w:val="00F1477F"/>
    <w:rsid w:val="00F15084"/>
    <w:rsid w:val="00F16268"/>
    <w:rsid w:val="00F17FE5"/>
    <w:rsid w:val="00F20131"/>
    <w:rsid w:val="00F20286"/>
    <w:rsid w:val="00F20593"/>
    <w:rsid w:val="00F206C6"/>
    <w:rsid w:val="00F235A4"/>
    <w:rsid w:val="00F24E20"/>
    <w:rsid w:val="00F24F03"/>
    <w:rsid w:val="00F2562D"/>
    <w:rsid w:val="00F25A4B"/>
    <w:rsid w:val="00F26A13"/>
    <w:rsid w:val="00F272AA"/>
    <w:rsid w:val="00F2759F"/>
    <w:rsid w:val="00F300C2"/>
    <w:rsid w:val="00F31721"/>
    <w:rsid w:val="00F31726"/>
    <w:rsid w:val="00F328AA"/>
    <w:rsid w:val="00F337CD"/>
    <w:rsid w:val="00F34091"/>
    <w:rsid w:val="00F347D1"/>
    <w:rsid w:val="00F34F09"/>
    <w:rsid w:val="00F36058"/>
    <w:rsid w:val="00F37E59"/>
    <w:rsid w:val="00F37EBE"/>
    <w:rsid w:val="00F41129"/>
    <w:rsid w:val="00F41DCE"/>
    <w:rsid w:val="00F42538"/>
    <w:rsid w:val="00F44580"/>
    <w:rsid w:val="00F448ED"/>
    <w:rsid w:val="00F45823"/>
    <w:rsid w:val="00F4597A"/>
    <w:rsid w:val="00F45E37"/>
    <w:rsid w:val="00F477CE"/>
    <w:rsid w:val="00F47D50"/>
    <w:rsid w:val="00F50364"/>
    <w:rsid w:val="00F50747"/>
    <w:rsid w:val="00F50CB8"/>
    <w:rsid w:val="00F51AB0"/>
    <w:rsid w:val="00F52B50"/>
    <w:rsid w:val="00F52D57"/>
    <w:rsid w:val="00F54558"/>
    <w:rsid w:val="00F54D73"/>
    <w:rsid w:val="00F600D3"/>
    <w:rsid w:val="00F618C4"/>
    <w:rsid w:val="00F61A95"/>
    <w:rsid w:val="00F625B6"/>
    <w:rsid w:val="00F635E8"/>
    <w:rsid w:val="00F63EC1"/>
    <w:rsid w:val="00F659D8"/>
    <w:rsid w:val="00F66AA3"/>
    <w:rsid w:val="00F67211"/>
    <w:rsid w:val="00F67407"/>
    <w:rsid w:val="00F725A3"/>
    <w:rsid w:val="00F725C5"/>
    <w:rsid w:val="00F7482A"/>
    <w:rsid w:val="00F80CC4"/>
    <w:rsid w:val="00F80DF0"/>
    <w:rsid w:val="00F82734"/>
    <w:rsid w:val="00F82E7D"/>
    <w:rsid w:val="00F844DC"/>
    <w:rsid w:val="00F84EA7"/>
    <w:rsid w:val="00F8698C"/>
    <w:rsid w:val="00F870E9"/>
    <w:rsid w:val="00F908A2"/>
    <w:rsid w:val="00F91584"/>
    <w:rsid w:val="00F91F9C"/>
    <w:rsid w:val="00F93416"/>
    <w:rsid w:val="00F941BC"/>
    <w:rsid w:val="00F94923"/>
    <w:rsid w:val="00F94E8F"/>
    <w:rsid w:val="00F95359"/>
    <w:rsid w:val="00F9541A"/>
    <w:rsid w:val="00F95661"/>
    <w:rsid w:val="00F961AD"/>
    <w:rsid w:val="00F96216"/>
    <w:rsid w:val="00F9637C"/>
    <w:rsid w:val="00F96F22"/>
    <w:rsid w:val="00F970CE"/>
    <w:rsid w:val="00FA1750"/>
    <w:rsid w:val="00FA52FF"/>
    <w:rsid w:val="00FA62CE"/>
    <w:rsid w:val="00FA6322"/>
    <w:rsid w:val="00FA6366"/>
    <w:rsid w:val="00FA6C7C"/>
    <w:rsid w:val="00FA7353"/>
    <w:rsid w:val="00FA7F8F"/>
    <w:rsid w:val="00FB05C6"/>
    <w:rsid w:val="00FB59A1"/>
    <w:rsid w:val="00FB6A3A"/>
    <w:rsid w:val="00FB7AA0"/>
    <w:rsid w:val="00FC125C"/>
    <w:rsid w:val="00FC29DB"/>
    <w:rsid w:val="00FC3530"/>
    <w:rsid w:val="00FC6979"/>
    <w:rsid w:val="00FC6DAD"/>
    <w:rsid w:val="00FC7902"/>
    <w:rsid w:val="00FD009F"/>
    <w:rsid w:val="00FD1504"/>
    <w:rsid w:val="00FD2015"/>
    <w:rsid w:val="00FD29DC"/>
    <w:rsid w:val="00FD3A85"/>
    <w:rsid w:val="00FD7A84"/>
    <w:rsid w:val="00FE0DF7"/>
    <w:rsid w:val="00FE23F1"/>
    <w:rsid w:val="00FE3376"/>
    <w:rsid w:val="00FE4559"/>
    <w:rsid w:val="00FE56CC"/>
    <w:rsid w:val="00FE62AD"/>
    <w:rsid w:val="00FE7725"/>
    <w:rsid w:val="00FF0170"/>
    <w:rsid w:val="00FF0E2F"/>
    <w:rsid w:val="00FF2750"/>
    <w:rsid w:val="00FF32CF"/>
    <w:rsid w:val="00FF3D9B"/>
    <w:rsid w:val="00FF509C"/>
    <w:rsid w:val="00FF575B"/>
    <w:rsid w:val="00FF5CBB"/>
    <w:rsid w:val="00FF7524"/>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3A4E002E"/>
  <w15:docId w15:val="{3A8D1C37-967E-456C-8D21-716B53DA96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heme="minorEastAsia" w:hAnsi="Arial" w:cstheme="minorBidi"/>
        <w:color w:val="00577E" w:themeColor="text1"/>
        <w:lang w:val="en-GB" w:eastAsia="en-GB" w:bidi="ar-SA"/>
      </w:rPr>
    </w:rPrDefault>
    <w:pPrDefault>
      <w:pPr>
        <w:spacing w:line="271" w:lineRule="auto"/>
      </w:pPr>
    </w:pPrDefault>
  </w:docDefaults>
  <w:latentStyles w:defLockedState="0" w:defUIPriority="99" w:defSemiHidden="0" w:defUnhideWhenUsed="0" w:defQFormat="0" w:count="376">
    <w:lsdException w:name="Normal" w:uiPriority="0" w:unhideWhenUsed="1"/>
    <w:lsdException w:name="heading 1" w:uiPriority="0" w:unhideWhenUsed="1"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lsdException w:name="List 2" w:semiHidden="1" w:unhideWhenUsed="1"/>
    <w:lsdException w:name="List 3" w:semiHidden="1" w:unhideWhenUsed="1"/>
    <w:lsdException w:name="List 4" w:semiHidden="1"/>
    <w:lsdException w:name="List 5" w:semiHidden="1"/>
    <w:lsdException w:name="List Bullet 2" w:semiHidden="1" w:uiPriority="0" w:unhideWhenUsed="1"/>
    <w:lsdException w:name="List Bullet 3" w:semiHidden="1" w:uiPriority="0" w:unhideWhenUsed="1"/>
    <w:lsdException w:name="List Bullet 4" w:semiHidden="1" w:unhideWhenUsed="1"/>
    <w:lsdException w:name="List Bullet 5" w:semiHidden="1" w:unhideWhenUsed="1"/>
    <w:lsdException w:name="List Number 2" w:semiHidden="1" w:uiPriority="0" w:unhideWhenUsed="1"/>
    <w:lsdException w:name="List Number 3" w:semiHidden="1" w:uiPriority="0" w:unhideWhenUsed="1"/>
    <w:lsdException w:name="List Number 4" w:semiHidden="1" w:unhideWhenUsed="1"/>
    <w:lsdException w:name="List Number 5" w:semiHidden="1" w:unhideWhenUsed="1"/>
    <w:lsdException w:name="Title" w:uiPriority="0" w:unhideWhenUsed="1"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unhideWhenUsed="1" w:qFormat="1"/>
    <w:lsdException w:name="Salutation" w:semiHidden="1"/>
    <w:lsdException w:name="Date" w:semiHidden="1"/>
    <w:lsdException w:name="Body Text First Indent" w:semiHidden="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unhideWhenUsed="1" w:qFormat="1"/>
    <w:lsdException w:name="Emphasis" w:uiPriority="0" w:unhideWhenUsed="1"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unhideWhenUsed="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0"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unhideWhenUsed/>
    <w:rsid w:val="00C556BA"/>
  </w:style>
  <w:style w:type="paragraph" w:styleId="Heading1">
    <w:name w:val="heading 1"/>
    <w:basedOn w:val="BaseHeadings"/>
    <w:next w:val="BodyText"/>
    <w:link w:val="Heading1Char"/>
    <w:unhideWhenUsed/>
    <w:qFormat/>
    <w:rsid w:val="00036B25"/>
    <w:pPr>
      <w:keepLines/>
      <w:numPr>
        <w:numId w:val="2"/>
      </w:numPr>
      <w:spacing w:before="240" w:after="120" w:line="298" w:lineRule="auto"/>
      <w:outlineLvl w:val="0"/>
    </w:pPr>
    <w:rPr>
      <w:rFonts w:eastAsiaTheme="majorEastAsia" w:cstheme="majorBidi"/>
      <w:b/>
      <w:bCs/>
      <w:sz w:val="28"/>
      <w:szCs w:val="28"/>
    </w:rPr>
  </w:style>
  <w:style w:type="paragraph" w:styleId="Heading2">
    <w:name w:val="heading 2"/>
    <w:basedOn w:val="BaseHeadings"/>
    <w:next w:val="BodyText"/>
    <w:link w:val="Heading2Char"/>
    <w:unhideWhenUsed/>
    <w:qFormat/>
    <w:rsid w:val="00036B25"/>
    <w:pPr>
      <w:keepLines/>
      <w:numPr>
        <w:ilvl w:val="1"/>
        <w:numId w:val="2"/>
      </w:numPr>
      <w:spacing w:before="240" w:after="120" w:line="274" w:lineRule="auto"/>
      <w:outlineLvl w:val="1"/>
    </w:pPr>
    <w:rPr>
      <w:rFonts w:eastAsiaTheme="majorEastAsia" w:cstheme="majorBidi"/>
      <w:b/>
      <w:bCs/>
      <w:sz w:val="26"/>
      <w:szCs w:val="26"/>
    </w:rPr>
  </w:style>
  <w:style w:type="paragraph" w:styleId="Heading3">
    <w:name w:val="heading 3"/>
    <w:basedOn w:val="BaseHeadings"/>
    <w:next w:val="BodyText"/>
    <w:link w:val="Heading3Char"/>
    <w:unhideWhenUsed/>
    <w:qFormat/>
    <w:rsid w:val="00036B25"/>
    <w:pPr>
      <w:keepLines/>
      <w:numPr>
        <w:ilvl w:val="2"/>
        <w:numId w:val="2"/>
      </w:numPr>
      <w:spacing w:before="240" w:after="120" w:line="278" w:lineRule="auto"/>
      <w:outlineLvl w:val="2"/>
    </w:pPr>
    <w:rPr>
      <w:rFonts w:eastAsiaTheme="majorEastAsia" w:cstheme="majorBidi"/>
      <w:b/>
      <w:bCs/>
      <w:sz w:val="24"/>
    </w:rPr>
  </w:style>
  <w:style w:type="paragraph" w:styleId="Heading4">
    <w:name w:val="heading 4"/>
    <w:basedOn w:val="BaseHeadings"/>
    <w:next w:val="BodyText"/>
    <w:link w:val="Heading4Char"/>
    <w:unhideWhenUsed/>
    <w:qFormat/>
    <w:rsid w:val="001143BA"/>
    <w:pPr>
      <w:keepLines/>
      <w:numPr>
        <w:ilvl w:val="3"/>
        <w:numId w:val="2"/>
      </w:numPr>
      <w:spacing w:before="120" w:after="120" w:line="280" w:lineRule="atLeast"/>
      <w:outlineLvl w:val="3"/>
    </w:pPr>
    <w:rPr>
      <w:rFonts w:eastAsiaTheme="majorEastAsia" w:cstheme="majorBidi"/>
      <w:b/>
      <w:bCs/>
      <w:iCs/>
      <w:sz w:val="22"/>
    </w:rPr>
  </w:style>
  <w:style w:type="paragraph" w:styleId="Heading5">
    <w:name w:val="heading 5"/>
    <w:basedOn w:val="BaseHeadings"/>
    <w:next w:val="BodyText"/>
    <w:link w:val="Heading5Char"/>
    <w:unhideWhenUsed/>
    <w:qFormat/>
    <w:rsid w:val="00225725"/>
    <w:pPr>
      <w:keepLines/>
      <w:outlineLvl w:val="4"/>
    </w:pPr>
    <w:rPr>
      <w:rFonts w:eastAsiaTheme="majorEastAsia" w:cstheme="majorBidi"/>
      <w:b/>
      <w:color w:val="00577E" w:themeColor="text1"/>
    </w:rPr>
  </w:style>
  <w:style w:type="paragraph" w:styleId="Heading6">
    <w:name w:val="heading 6"/>
    <w:basedOn w:val="BaseHeadings"/>
    <w:next w:val="BodyText"/>
    <w:link w:val="Heading6Char"/>
    <w:unhideWhenUsed/>
    <w:qFormat/>
    <w:rsid w:val="007644BD"/>
    <w:pPr>
      <w:keepLines/>
      <w:pageBreakBefore/>
      <w:spacing w:after="240" w:line="238" w:lineRule="auto"/>
      <w:outlineLvl w:val="5"/>
    </w:pPr>
    <w:rPr>
      <w:rFonts w:eastAsiaTheme="majorEastAsia" w:cstheme="majorBidi"/>
      <w:b/>
      <w:iCs/>
      <w:sz w:val="28"/>
    </w:rPr>
  </w:style>
  <w:style w:type="paragraph" w:styleId="Heading7">
    <w:name w:val="heading 7"/>
    <w:basedOn w:val="BaseHeadings"/>
    <w:next w:val="BodyText"/>
    <w:link w:val="Heading7Char"/>
    <w:unhideWhenUsed/>
    <w:qFormat/>
    <w:rsid w:val="003D0837"/>
    <w:pPr>
      <w:keepLines/>
      <w:spacing w:before="240" w:after="125" w:line="274" w:lineRule="auto"/>
      <w:outlineLvl w:val="6"/>
    </w:pPr>
    <w:rPr>
      <w:rFonts w:eastAsiaTheme="majorEastAsia" w:cstheme="majorBidi"/>
      <w:b/>
      <w:iCs/>
      <w:sz w:val="26"/>
    </w:rPr>
  </w:style>
  <w:style w:type="paragraph" w:styleId="Heading8">
    <w:name w:val="heading 8"/>
    <w:basedOn w:val="BaseHeadings"/>
    <w:next w:val="Title"/>
    <w:link w:val="Heading8Char"/>
    <w:unhideWhenUsed/>
    <w:qFormat/>
    <w:rsid w:val="00C446EB"/>
    <w:pPr>
      <w:spacing w:after="120" w:line="288" w:lineRule="auto"/>
      <w:outlineLvl w:val="7"/>
    </w:pPr>
    <w:rPr>
      <w:caps/>
      <w:sz w:val="32"/>
    </w:rPr>
  </w:style>
  <w:style w:type="paragraph" w:styleId="Heading9">
    <w:name w:val="heading 9"/>
    <w:basedOn w:val="BaseHeadings"/>
    <w:next w:val="BodyText"/>
    <w:link w:val="Heading9Char"/>
    <w:unhideWhenUsed/>
    <w:qFormat/>
    <w:rsid w:val="00225725"/>
    <w:pPr>
      <w:keepLines/>
      <w:spacing w:after="80" w:line="266" w:lineRule="auto"/>
      <w:outlineLvl w:val="8"/>
    </w:pPr>
    <w:rPr>
      <w:rFonts w:eastAsiaTheme="majorEastAsia" w:cstheme="majorBidi"/>
      <w:b/>
      <w:iCs/>
      <w:sz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aseHeadings">
    <w:name w:val="Base Headings"/>
    <w:semiHidden/>
    <w:rsid w:val="00941E19"/>
    <w:pPr>
      <w:keepNext/>
    </w:pPr>
    <w:rPr>
      <w:rFonts w:cs="Arial"/>
      <w:color w:val="00577E" w:themeColor="accent1"/>
    </w:rPr>
  </w:style>
  <w:style w:type="paragraph" w:customStyle="1" w:styleId="BaseText">
    <w:name w:val="Base Text"/>
    <w:link w:val="BaseTextChar"/>
    <w:semiHidden/>
    <w:rsid w:val="00941E19"/>
    <w:rPr>
      <w:rFonts w:cs="Arial"/>
    </w:rPr>
  </w:style>
  <w:style w:type="paragraph" w:styleId="BodyText">
    <w:name w:val="Body Text"/>
    <w:basedOn w:val="BaseText"/>
    <w:link w:val="BodyTextChar"/>
    <w:unhideWhenUsed/>
    <w:qFormat/>
    <w:rsid w:val="00941E19"/>
  </w:style>
  <w:style w:type="character" w:customStyle="1" w:styleId="BodyTextChar">
    <w:name w:val="Body Text Char"/>
    <w:basedOn w:val="DefaultParagraphFont"/>
    <w:link w:val="BodyText"/>
    <w:rsid w:val="00941E19"/>
    <w:rPr>
      <w:rFonts w:cs="Arial"/>
      <w:lang w:val="en-GB"/>
    </w:rPr>
  </w:style>
  <w:style w:type="paragraph" w:styleId="BodyText2">
    <w:name w:val="Body Text 2"/>
    <w:basedOn w:val="BaseText"/>
    <w:link w:val="BodyText2Char"/>
    <w:unhideWhenUsed/>
    <w:rsid w:val="00941E19"/>
    <w:pPr>
      <w:spacing w:line="302" w:lineRule="auto"/>
    </w:pPr>
    <w:rPr>
      <w:sz w:val="18"/>
    </w:rPr>
  </w:style>
  <w:style w:type="character" w:customStyle="1" w:styleId="BodyText2Char">
    <w:name w:val="Body Text 2 Char"/>
    <w:basedOn w:val="DefaultParagraphFont"/>
    <w:link w:val="BodyText2"/>
    <w:rsid w:val="00941E19"/>
    <w:rPr>
      <w:rFonts w:cs="Arial"/>
      <w:sz w:val="18"/>
      <w:lang w:val="en-GB"/>
    </w:rPr>
  </w:style>
  <w:style w:type="paragraph" w:styleId="Caption">
    <w:name w:val="caption"/>
    <w:basedOn w:val="BaseText"/>
    <w:next w:val="BodyText"/>
    <w:unhideWhenUsed/>
    <w:qFormat/>
    <w:rsid w:val="00C2400E"/>
    <w:pPr>
      <w:spacing w:before="120" w:line="288" w:lineRule="auto"/>
    </w:pPr>
    <w:rPr>
      <w:bCs/>
      <w:i/>
      <w:sz w:val="16"/>
      <w:szCs w:val="18"/>
    </w:rPr>
  </w:style>
  <w:style w:type="paragraph" w:customStyle="1" w:styleId="ColophonLabel">
    <w:name w:val="Colophon Label"/>
    <w:basedOn w:val="BaseText"/>
    <w:unhideWhenUsed/>
    <w:qFormat/>
    <w:rsid w:val="00941E19"/>
    <w:pPr>
      <w:spacing w:line="240" w:lineRule="exact"/>
      <w:ind w:right="57"/>
      <w:jc w:val="right"/>
    </w:pPr>
    <w:rPr>
      <w:sz w:val="18"/>
    </w:rPr>
  </w:style>
  <w:style w:type="paragraph" w:customStyle="1" w:styleId="ColophonText">
    <w:name w:val="Colophon Text"/>
    <w:basedOn w:val="BaseText"/>
    <w:unhideWhenUsed/>
    <w:qFormat/>
    <w:rsid w:val="00941E19"/>
    <w:pPr>
      <w:spacing w:line="240" w:lineRule="exact"/>
      <w:ind w:left="57"/>
    </w:pPr>
  </w:style>
  <w:style w:type="paragraph" w:customStyle="1" w:styleId="DisclaimerText">
    <w:name w:val="Disclaimer Text"/>
    <w:basedOn w:val="BaseText"/>
    <w:unhideWhenUsed/>
    <w:qFormat/>
    <w:rsid w:val="00941E19"/>
    <w:pPr>
      <w:framePr w:h="1701" w:vSpace="510" w:wrap="notBeside" w:hAnchor="margin" w:yAlign="bottom"/>
      <w:spacing w:line="254" w:lineRule="auto"/>
    </w:pPr>
    <w:rPr>
      <w:i/>
      <w:sz w:val="18"/>
    </w:rPr>
  </w:style>
  <w:style w:type="paragraph" w:customStyle="1" w:styleId="DisclaimerHeading">
    <w:name w:val="Disclaimer Heading"/>
    <w:basedOn w:val="DisclaimerText"/>
    <w:next w:val="DisclaimerText"/>
    <w:unhideWhenUsed/>
    <w:qFormat/>
    <w:rsid w:val="00941E19"/>
    <w:pPr>
      <w:framePr w:wrap="notBeside"/>
      <w:spacing w:line="271" w:lineRule="auto"/>
    </w:pPr>
    <w:rPr>
      <w:b/>
      <w:i w:val="0"/>
      <w:sz w:val="20"/>
    </w:rPr>
  </w:style>
  <w:style w:type="paragraph" w:customStyle="1" w:styleId="DocumentDetails">
    <w:name w:val="Document Details"/>
    <w:basedOn w:val="BaseText"/>
    <w:unhideWhenUsed/>
    <w:rsid w:val="00941E19"/>
    <w:pPr>
      <w:spacing w:line="293" w:lineRule="auto"/>
    </w:pPr>
  </w:style>
  <w:style w:type="paragraph" w:styleId="Footer">
    <w:name w:val="footer"/>
    <w:basedOn w:val="BaseText"/>
    <w:link w:val="FooterChar"/>
    <w:unhideWhenUsed/>
    <w:rsid w:val="00941E19"/>
    <w:pPr>
      <w:spacing w:line="238" w:lineRule="auto"/>
    </w:pPr>
    <w:rPr>
      <w:color w:val="00577E"/>
      <w:sz w:val="14"/>
    </w:rPr>
  </w:style>
  <w:style w:type="character" w:customStyle="1" w:styleId="FooterChar">
    <w:name w:val="Footer Char"/>
    <w:basedOn w:val="DefaultParagraphFont"/>
    <w:link w:val="Footer"/>
    <w:rsid w:val="00941E19"/>
    <w:rPr>
      <w:rFonts w:cs="Arial"/>
      <w:color w:val="00577E"/>
      <w:sz w:val="14"/>
      <w:lang w:val="en-GB"/>
    </w:rPr>
  </w:style>
  <w:style w:type="paragraph" w:customStyle="1" w:styleId="FooterBold">
    <w:name w:val="Footer Bold"/>
    <w:basedOn w:val="Footer"/>
    <w:unhideWhenUsed/>
    <w:qFormat/>
    <w:rsid w:val="00941E19"/>
    <w:pPr>
      <w:spacing w:line="160" w:lineRule="exact"/>
    </w:pPr>
    <w:rPr>
      <w:b/>
      <w:caps/>
      <w:sz w:val="16"/>
    </w:rPr>
  </w:style>
  <w:style w:type="character" w:styleId="FootnoteReference">
    <w:name w:val="footnote reference"/>
    <w:aliases w:val="(NECG) Footnote Reference,16 Point,BVI fnr,FnR-ANZDEC,Footnote Ref in FtNote,Footnote Reference Number,Fußnotenzeichen DISS,Ref,SUPERS,Superscript 6 Point,de nota al pie,footnote ref,fr,ftref,½Å¡Á¢ÒýÓÃ,脚注引用"/>
    <w:basedOn w:val="DefaultParagraphFont"/>
    <w:link w:val="ftrefCharChar"/>
    <w:unhideWhenUsed/>
    <w:qFormat/>
    <w:rsid w:val="00941E19"/>
    <w:rPr>
      <w:vertAlign w:val="superscript"/>
      <w:lang w:val="en-GB"/>
    </w:rPr>
  </w:style>
  <w:style w:type="paragraph" w:styleId="FootnoteText">
    <w:name w:val="footnote text"/>
    <w:aliases w:val="(NECG) Footnote Text,ADB,ALTS FOOTNOTE,Boston 1,Boston 10,Char Char,Char Char Char,Char Char Char Char,FOOTNOTES,Font: Geneva 9,Footnote Text Char Char,Footnote Text Char Char Char,Geneva 9,f,fn,ft,ft Char Char Char,single space"/>
    <w:basedOn w:val="BaseText"/>
    <w:link w:val="FootnoteTextChar"/>
    <w:unhideWhenUsed/>
    <w:qFormat/>
    <w:rsid w:val="00941E19"/>
    <w:pPr>
      <w:spacing w:line="240" w:lineRule="auto"/>
    </w:pPr>
    <w:rPr>
      <w:i/>
      <w:sz w:val="16"/>
    </w:rPr>
  </w:style>
  <w:style w:type="character" w:customStyle="1" w:styleId="FootnoteTextChar">
    <w:name w:val="Footnote Text Char"/>
    <w:aliases w:val="(NECG) Footnote Text Char,ADB Char,ALTS FOOTNOTE Char,Boston 1 Char,Boston 10 Char,Char Char Char1,Char Char Char Char1,Char Char Char Char Char,FOOTNOTES Char,Font: Geneva 9 Char,Footnote Text Char Char Char1,Geneva 9 Char,f Char"/>
    <w:basedOn w:val="DefaultParagraphFont"/>
    <w:link w:val="FootnoteText"/>
    <w:rsid w:val="00941E19"/>
    <w:rPr>
      <w:rFonts w:cs="Arial"/>
      <w:i/>
      <w:sz w:val="16"/>
      <w:lang w:val="en-GB"/>
    </w:rPr>
  </w:style>
  <w:style w:type="paragraph" w:customStyle="1" w:styleId="GlossaryTerm">
    <w:name w:val="Glossary Term"/>
    <w:basedOn w:val="BaseHeadings"/>
    <w:unhideWhenUsed/>
    <w:qFormat/>
    <w:rsid w:val="00941E19"/>
    <w:pPr>
      <w:spacing w:line="334" w:lineRule="auto"/>
      <w:ind w:right="113"/>
    </w:pPr>
    <w:rPr>
      <w:b/>
    </w:rPr>
  </w:style>
  <w:style w:type="paragraph" w:customStyle="1" w:styleId="GlossaryText">
    <w:name w:val="Glossary Text"/>
    <w:basedOn w:val="DocumentDetails"/>
    <w:unhideWhenUsed/>
    <w:qFormat/>
    <w:rsid w:val="00941E19"/>
    <w:pPr>
      <w:spacing w:line="334" w:lineRule="auto"/>
    </w:pPr>
  </w:style>
  <w:style w:type="paragraph" w:styleId="Header">
    <w:name w:val="header"/>
    <w:basedOn w:val="BaseText"/>
    <w:link w:val="HeaderChar"/>
    <w:unhideWhenUsed/>
    <w:rsid w:val="00941E19"/>
    <w:pPr>
      <w:tabs>
        <w:tab w:val="center" w:pos="4513"/>
        <w:tab w:val="right" w:pos="9026"/>
      </w:tabs>
      <w:spacing w:line="228" w:lineRule="auto"/>
      <w:jc w:val="center"/>
    </w:pPr>
    <w:rPr>
      <w:color w:val="00577E" w:themeColor="accent1"/>
      <w:spacing w:val="40"/>
      <w:sz w:val="22"/>
    </w:rPr>
  </w:style>
  <w:style w:type="character" w:customStyle="1" w:styleId="HeaderChar">
    <w:name w:val="Header Char"/>
    <w:basedOn w:val="DefaultParagraphFont"/>
    <w:link w:val="Header"/>
    <w:rsid w:val="00941E19"/>
    <w:rPr>
      <w:rFonts w:cs="Arial"/>
      <w:color w:val="00577E" w:themeColor="accent1"/>
      <w:spacing w:val="40"/>
      <w:sz w:val="22"/>
      <w:lang w:val="en-GB"/>
    </w:rPr>
  </w:style>
  <w:style w:type="paragraph" w:customStyle="1" w:styleId="LegalEntity">
    <w:name w:val="Legal Entity"/>
    <w:basedOn w:val="BaseText"/>
    <w:unhideWhenUsed/>
    <w:qFormat/>
    <w:rsid w:val="00E07ADF"/>
    <w:pPr>
      <w:spacing w:line="338" w:lineRule="auto"/>
      <w:jc w:val="right"/>
    </w:pPr>
    <w:rPr>
      <w:b/>
      <w:caps/>
      <w:sz w:val="16"/>
    </w:rPr>
  </w:style>
  <w:style w:type="numbering" w:customStyle="1" w:styleId="ListBullets">
    <w:name w:val="List Bullets"/>
    <w:uiPriority w:val="99"/>
    <w:rsid w:val="00DB1543"/>
    <w:pPr>
      <w:numPr>
        <w:numId w:val="1"/>
      </w:numPr>
    </w:pPr>
  </w:style>
  <w:style w:type="numbering" w:customStyle="1" w:styleId="ListHeadings">
    <w:name w:val="List Headings"/>
    <w:uiPriority w:val="99"/>
    <w:rsid w:val="00036B25"/>
    <w:pPr>
      <w:numPr>
        <w:numId w:val="2"/>
      </w:numPr>
    </w:pPr>
  </w:style>
  <w:style w:type="numbering" w:customStyle="1" w:styleId="ListNumbers">
    <w:name w:val="List Numbers"/>
    <w:uiPriority w:val="99"/>
    <w:rsid w:val="009452E4"/>
    <w:pPr>
      <w:numPr>
        <w:numId w:val="3"/>
      </w:numPr>
    </w:pPr>
  </w:style>
  <w:style w:type="paragraph" w:customStyle="1" w:styleId="RHDHVAddress">
    <w:name w:val="RHDHV Address"/>
    <w:basedOn w:val="BaseText"/>
    <w:link w:val="RHDHVAddressChar"/>
    <w:unhideWhenUsed/>
    <w:qFormat/>
    <w:rsid w:val="00941E19"/>
    <w:pPr>
      <w:spacing w:line="312" w:lineRule="auto"/>
      <w:jc w:val="right"/>
    </w:pPr>
    <w:rPr>
      <w:sz w:val="16"/>
    </w:rPr>
  </w:style>
  <w:style w:type="paragraph" w:customStyle="1" w:styleId="RHDHVAddressLabel">
    <w:name w:val="RHDHV Address Label"/>
    <w:basedOn w:val="RHDHVAddress"/>
    <w:link w:val="RHDHVAddressLabelChar"/>
    <w:unhideWhenUsed/>
    <w:qFormat/>
    <w:rsid w:val="00E07ADF"/>
    <w:pPr>
      <w:ind w:left="113"/>
      <w:jc w:val="left"/>
    </w:pPr>
    <w:rPr>
      <w:b/>
      <w:caps/>
      <w:color w:val="00577E" w:themeColor="accent1"/>
    </w:rPr>
  </w:style>
  <w:style w:type="table" w:customStyle="1" w:styleId="RHDHVOverview">
    <w:name w:val="RHDHV Overview"/>
    <w:basedOn w:val="TableNormal"/>
    <w:uiPriority w:val="99"/>
    <w:unhideWhenUsed/>
    <w:rsid w:val="00C446EB"/>
    <w:rPr>
      <w:rFonts w:asciiTheme="minorHAnsi" w:hAnsiTheme="minorHAnsi"/>
    </w:rPr>
    <w:tblPr>
      <w:tblStyleRowBandSize w:val="1"/>
      <w:tblInd w:w="113" w:type="dxa"/>
      <w:tblBorders>
        <w:top w:val="single" w:sz="4" w:space="0" w:color="auto"/>
        <w:bottom w:val="single" w:sz="4" w:space="0" w:color="00577E" w:themeColor="text1"/>
        <w:insideH w:val="single" w:sz="4" w:space="0" w:color="00577E" w:themeColor="text1"/>
      </w:tblBorders>
      <w:tblCellMar>
        <w:top w:w="113" w:type="dxa"/>
        <w:left w:w="113" w:type="dxa"/>
        <w:bottom w:w="113" w:type="dxa"/>
        <w:right w:w="113" w:type="dxa"/>
      </w:tblCellMar>
    </w:tblPr>
    <w:tblStylePr w:type="firstRow">
      <w:rPr>
        <w:b/>
      </w:rPr>
      <w:tblPr/>
      <w:tcPr>
        <w:tcBorders>
          <w:top w:val="nil"/>
          <w:left w:val="nil"/>
          <w:bottom w:val="nil"/>
          <w:right w:val="nil"/>
          <w:insideH w:val="nil"/>
          <w:insideV w:val="nil"/>
          <w:tl2br w:val="nil"/>
          <w:tr2bl w:val="nil"/>
        </w:tcBorders>
        <w:shd w:val="clear" w:color="auto" w:fill="B2E7FF" w:themeFill="accent1" w:themeFillTint="33"/>
      </w:tcPr>
    </w:tblStylePr>
    <w:tblStylePr w:type="band1Horz">
      <w:tblPr/>
      <w:tcPr>
        <w:tcBorders>
          <w:top w:val="nil"/>
          <w:left w:val="nil"/>
          <w:bottom w:val="nil"/>
          <w:right w:val="nil"/>
          <w:insideH w:val="nil"/>
          <w:insideV w:val="single" w:sz="8" w:space="0" w:color="FFFFFF" w:themeColor="background1"/>
          <w:tl2br w:val="nil"/>
          <w:tr2bl w:val="nil"/>
        </w:tcBorders>
        <w:shd w:val="clear" w:color="auto" w:fill="B2E7FF" w:themeFill="accent1" w:themeFillTint="33"/>
      </w:tcPr>
    </w:tblStylePr>
    <w:tblStylePr w:type="band2Horz">
      <w:tblPr/>
      <w:tcPr>
        <w:tcBorders>
          <w:top w:val="nil"/>
          <w:left w:val="nil"/>
          <w:bottom w:val="nil"/>
          <w:right w:val="nil"/>
          <w:insideH w:val="nil"/>
          <w:insideV w:val="single" w:sz="8" w:space="0" w:color="FFFFFF" w:themeColor="background1"/>
          <w:tl2br w:val="nil"/>
          <w:tr2bl w:val="nil"/>
        </w:tcBorders>
      </w:tcPr>
    </w:tblStylePr>
  </w:style>
  <w:style w:type="table" w:customStyle="1" w:styleId="RHDHVOverviewImage">
    <w:name w:val="RHDHV Overview Image"/>
    <w:basedOn w:val="TableNormal"/>
    <w:uiPriority w:val="99"/>
    <w:unhideWhenUsed/>
    <w:rsid w:val="00906157"/>
    <w:pPr>
      <w:spacing w:line="240" w:lineRule="auto"/>
    </w:pPr>
    <w:rPr>
      <w:rFonts w:asciiTheme="minorHAnsi" w:hAnsiTheme="minorHAnsi"/>
    </w:rPr>
    <w:tblPr>
      <w:tblCellMar>
        <w:top w:w="113" w:type="dxa"/>
        <w:left w:w="0" w:type="dxa"/>
        <w:right w:w="0" w:type="dxa"/>
      </w:tblCellMar>
    </w:tblPr>
  </w:style>
  <w:style w:type="table" w:customStyle="1" w:styleId="RHDHVTableNormal">
    <w:name w:val="RHDHV Table Normal"/>
    <w:basedOn w:val="TableNormal"/>
    <w:uiPriority w:val="99"/>
    <w:unhideWhenUsed/>
    <w:rsid w:val="00941E19"/>
    <w:rPr>
      <w:rFonts w:asciiTheme="minorHAnsi" w:hAnsiTheme="minorHAnsi"/>
    </w:rPr>
    <w:tblPr>
      <w:tblCellMar>
        <w:top w:w="57" w:type="dxa"/>
        <w:left w:w="0" w:type="dxa"/>
        <w:bottom w:w="57" w:type="dxa"/>
        <w:right w:w="0" w:type="dxa"/>
      </w:tblCellMar>
    </w:tblPr>
    <w:tcPr>
      <w:vAlign w:val="center"/>
    </w:tcPr>
  </w:style>
  <w:style w:type="table" w:customStyle="1" w:styleId="RHDHVTable">
    <w:name w:val="RHDHV Table"/>
    <w:basedOn w:val="RHDHVTableNormal"/>
    <w:uiPriority w:val="99"/>
    <w:unhideWhenUsed/>
    <w:rsid w:val="006A2721"/>
    <w:tblPr>
      <w:tblBorders>
        <w:insideH w:val="single" w:sz="8" w:space="0" w:color="FFFFFF" w:themeColor="background1"/>
        <w:insideV w:val="single" w:sz="8" w:space="0" w:color="FFFFFF" w:themeColor="background1"/>
      </w:tblBorders>
      <w:tblCellMar>
        <w:left w:w="113" w:type="dxa"/>
        <w:right w:w="113" w:type="dxa"/>
      </w:tblCellMar>
    </w:tblPr>
    <w:tcPr>
      <w:shd w:val="clear" w:color="auto" w:fill="B2E7FF" w:themeFill="accent1" w:themeFillTint="33"/>
    </w:tcPr>
    <w:tblStylePr w:type="firstRow">
      <w:rPr>
        <w:b/>
        <w:color w:val="FFFFFF" w:themeColor="background1"/>
      </w:rPr>
      <w:tblPr/>
      <w:tcPr>
        <w:tcBorders>
          <w:top w:val="nil"/>
          <w:left w:val="nil"/>
          <w:bottom w:val="nil"/>
          <w:right w:val="nil"/>
          <w:insideH w:val="nil"/>
          <w:insideV w:val="single" w:sz="8" w:space="0" w:color="FFFFFF" w:themeColor="background1"/>
          <w:tl2br w:val="nil"/>
          <w:tr2bl w:val="nil"/>
        </w:tcBorders>
        <w:shd w:val="clear" w:color="auto" w:fill="00577E" w:themeFill="accent1"/>
      </w:tcPr>
    </w:tblStylePr>
    <w:tblStylePr w:type="lastRow">
      <w:tblPr/>
      <w:tcPr>
        <w:tcBorders>
          <w:top w:val="nil"/>
          <w:left w:val="nil"/>
          <w:bottom w:val="nil"/>
          <w:right w:val="nil"/>
          <w:insideH w:val="nil"/>
          <w:insideV w:val="single" w:sz="8" w:space="0" w:color="FFFFFF" w:themeColor="background1"/>
          <w:tl2br w:val="nil"/>
          <w:tr2bl w:val="nil"/>
        </w:tcBorders>
        <w:shd w:val="clear" w:color="auto" w:fill="65CFFF" w:themeFill="accent1" w:themeFillTint="66"/>
      </w:tcPr>
    </w:tblStylePr>
    <w:tblStylePr w:type="swCell">
      <w:tblPr/>
      <w:tcPr>
        <w:tcBorders>
          <w:top w:val="nil"/>
          <w:left w:val="nil"/>
          <w:bottom w:val="nil"/>
          <w:right w:val="nil"/>
          <w:insideH w:val="nil"/>
          <w:insideV w:val="nil"/>
          <w:tl2br w:val="nil"/>
          <w:tr2bl w:val="nil"/>
        </w:tcBorders>
        <w:shd w:val="clear" w:color="auto" w:fill="FFFFFF" w:themeFill="background1"/>
      </w:tcPr>
    </w:tblStylePr>
  </w:style>
  <w:style w:type="table" w:customStyle="1" w:styleId="RHDHVTableMono">
    <w:name w:val="RHDHV Table Mono"/>
    <w:basedOn w:val="RHDHVTableNormal"/>
    <w:uiPriority w:val="99"/>
    <w:semiHidden/>
    <w:unhideWhenUsed/>
    <w:rsid w:val="00C446EB"/>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tblStylePr w:type="firstRow">
      <w:rPr>
        <w:b/>
      </w:rPr>
      <w:tblPr/>
      <w:trPr>
        <w:tblHeader/>
      </w:trPr>
      <w:tcPr>
        <w:tcBorders>
          <w:top w:val="single" w:sz="4" w:space="0" w:color="000000"/>
          <w:left w:val="single" w:sz="4" w:space="0" w:color="000000"/>
          <w:bottom w:val="single" w:sz="4" w:space="0" w:color="000000"/>
          <w:right w:val="single" w:sz="4" w:space="0" w:color="000000"/>
          <w:insideH w:val="nil"/>
          <w:insideV w:val="single" w:sz="4" w:space="0" w:color="FFFFFF"/>
          <w:tl2br w:val="nil"/>
          <w:tr2bl w:val="nil"/>
        </w:tcBorders>
        <w:shd w:val="clear" w:color="auto" w:fill="000000"/>
      </w:tcPr>
    </w:tblStylePr>
    <w:tblStylePr w:type="swCell">
      <w:tblPr/>
      <w:tcPr>
        <w:tcBorders>
          <w:top w:val="nil"/>
          <w:left w:val="nil"/>
          <w:bottom w:val="nil"/>
          <w:right w:val="nil"/>
          <w:insideH w:val="nil"/>
          <w:insideV w:val="nil"/>
          <w:tl2br w:val="nil"/>
          <w:tr2bl w:val="nil"/>
        </w:tcBorders>
        <w:shd w:val="clear" w:color="auto" w:fill="FFFFFF" w:themeFill="background1"/>
      </w:tcPr>
    </w:tblStylePr>
  </w:style>
  <w:style w:type="paragraph" w:styleId="Subtitle">
    <w:name w:val="Subtitle"/>
    <w:basedOn w:val="BaseHeadings"/>
    <w:next w:val="BodyText"/>
    <w:link w:val="SubtitleChar"/>
    <w:unhideWhenUsed/>
    <w:qFormat/>
    <w:rsid w:val="00532503"/>
    <w:pPr>
      <w:numPr>
        <w:ilvl w:val="1"/>
      </w:numPr>
      <w:spacing w:after="320" w:line="278" w:lineRule="auto"/>
      <w:contextualSpacing/>
    </w:pPr>
    <w:rPr>
      <w:rFonts w:eastAsiaTheme="majorEastAsia" w:cstheme="majorBidi"/>
      <w:iCs/>
      <w:color w:val="00577E" w:themeColor="text1"/>
      <w:sz w:val="24"/>
      <w:szCs w:val="24"/>
    </w:rPr>
  </w:style>
  <w:style w:type="character" w:customStyle="1" w:styleId="SubtitleChar">
    <w:name w:val="Subtitle Char"/>
    <w:basedOn w:val="DefaultParagraphFont"/>
    <w:link w:val="Subtitle"/>
    <w:rsid w:val="00532503"/>
    <w:rPr>
      <w:rFonts w:eastAsiaTheme="majorEastAsia" w:cstheme="majorBidi"/>
      <w:iCs/>
      <w:sz w:val="24"/>
      <w:szCs w:val="24"/>
      <w:lang w:val="en-GB"/>
    </w:rPr>
  </w:style>
  <w:style w:type="paragraph" w:customStyle="1" w:styleId="TableText">
    <w:name w:val="Table Text"/>
    <w:basedOn w:val="BaseText"/>
    <w:unhideWhenUsed/>
    <w:rsid w:val="006A2721"/>
    <w:pPr>
      <w:spacing w:line="288" w:lineRule="auto"/>
    </w:pPr>
    <w:rPr>
      <w:sz w:val="16"/>
    </w:rPr>
  </w:style>
  <w:style w:type="paragraph" w:customStyle="1" w:styleId="TableHeading">
    <w:name w:val="Table Heading"/>
    <w:basedOn w:val="TableText"/>
    <w:unhideWhenUsed/>
    <w:rsid w:val="00941E19"/>
    <w:rPr>
      <w:b/>
      <w:color w:val="FFFFFF" w:themeColor="background1"/>
    </w:rPr>
  </w:style>
  <w:style w:type="paragraph" w:customStyle="1" w:styleId="TableTextImage">
    <w:name w:val="Table Text Image"/>
    <w:basedOn w:val="TableText"/>
    <w:unhideWhenUsed/>
    <w:qFormat/>
    <w:rsid w:val="00941E19"/>
  </w:style>
  <w:style w:type="paragraph" w:styleId="Title">
    <w:name w:val="Title"/>
    <w:basedOn w:val="BaseHeadings"/>
    <w:next w:val="Subtitle"/>
    <w:link w:val="TitleChar"/>
    <w:unhideWhenUsed/>
    <w:qFormat/>
    <w:rsid w:val="00941E19"/>
    <w:pPr>
      <w:spacing w:after="400" w:line="262" w:lineRule="auto"/>
      <w:contextualSpacing/>
    </w:pPr>
    <w:rPr>
      <w:rFonts w:eastAsiaTheme="majorEastAsia" w:cstheme="majorBidi"/>
      <w:b/>
      <w:color w:val="00577E" w:themeColor="text1"/>
      <w:spacing w:val="5"/>
      <w:kern w:val="28"/>
      <w:sz w:val="32"/>
      <w:szCs w:val="52"/>
    </w:rPr>
  </w:style>
  <w:style w:type="character" w:customStyle="1" w:styleId="TitleChar">
    <w:name w:val="Title Char"/>
    <w:basedOn w:val="DefaultParagraphFont"/>
    <w:link w:val="Title"/>
    <w:rsid w:val="00941E19"/>
    <w:rPr>
      <w:rFonts w:eastAsiaTheme="majorEastAsia" w:cstheme="majorBidi"/>
      <w:b/>
      <w:spacing w:val="5"/>
      <w:kern w:val="28"/>
      <w:sz w:val="32"/>
      <w:szCs w:val="52"/>
      <w:lang w:val="en-GB"/>
    </w:rPr>
  </w:style>
  <w:style w:type="paragraph" w:styleId="TOC1">
    <w:name w:val="toc 1"/>
    <w:basedOn w:val="BaseHeadings"/>
    <w:next w:val="Normal"/>
    <w:uiPriority w:val="39"/>
    <w:unhideWhenUsed/>
    <w:rsid w:val="003F51C3"/>
    <w:pPr>
      <w:tabs>
        <w:tab w:val="left" w:pos="851"/>
        <w:tab w:val="right" w:pos="9412"/>
      </w:tabs>
      <w:spacing w:before="240" w:after="80" w:line="280" w:lineRule="atLeast"/>
    </w:pPr>
    <w:rPr>
      <w:b/>
      <w:sz w:val="24"/>
    </w:rPr>
  </w:style>
  <w:style w:type="paragraph" w:styleId="TOC2">
    <w:name w:val="toc 2"/>
    <w:basedOn w:val="BaseText"/>
    <w:next w:val="Normal"/>
    <w:uiPriority w:val="39"/>
    <w:unhideWhenUsed/>
    <w:rsid w:val="00297E45"/>
    <w:pPr>
      <w:tabs>
        <w:tab w:val="left" w:pos="851"/>
        <w:tab w:val="right" w:pos="9412"/>
      </w:tabs>
      <w:spacing w:after="80" w:line="280" w:lineRule="atLeast"/>
    </w:pPr>
    <w:rPr>
      <w:sz w:val="22"/>
    </w:rPr>
  </w:style>
  <w:style w:type="paragraph" w:styleId="TOC3">
    <w:name w:val="toc 3"/>
    <w:basedOn w:val="BaseText"/>
    <w:next w:val="Normal"/>
    <w:uiPriority w:val="39"/>
    <w:unhideWhenUsed/>
    <w:rsid w:val="00297E45"/>
    <w:pPr>
      <w:tabs>
        <w:tab w:val="left" w:pos="851"/>
        <w:tab w:val="right" w:pos="9412"/>
      </w:tabs>
      <w:spacing w:after="40" w:line="250" w:lineRule="auto"/>
    </w:pPr>
  </w:style>
  <w:style w:type="character" w:customStyle="1" w:styleId="Heading1Char">
    <w:name w:val="Heading 1 Char"/>
    <w:basedOn w:val="DefaultParagraphFont"/>
    <w:link w:val="Heading1"/>
    <w:rsid w:val="00225725"/>
    <w:rPr>
      <w:rFonts w:eastAsiaTheme="majorEastAsia" w:cstheme="majorBidi"/>
      <w:b/>
      <w:bCs/>
      <w:color w:val="00577E" w:themeColor="accent1"/>
      <w:sz w:val="28"/>
      <w:szCs w:val="28"/>
    </w:rPr>
  </w:style>
  <w:style w:type="paragraph" w:styleId="TOCHeading">
    <w:name w:val="TOC Heading"/>
    <w:basedOn w:val="BaseHeadings"/>
    <w:next w:val="Normal"/>
    <w:unhideWhenUsed/>
    <w:qFormat/>
    <w:rsid w:val="00A76F7B"/>
    <w:pPr>
      <w:spacing w:before="240" w:after="240" w:line="238" w:lineRule="auto"/>
    </w:pPr>
    <w:rPr>
      <w:b/>
      <w:bCs/>
      <w:sz w:val="28"/>
    </w:rPr>
  </w:style>
  <w:style w:type="character" w:customStyle="1" w:styleId="Heading6Char">
    <w:name w:val="Heading 6 Char"/>
    <w:basedOn w:val="DefaultParagraphFont"/>
    <w:link w:val="Heading6"/>
    <w:rsid w:val="007644BD"/>
    <w:rPr>
      <w:rFonts w:eastAsiaTheme="majorEastAsia" w:cstheme="majorBidi"/>
      <w:b/>
      <w:iCs/>
      <w:color w:val="00577E" w:themeColor="accent1"/>
      <w:sz w:val="28"/>
      <w:lang w:val="en-GB"/>
    </w:rPr>
  </w:style>
  <w:style w:type="paragraph" w:customStyle="1" w:styleId="WebAddress">
    <w:name w:val="Web Address"/>
    <w:basedOn w:val="BaseText"/>
    <w:link w:val="WebAddressChar"/>
    <w:unhideWhenUsed/>
    <w:qFormat/>
    <w:rsid w:val="00225725"/>
    <w:pPr>
      <w:framePr w:wrap="around" w:hAnchor="margin" w:yAlign="bottom"/>
      <w:spacing w:line="266" w:lineRule="auto"/>
    </w:pPr>
    <w:rPr>
      <w:b/>
      <w:sz w:val="22"/>
    </w:rPr>
  </w:style>
  <w:style w:type="character" w:customStyle="1" w:styleId="Heading2Char">
    <w:name w:val="Heading 2 Char"/>
    <w:basedOn w:val="DefaultParagraphFont"/>
    <w:link w:val="Heading2"/>
    <w:rsid w:val="00225725"/>
    <w:rPr>
      <w:rFonts w:eastAsiaTheme="majorEastAsia" w:cstheme="majorBidi"/>
      <w:b/>
      <w:bCs/>
      <w:color w:val="00577E" w:themeColor="accent1"/>
      <w:sz w:val="26"/>
      <w:szCs w:val="26"/>
    </w:rPr>
  </w:style>
  <w:style w:type="character" w:customStyle="1" w:styleId="Heading3Char">
    <w:name w:val="Heading 3 Char"/>
    <w:basedOn w:val="DefaultParagraphFont"/>
    <w:link w:val="Heading3"/>
    <w:rsid w:val="00225725"/>
    <w:rPr>
      <w:rFonts w:eastAsiaTheme="majorEastAsia" w:cstheme="majorBidi"/>
      <w:b/>
      <w:bCs/>
      <w:color w:val="00577E" w:themeColor="accent1"/>
      <w:sz w:val="24"/>
    </w:rPr>
  </w:style>
  <w:style w:type="character" w:customStyle="1" w:styleId="Heading4Char">
    <w:name w:val="Heading 4 Char"/>
    <w:basedOn w:val="DefaultParagraphFont"/>
    <w:link w:val="Heading4"/>
    <w:rsid w:val="001143BA"/>
    <w:rPr>
      <w:rFonts w:eastAsiaTheme="majorEastAsia" w:cstheme="majorBidi"/>
      <w:b/>
      <w:bCs/>
      <w:iCs/>
      <w:color w:val="00577E" w:themeColor="accent1"/>
      <w:sz w:val="22"/>
    </w:rPr>
  </w:style>
  <w:style w:type="character" w:customStyle="1" w:styleId="Heading5Char">
    <w:name w:val="Heading 5 Char"/>
    <w:basedOn w:val="DefaultParagraphFont"/>
    <w:link w:val="Heading5"/>
    <w:rsid w:val="00225725"/>
    <w:rPr>
      <w:rFonts w:eastAsiaTheme="majorEastAsia" w:cstheme="majorBidi"/>
      <w:b/>
      <w:lang w:val="en-GB"/>
    </w:rPr>
  </w:style>
  <w:style w:type="character" w:customStyle="1" w:styleId="Heading7Char">
    <w:name w:val="Heading 7 Char"/>
    <w:basedOn w:val="DefaultParagraphFont"/>
    <w:link w:val="Heading7"/>
    <w:rsid w:val="003D0837"/>
    <w:rPr>
      <w:rFonts w:eastAsiaTheme="majorEastAsia" w:cstheme="majorBidi"/>
      <w:b/>
      <w:iCs/>
      <w:color w:val="00577E" w:themeColor="accent1"/>
      <w:sz w:val="26"/>
      <w:lang w:val="en-GB"/>
    </w:rPr>
  </w:style>
  <w:style w:type="character" w:customStyle="1" w:styleId="Heading8Char">
    <w:name w:val="Heading 8 Char"/>
    <w:basedOn w:val="DefaultParagraphFont"/>
    <w:link w:val="Heading8"/>
    <w:rsid w:val="00C446EB"/>
    <w:rPr>
      <w:rFonts w:cs="Arial"/>
      <w:caps/>
      <w:color w:val="00577E" w:themeColor="accent1"/>
      <w:sz w:val="32"/>
      <w:lang w:val="en-GB"/>
    </w:rPr>
  </w:style>
  <w:style w:type="character" w:customStyle="1" w:styleId="Heading9Char">
    <w:name w:val="Heading 9 Char"/>
    <w:basedOn w:val="DefaultParagraphFont"/>
    <w:link w:val="Heading9"/>
    <w:rsid w:val="00225725"/>
    <w:rPr>
      <w:rFonts w:eastAsiaTheme="majorEastAsia" w:cstheme="majorBidi"/>
      <w:b/>
      <w:iCs/>
      <w:color w:val="00577E" w:themeColor="accent1"/>
      <w:sz w:val="22"/>
      <w:lang w:val="en-GB"/>
    </w:rPr>
  </w:style>
  <w:style w:type="paragraph" w:styleId="ListBullet">
    <w:name w:val="List Bullet"/>
    <w:basedOn w:val="BaseText"/>
    <w:unhideWhenUsed/>
    <w:rsid w:val="00DB1543"/>
    <w:pPr>
      <w:numPr>
        <w:numId w:val="1"/>
      </w:numPr>
      <w:spacing w:before="120"/>
    </w:pPr>
  </w:style>
  <w:style w:type="paragraph" w:styleId="ListBullet2">
    <w:name w:val="List Bullet 2"/>
    <w:basedOn w:val="BaseText"/>
    <w:unhideWhenUsed/>
    <w:rsid w:val="00DB1543"/>
    <w:pPr>
      <w:numPr>
        <w:ilvl w:val="1"/>
        <w:numId w:val="1"/>
      </w:numPr>
      <w:spacing w:before="80"/>
    </w:pPr>
  </w:style>
  <w:style w:type="paragraph" w:styleId="ListBullet3">
    <w:name w:val="List Bullet 3"/>
    <w:basedOn w:val="BaseText"/>
    <w:unhideWhenUsed/>
    <w:rsid w:val="00DB1543"/>
    <w:pPr>
      <w:numPr>
        <w:ilvl w:val="2"/>
        <w:numId w:val="1"/>
      </w:numPr>
      <w:spacing w:before="80" w:line="302" w:lineRule="auto"/>
    </w:pPr>
    <w:rPr>
      <w:sz w:val="18"/>
    </w:rPr>
  </w:style>
  <w:style w:type="paragraph" w:styleId="ListNumber">
    <w:name w:val="List Number"/>
    <w:basedOn w:val="BaseText"/>
    <w:unhideWhenUsed/>
    <w:rsid w:val="009452E4"/>
    <w:pPr>
      <w:numPr>
        <w:numId w:val="3"/>
      </w:numPr>
      <w:spacing w:before="120"/>
    </w:pPr>
  </w:style>
  <w:style w:type="paragraph" w:styleId="ListNumber2">
    <w:name w:val="List Number 2"/>
    <w:basedOn w:val="BaseText"/>
    <w:unhideWhenUsed/>
    <w:rsid w:val="009452E4"/>
    <w:pPr>
      <w:numPr>
        <w:ilvl w:val="1"/>
        <w:numId w:val="3"/>
      </w:numPr>
      <w:spacing w:before="80"/>
    </w:pPr>
  </w:style>
  <w:style w:type="paragraph" w:styleId="ListNumber3">
    <w:name w:val="List Number 3"/>
    <w:basedOn w:val="BaseText"/>
    <w:unhideWhenUsed/>
    <w:rsid w:val="009452E4"/>
    <w:pPr>
      <w:numPr>
        <w:ilvl w:val="2"/>
        <w:numId w:val="3"/>
      </w:numPr>
      <w:spacing w:before="80" w:line="302" w:lineRule="auto"/>
    </w:pPr>
    <w:rPr>
      <w:sz w:val="18"/>
    </w:rPr>
  </w:style>
  <w:style w:type="table" w:styleId="TableGrid">
    <w:name w:val="Table Grid"/>
    <w:basedOn w:val="TableNormal"/>
    <w:uiPriority w:val="39"/>
    <w:rsid w:val="00152C2B"/>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ColorfulGrid">
    <w:name w:val="Colorful Grid"/>
    <w:basedOn w:val="TableNormal"/>
    <w:uiPriority w:val="73"/>
    <w:semiHidden/>
    <w:rsid w:val="00272C4B"/>
    <w:pPr>
      <w:spacing w:line="240" w:lineRule="auto"/>
    </w:pPr>
    <w:tblPr>
      <w:tblStyleRowBandSize w:val="1"/>
      <w:tblStyleColBandSize w:val="1"/>
      <w:tblBorders>
        <w:insideH w:val="single" w:sz="4" w:space="0" w:color="FFFFFF" w:themeColor="background1"/>
      </w:tblBorders>
    </w:tblPr>
    <w:tcPr>
      <w:shd w:val="clear" w:color="auto" w:fill="B2E7FF" w:themeFill="text1" w:themeFillTint="33"/>
    </w:tcPr>
    <w:tblStylePr w:type="firstRow">
      <w:rPr>
        <w:b/>
        <w:bCs/>
      </w:rPr>
      <w:tblPr/>
      <w:tcPr>
        <w:shd w:val="clear" w:color="auto" w:fill="65CFFF" w:themeFill="text1" w:themeFillTint="66"/>
      </w:tcPr>
    </w:tblStylePr>
    <w:tblStylePr w:type="lastRow">
      <w:rPr>
        <w:b/>
        <w:bCs/>
        <w:color w:val="00577E" w:themeColor="text1"/>
      </w:rPr>
      <w:tblPr/>
      <w:tcPr>
        <w:shd w:val="clear" w:color="auto" w:fill="65CFFF" w:themeFill="text1" w:themeFillTint="66"/>
      </w:tcPr>
    </w:tblStylePr>
    <w:tblStylePr w:type="firstCol">
      <w:rPr>
        <w:color w:val="FFFFFF" w:themeColor="background1"/>
      </w:rPr>
      <w:tblPr/>
      <w:tcPr>
        <w:shd w:val="clear" w:color="auto" w:fill="00415E" w:themeFill="text1" w:themeFillShade="BF"/>
      </w:tcPr>
    </w:tblStylePr>
    <w:tblStylePr w:type="lastCol">
      <w:rPr>
        <w:color w:val="FFFFFF" w:themeColor="background1"/>
      </w:rPr>
      <w:tblPr/>
      <w:tcPr>
        <w:shd w:val="clear" w:color="auto" w:fill="00415E" w:themeFill="text1" w:themeFillShade="BF"/>
      </w:tcPr>
    </w:tblStylePr>
    <w:tblStylePr w:type="band1Vert">
      <w:tblPr/>
      <w:tcPr>
        <w:shd w:val="clear" w:color="auto" w:fill="3FC3FF" w:themeFill="text1" w:themeFillTint="7F"/>
      </w:tcPr>
    </w:tblStylePr>
    <w:tblStylePr w:type="band1Horz">
      <w:tblPr/>
      <w:tcPr>
        <w:shd w:val="clear" w:color="auto" w:fill="3FC3FF" w:themeFill="text1" w:themeFillTint="7F"/>
      </w:tcPr>
    </w:tblStylePr>
  </w:style>
  <w:style w:type="table" w:styleId="ColorfulGrid-Accent1">
    <w:name w:val="Colorful Grid Accent 1"/>
    <w:basedOn w:val="TableNormal"/>
    <w:uiPriority w:val="73"/>
    <w:semiHidden/>
    <w:rsid w:val="00272C4B"/>
    <w:pPr>
      <w:spacing w:line="240" w:lineRule="auto"/>
    </w:pPr>
    <w:tblPr>
      <w:tblStyleRowBandSize w:val="1"/>
      <w:tblStyleColBandSize w:val="1"/>
      <w:tblBorders>
        <w:insideH w:val="single" w:sz="4" w:space="0" w:color="FFFFFF" w:themeColor="background1"/>
      </w:tblBorders>
    </w:tblPr>
    <w:tcPr>
      <w:shd w:val="clear" w:color="auto" w:fill="B2E7FF" w:themeFill="accent1" w:themeFillTint="33"/>
    </w:tcPr>
    <w:tblStylePr w:type="firstRow">
      <w:rPr>
        <w:b/>
        <w:bCs/>
      </w:rPr>
      <w:tblPr/>
      <w:tcPr>
        <w:shd w:val="clear" w:color="auto" w:fill="65CFFF" w:themeFill="accent1" w:themeFillTint="66"/>
      </w:tcPr>
    </w:tblStylePr>
    <w:tblStylePr w:type="lastRow">
      <w:rPr>
        <w:b/>
        <w:bCs/>
        <w:color w:val="00577E" w:themeColor="text1"/>
      </w:rPr>
      <w:tblPr/>
      <w:tcPr>
        <w:shd w:val="clear" w:color="auto" w:fill="65CFFF" w:themeFill="accent1" w:themeFillTint="66"/>
      </w:tcPr>
    </w:tblStylePr>
    <w:tblStylePr w:type="firstCol">
      <w:rPr>
        <w:color w:val="FFFFFF" w:themeColor="background1"/>
      </w:rPr>
      <w:tblPr/>
      <w:tcPr>
        <w:shd w:val="clear" w:color="auto" w:fill="00415E" w:themeFill="accent1" w:themeFillShade="BF"/>
      </w:tcPr>
    </w:tblStylePr>
    <w:tblStylePr w:type="lastCol">
      <w:rPr>
        <w:color w:val="FFFFFF" w:themeColor="background1"/>
      </w:rPr>
      <w:tblPr/>
      <w:tcPr>
        <w:shd w:val="clear" w:color="auto" w:fill="00415E" w:themeFill="accent1" w:themeFillShade="BF"/>
      </w:tcPr>
    </w:tblStylePr>
    <w:tblStylePr w:type="band1Vert">
      <w:tblPr/>
      <w:tcPr>
        <w:shd w:val="clear" w:color="auto" w:fill="3FC3FF" w:themeFill="accent1" w:themeFillTint="7F"/>
      </w:tcPr>
    </w:tblStylePr>
    <w:tblStylePr w:type="band1Horz">
      <w:tblPr/>
      <w:tcPr>
        <w:shd w:val="clear" w:color="auto" w:fill="3FC3FF" w:themeFill="accent1" w:themeFillTint="7F"/>
      </w:tcPr>
    </w:tblStylePr>
  </w:style>
  <w:style w:type="table" w:styleId="ColorfulGrid-Accent2">
    <w:name w:val="Colorful Grid Accent 2"/>
    <w:basedOn w:val="TableNormal"/>
    <w:uiPriority w:val="73"/>
    <w:semiHidden/>
    <w:rsid w:val="00272C4B"/>
    <w:pPr>
      <w:spacing w:line="240" w:lineRule="auto"/>
    </w:pPr>
    <w:tblPr>
      <w:tblStyleRowBandSize w:val="1"/>
      <w:tblStyleColBandSize w:val="1"/>
      <w:tblBorders>
        <w:insideH w:val="single" w:sz="4" w:space="0" w:color="FFFFFF" w:themeColor="background1"/>
      </w:tblBorders>
    </w:tblPr>
    <w:tcPr>
      <w:shd w:val="clear" w:color="auto" w:fill="FBFFC3" w:themeFill="accent2" w:themeFillTint="33"/>
    </w:tcPr>
    <w:tblStylePr w:type="firstRow">
      <w:rPr>
        <w:b/>
        <w:bCs/>
      </w:rPr>
      <w:tblPr/>
      <w:tcPr>
        <w:shd w:val="clear" w:color="auto" w:fill="F7FF87" w:themeFill="accent2" w:themeFillTint="66"/>
      </w:tcPr>
    </w:tblStylePr>
    <w:tblStylePr w:type="lastRow">
      <w:rPr>
        <w:b/>
        <w:bCs/>
        <w:color w:val="00577E" w:themeColor="text1"/>
      </w:rPr>
      <w:tblPr/>
      <w:tcPr>
        <w:shd w:val="clear" w:color="auto" w:fill="F7FF87" w:themeFill="accent2" w:themeFillTint="66"/>
      </w:tcPr>
    </w:tblStylePr>
    <w:tblStylePr w:type="firstCol">
      <w:rPr>
        <w:color w:val="FFFFFF" w:themeColor="background1"/>
      </w:rPr>
      <w:tblPr/>
      <w:tcPr>
        <w:shd w:val="clear" w:color="auto" w:fill="949E00" w:themeFill="accent2" w:themeFillShade="BF"/>
      </w:tcPr>
    </w:tblStylePr>
    <w:tblStylePr w:type="lastCol">
      <w:rPr>
        <w:color w:val="FFFFFF" w:themeColor="background1"/>
      </w:rPr>
      <w:tblPr/>
      <w:tcPr>
        <w:shd w:val="clear" w:color="auto" w:fill="949E00" w:themeFill="accent2" w:themeFillShade="BF"/>
      </w:tcPr>
    </w:tblStylePr>
    <w:tblStylePr w:type="band1Vert">
      <w:tblPr/>
      <w:tcPr>
        <w:shd w:val="clear" w:color="auto" w:fill="F6FF6A" w:themeFill="accent2" w:themeFillTint="7F"/>
      </w:tcPr>
    </w:tblStylePr>
    <w:tblStylePr w:type="band1Horz">
      <w:tblPr/>
      <w:tcPr>
        <w:shd w:val="clear" w:color="auto" w:fill="F6FF6A" w:themeFill="accent2" w:themeFillTint="7F"/>
      </w:tcPr>
    </w:tblStylePr>
  </w:style>
  <w:style w:type="table" w:styleId="ColorfulGrid-Accent3">
    <w:name w:val="Colorful Grid Accent 3"/>
    <w:basedOn w:val="TableNormal"/>
    <w:uiPriority w:val="73"/>
    <w:semiHidden/>
    <w:rsid w:val="00272C4B"/>
    <w:pPr>
      <w:spacing w:line="240" w:lineRule="auto"/>
    </w:pPr>
    <w:tblPr>
      <w:tblStyleRowBandSize w:val="1"/>
      <w:tblStyleColBandSize w:val="1"/>
      <w:tblBorders>
        <w:insideH w:val="single" w:sz="4" w:space="0" w:color="FFFFFF" w:themeColor="background1"/>
      </w:tblBorders>
    </w:tblPr>
    <w:tcPr>
      <w:shd w:val="clear" w:color="auto" w:fill="BAF0FF" w:themeFill="accent3" w:themeFillTint="33"/>
    </w:tcPr>
    <w:tblStylePr w:type="firstRow">
      <w:rPr>
        <w:b/>
        <w:bCs/>
      </w:rPr>
      <w:tblPr/>
      <w:tcPr>
        <w:shd w:val="clear" w:color="auto" w:fill="76E3FF" w:themeFill="accent3" w:themeFillTint="66"/>
      </w:tcPr>
    </w:tblStylePr>
    <w:tblStylePr w:type="lastRow">
      <w:rPr>
        <w:b/>
        <w:bCs/>
        <w:color w:val="00577E" w:themeColor="text1"/>
      </w:rPr>
      <w:tblPr/>
      <w:tcPr>
        <w:shd w:val="clear" w:color="auto" w:fill="76E3FF" w:themeFill="accent3" w:themeFillTint="66"/>
      </w:tcPr>
    </w:tblStylePr>
    <w:tblStylePr w:type="firstCol">
      <w:rPr>
        <w:color w:val="FFFFFF" w:themeColor="background1"/>
      </w:rPr>
      <w:tblPr/>
      <w:tcPr>
        <w:shd w:val="clear" w:color="auto" w:fill="00647D" w:themeFill="accent3" w:themeFillShade="BF"/>
      </w:tcPr>
    </w:tblStylePr>
    <w:tblStylePr w:type="lastCol">
      <w:rPr>
        <w:color w:val="FFFFFF" w:themeColor="background1"/>
      </w:rPr>
      <w:tblPr/>
      <w:tcPr>
        <w:shd w:val="clear" w:color="auto" w:fill="00647D" w:themeFill="accent3" w:themeFillShade="BF"/>
      </w:tcPr>
    </w:tblStylePr>
    <w:tblStylePr w:type="band1Vert">
      <w:tblPr/>
      <w:tcPr>
        <w:shd w:val="clear" w:color="auto" w:fill="54DCFF" w:themeFill="accent3" w:themeFillTint="7F"/>
      </w:tcPr>
    </w:tblStylePr>
    <w:tblStylePr w:type="band1Horz">
      <w:tblPr/>
      <w:tcPr>
        <w:shd w:val="clear" w:color="auto" w:fill="54DCFF" w:themeFill="accent3" w:themeFillTint="7F"/>
      </w:tcPr>
    </w:tblStylePr>
  </w:style>
  <w:style w:type="table" w:styleId="ColorfulGrid-Accent4">
    <w:name w:val="Colorful Grid Accent 4"/>
    <w:basedOn w:val="TableNormal"/>
    <w:uiPriority w:val="73"/>
    <w:semiHidden/>
    <w:rsid w:val="00272C4B"/>
    <w:pPr>
      <w:spacing w:line="240" w:lineRule="auto"/>
    </w:pPr>
    <w:tblPr>
      <w:tblStyleRowBandSize w:val="1"/>
      <w:tblStyleColBandSize w:val="1"/>
      <w:tblBorders>
        <w:insideH w:val="single" w:sz="4" w:space="0" w:color="FFFFFF" w:themeColor="background1"/>
      </w:tblBorders>
    </w:tblPr>
    <w:tcPr>
      <w:shd w:val="clear" w:color="auto" w:fill="FAD1CF" w:themeFill="accent4" w:themeFillTint="33"/>
    </w:tcPr>
    <w:tblStylePr w:type="firstRow">
      <w:rPr>
        <w:b/>
        <w:bCs/>
      </w:rPr>
      <w:tblPr/>
      <w:tcPr>
        <w:shd w:val="clear" w:color="auto" w:fill="F5A3A1" w:themeFill="accent4" w:themeFillTint="66"/>
      </w:tcPr>
    </w:tblStylePr>
    <w:tblStylePr w:type="lastRow">
      <w:rPr>
        <w:b/>
        <w:bCs/>
        <w:color w:val="00577E" w:themeColor="text1"/>
      </w:rPr>
      <w:tblPr/>
      <w:tcPr>
        <w:shd w:val="clear" w:color="auto" w:fill="F5A3A1" w:themeFill="accent4" w:themeFillTint="66"/>
      </w:tcPr>
    </w:tblStylePr>
    <w:tblStylePr w:type="firstCol">
      <w:rPr>
        <w:color w:val="FFFFFF" w:themeColor="background1"/>
      </w:rPr>
      <w:tblPr/>
      <w:tcPr>
        <w:shd w:val="clear" w:color="auto" w:fill="A91612" w:themeFill="accent4" w:themeFillShade="BF"/>
      </w:tcPr>
    </w:tblStylePr>
    <w:tblStylePr w:type="lastCol">
      <w:rPr>
        <w:color w:val="FFFFFF" w:themeColor="background1"/>
      </w:rPr>
      <w:tblPr/>
      <w:tcPr>
        <w:shd w:val="clear" w:color="auto" w:fill="A91612" w:themeFill="accent4" w:themeFillShade="BF"/>
      </w:tcPr>
    </w:tblStylePr>
    <w:tblStylePr w:type="band1Vert">
      <w:tblPr/>
      <w:tcPr>
        <w:shd w:val="clear" w:color="auto" w:fill="F28D8A" w:themeFill="accent4" w:themeFillTint="7F"/>
      </w:tcPr>
    </w:tblStylePr>
    <w:tblStylePr w:type="band1Horz">
      <w:tblPr/>
      <w:tcPr>
        <w:shd w:val="clear" w:color="auto" w:fill="F28D8A" w:themeFill="accent4" w:themeFillTint="7F"/>
      </w:tcPr>
    </w:tblStylePr>
  </w:style>
  <w:style w:type="table" w:styleId="ColorfulGrid-Accent5">
    <w:name w:val="Colorful Grid Accent 5"/>
    <w:basedOn w:val="TableNormal"/>
    <w:uiPriority w:val="73"/>
    <w:semiHidden/>
    <w:rsid w:val="00272C4B"/>
    <w:pPr>
      <w:spacing w:line="240" w:lineRule="auto"/>
    </w:pPr>
    <w:tblPr>
      <w:tblStyleRowBandSize w:val="1"/>
      <w:tblStyleColBandSize w:val="1"/>
      <w:tblBorders>
        <w:insideH w:val="single" w:sz="4" w:space="0" w:color="FFFFFF" w:themeColor="background1"/>
      </w:tblBorders>
    </w:tblPr>
    <w:tcPr>
      <w:shd w:val="clear" w:color="auto" w:fill="E6F5C6" w:themeFill="accent5" w:themeFillTint="33"/>
    </w:tcPr>
    <w:tblStylePr w:type="firstRow">
      <w:rPr>
        <w:b/>
        <w:bCs/>
      </w:rPr>
      <w:tblPr/>
      <w:tcPr>
        <w:shd w:val="clear" w:color="auto" w:fill="CEEA8E" w:themeFill="accent5" w:themeFillTint="66"/>
      </w:tcPr>
    </w:tblStylePr>
    <w:tblStylePr w:type="lastRow">
      <w:rPr>
        <w:b/>
        <w:bCs/>
        <w:color w:val="00577E" w:themeColor="text1"/>
      </w:rPr>
      <w:tblPr/>
      <w:tcPr>
        <w:shd w:val="clear" w:color="auto" w:fill="CEEA8E" w:themeFill="accent5" w:themeFillTint="66"/>
      </w:tcPr>
    </w:tblStylePr>
    <w:tblStylePr w:type="firstCol">
      <w:rPr>
        <w:color w:val="FFFFFF" w:themeColor="background1"/>
      </w:rPr>
      <w:tblPr/>
      <w:tcPr>
        <w:shd w:val="clear" w:color="auto" w:fill="547014" w:themeFill="accent5" w:themeFillShade="BF"/>
      </w:tcPr>
    </w:tblStylePr>
    <w:tblStylePr w:type="lastCol">
      <w:rPr>
        <w:color w:val="FFFFFF" w:themeColor="background1"/>
      </w:rPr>
      <w:tblPr/>
      <w:tcPr>
        <w:shd w:val="clear" w:color="auto" w:fill="547014" w:themeFill="accent5" w:themeFillShade="BF"/>
      </w:tcPr>
    </w:tblStylePr>
    <w:tblStylePr w:type="band1Vert">
      <w:tblPr/>
      <w:tcPr>
        <w:shd w:val="clear" w:color="auto" w:fill="C3E572" w:themeFill="accent5" w:themeFillTint="7F"/>
      </w:tcPr>
    </w:tblStylePr>
    <w:tblStylePr w:type="band1Horz">
      <w:tblPr/>
      <w:tcPr>
        <w:shd w:val="clear" w:color="auto" w:fill="C3E572" w:themeFill="accent5" w:themeFillTint="7F"/>
      </w:tcPr>
    </w:tblStylePr>
  </w:style>
  <w:style w:type="table" w:styleId="ColorfulGrid-Accent6">
    <w:name w:val="Colorful Grid Accent 6"/>
    <w:basedOn w:val="TableNormal"/>
    <w:uiPriority w:val="73"/>
    <w:semiHidden/>
    <w:rsid w:val="00272C4B"/>
    <w:pPr>
      <w:spacing w:line="240" w:lineRule="auto"/>
    </w:pPr>
    <w:tblPr>
      <w:tblStyleRowBandSize w:val="1"/>
      <w:tblStyleColBandSize w:val="1"/>
      <w:tblBorders>
        <w:insideH w:val="single" w:sz="4" w:space="0" w:color="FFFFFF" w:themeColor="background1"/>
      </w:tblBorders>
    </w:tblPr>
    <w:tcPr>
      <w:shd w:val="clear" w:color="auto" w:fill="E1E0E0" w:themeFill="accent6" w:themeFillTint="33"/>
    </w:tcPr>
    <w:tblStylePr w:type="firstRow">
      <w:rPr>
        <w:b/>
        <w:bCs/>
      </w:rPr>
      <w:tblPr/>
      <w:tcPr>
        <w:shd w:val="clear" w:color="auto" w:fill="C3C2C2" w:themeFill="accent6" w:themeFillTint="66"/>
      </w:tcPr>
    </w:tblStylePr>
    <w:tblStylePr w:type="lastRow">
      <w:rPr>
        <w:b/>
        <w:bCs/>
        <w:color w:val="00577E" w:themeColor="text1"/>
      </w:rPr>
      <w:tblPr/>
      <w:tcPr>
        <w:shd w:val="clear" w:color="auto" w:fill="C3C2C2" w:themeFill="accent6" w:themeFillTint="66"/>
      </w:tcPr>
    </w:tblStylePr>
    <w:tblStylePr w:type="firstCol">
      <w:rPr>
        <w:color w:val="FFFFFF" w:themeColor="background1"/>
      </w:rPr>
      <w:tblPr/>
      <w:tcPr>
        <w:shd w:val="clear" w:color="auto" w:fill="4E4D4D" w:themeFill="accent6" w:themeFillShade="BF"/>
      </w:tcPr>
    </w:tblStylePr>
    <w:tblStylePr w:type="lastCol">
      <w:rPr>
        <w:color w:val="FFFFFF" w:themeColor="background1"/>
      </w:rPr>
      <w:tblPr/>
      <w:tcPr>
        <w:shd w:val="clear" w:color="auto" w:fill="4E4D4D" w:themeFill="accent6" w:themeFillShade="BF"/>
      </w:tcPr>
    </w:tblStylePr>
    <w:tblStylePr w:type="band1Vert">
      <w:tblPr/>
      <w:tcPr>
        <w:shd w:val="clear" w:color="auto" w:fill="B4B3B3" w:themeFill="accent6" w:themeFillTint="7F"/>
      </w:tcPr>
    </w:tblStylePr>
    <w:tblStylePr w:type="band1Horz">
      <w:tblPr/>
      <w:tcPr>
        <w:shd w:val="clear" w:color="auto" w:fill="B4B3B3" w:themeFill="accent6" w:themeFillTint="7F"/>
      </w:tcPr>
    </w:tblStylePr>
  </w:style>
  <w:style w:type="table" w:styleId="ColorfulList">
    <w:name w:val="Colorful List"/>
    <w:basedOn w:val="TableNormal"/>
    <w:uiPriority w:val="72"/>
    <w:semiHidden/>
    <w:rsid w:val="00272C4B"/>
    <w:pPr>
      <w:spacing w:line="240" w:lineRule="auto"/>
    </w:pPr>
    <w:tblPr>
      <w:tblStyleRowBandSize w:val="1"/>
      <w:tblStyleColBandSize w:val="1"/>
    </w:tblPr>
    <w:tcPr>
      <w:shd w:val="clear" w:color="auto" w:fill="D9F3FF" w:themeFill="text1" w:themeFillTint="19"/>
    </w:tcPr>
    <w:tblStylePr w:type="firstRow">
      <w:rPr>
        <w:b/>
        <w:bCs/>
        <w:color w:val="FFFFFF" w:themeColor="background1"/>
      </w:rPr>
      <w:tblPr/>
      <w:tcPr>
        <w:tcBorders>
          <w:bottom w:val="single" w:sz="12" w:space="0" w:color="FFFFFF" w:themeColor="background1"/>
        </w:tcBorders>
        <w:shd w:val="clear" w:color="auto" w:fill="9EA800" w:themeFill="accent2" w:themeFillShade="CC"/>
      </w:tcPr>
    </w:tblStylePr>
    <w:tblStylePr w:type="lastRow">
      <w:rPr>
        <w:b/>
        <w:bCs/>
        <w:color w:val="9EA800" w:themeColor="accent2" w:themeShade="CC"/>
      </w:rPr>
      <w:tblPr/>
      <w:tcPr>
        <w:tcBorders>
          <w:top w:val="single" w:sz="12" w:space="0" w:color="00577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0E1FF" w:themeFill="text1" w:themeFillTint="3F"/>
      </w:tcPr>
    </w:tblStylePr>
    <w:tblStylePr w:type="band1Horz">
      <w:tblPr/>
      <w:tcPr>
        <w:shd w:val="clear" w:color="auto" w:fill="B2E7FF" w:themeFill="text1" w:themeFillTint="33"/>
      </w:tcPr>
    </w:tblStylePr>
  </w:style>
  <w:style w:type="table" w:styleId="ColorfulList-Accent1">
    <w:name w:val="Colorful List Accent 1"/>
    <w:basedOn w:val="TableNormal"/>
    <w:uiPriority w:val="72"/>
    <w:semiHidden/>
    <w:rsid w:val="00272C4B"/>
    <w:pPr>
      <w:spacing w:line="240" w:lineRule="auto"/>
    </w:pPr>
    <w:tblPr>
      <w:tblStyleRowBandSize w:val="1"/>
      <w:tblStyleColBandSize w:val="1"/>
    </w:tblPr>
    <w:tcPr>
      <w:shd w:val="clear" w:color="auto" w:fill="D9F3FF" w:themeFill="accent1" w:themeFillTint="19"/>
    </w:tcPr>
    <w:tblStylePr w:type="firstRow">
      <w:rPr>
        <w:b/>
        <w:bCs/>
        <w:color w:val="FFFFFF" w:themeColor="background1"/>
      </w:rPr>
      <w:tblPr/>
      <w:tcPr>
        <w:tcBorders>
          <w:bottom w:val="single" w:sz="12" w:space="0" w:color="FFFFFF" w:themeColor="background1"/>
        </w:tcBorders>
        <w:shd w:val="clear" w:color="auto" w:fill="9EA800" w:themeFill="accent2" w:themeFillShade="CC"/>
      </w:tcPr>
    </w:tblStylePr>
    <w:tblStylePr w:type="lastRow">
      <w:rPr>
        <w:b/>
        <w:bCs/>
        <w:color w:val="9EA800" w:themeColor="accent2" w:themeShade="CC"/>
      </w:rPr>
      <w:tblPr/>
      <w:tcPr>
        <w:tcBorders>
          <w:top w:val="single" w:sz="12" w:space="0" w:color="00577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0E1FF" w:themeFill="accent1" w:themeFillTint="3F"/>
      </w:tcPr>
    </w:tblStylePr>
    <w:tblStylePr w:type="band1Horz">
      <w:tblPr/>
      <w:tcPr>
        <w:shd w:val="clear" w:color="auto" w:fill="B2E7FF" w:themeFill="accent1" w:themeFillTint="33"/>
      </w:tcPr>
    </w:tblStylePr>
  </w:style>
  <w:style w:type="table" w:styleId="ColorfulList-Accent2">
    <w:name w:val="Colorful List Accent 2"/>
    <w:basedOn w:val="TableNormal"/>
    <w:uiPriority w:val="72"/>
    <w:semiHidden/>
    <w:rsid w:val="00272C4B"/>
    <w:pPr>
      <w:spacing w:line="240" w:lineRule="auto"/>
    </w:pPr>
    <w:tblPr>
      <w:tblStyleRowBandSize w:val="1"/>
      <w:tblStyleColBandSize w:val="1"/>
    </w:tblPr>
    <w:tcPr>
      <w:shd w:val="clear" w:color="auto" w:fill="FDFFE1" w:themeFill="accent2" w:themeFillTint="19"/>
    </w:tcPr>
    <w:tblStylePr w:type="firstRow">
      <w:rPr>
        <w:b/>
        <w:bCs/>
        <w:color w:val="FFFFFF" w:themeColor="background1"/>
      </w:rPr>
      <w:tblPr/>
      <w:tcPr>
        <w:tcBorders>
          <w:bottom w:val="single" w:sz="12" w:space="0" w:color="FFFFFF" w:themeColor="background1"/>
        </w:tcBorders>
        <w:shd w:val="clear" w:color="auto" w:fill="9EA800" w:themeFill="accent2" w:themeFillShade="CC"/>
      </w:tcPr>
    </w:tblStylePr>
    <w:tblStylePr w:type="lastRow">
      <w:rPr>
        <w:b/>
        <w:bCs/>
        <w:color w:val="9EA800" w:themeColor="accent2" w:themeShade="CC"/>
      </w:rPr>
      <w:tblPr/>
      <w:tcPr>
        <w:tcBorders>
          <w:top w:val="single" w:sz="12" w:space="0" w:color="00577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FFB5" w:themeFill="accent2" w:themeFillTint="3F"/>
      </w:tcPr>
    </w:tblStylePr>
    <w:tblStylePr w:type="band1Horz">
      <w:tblPr/>
      <w:tcPr>
        <w:shd w:val="clear" w:color="auto" w:fill="FBFFC3" w:themeFill="accent2" w:themeFillTint="33"/>
      </w:tcPr>
    </w:tblStylePr>
  </w:style>
  <w:style w:type="table" w:styleId="ColorfulList-Accent3">
    <w:name w:val="Colorful List Accent 3"/>
    <w:basedOn w:val="TableNormal"/>
    <w:uiPriority w:val="72"/>
    <w:semiHidden/>
    <w:rsid w:val="00272C4B"/>
    <w:pPr>
      <w:spacing w:line="240" w:lineRule="auto"/>
    </w:pPr>
    <w:tblPr>
      <w:tblStyleRowBandSize w:val="1"/>
      <w:tblStyleColBandSize w:val="1"/>
    </w:tblPr>
    <w:tcPr>
      <w:shd w:val="clear" w:color="auto" w:fill="DDF8FF" w:themeFill="accent3" w:themeFillTint="19"/>
    </w:tcPr>
    <w:tblStylePr w:type="firstRow">
      <w:rPr>
        <w:b/>
        <w:bCs/>
        <w:color w:val="FFFFFF" w:themeColor="background1"/>
      </w:rPr>
      <w:tblPr/>
      <w:tcPr>
        <w:tcBorders>
          <w:bottom w:val="single" w:sz="12" w:space="0" w:color="FFFFFF" w:themeColor="background1"/>
        </w:tcBorders>
        <w:shd w:val="clear" w:color="auto" w:fill="B51813" w:themeFill="accent4" w:themeFillShade="CC"/>
      </w:tcPr>
    </w:tblStylePr>
    <w:tblStylePr w:type="lastRow">
      <w:rPr>
        <w:b/>
        <w:bCs/>
        <w:color w:val="B51813" w:themeColor="accent4" w:themeShade="CC"/>
      </w:rPr>
      <w:tblPr/>
      <w:tcPr>
        <w:tcBorders>
          <w:top w:val="single" w:sz="12" w:space="0" w:color="00577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AEDFF" w:themeFill="accent3" w:themeFillTint="3F"/>
      </w:tcPr>
    </w:tblStylePr>
    <w:tblStylePr w:type="band1Horz">
      <w:tblPr/>
      <w:tcPr>
        <w:shd w:val="clear" w:color="auto" w:fill="BAF0FF" w:themeFill="accent3" w:themeFillTint="33"/>
      </w:tcPr>
    </w:tblStylePr>
  </w:style>
  <w:style w:type="table" w:styleId="ColorfulList-Accent4">
    <w:name w:val="Colorful List Accent 4"/>
    <w:basedOn w:val="TableNormal"/>
    <w:uiPriority w:val="72"/>
    <w:semiHidden/>
    <w:rsid w:val="00272C4B"/>
    <w:pPr>
      <w:spacing w:line="240" w:lineRule="auto"/>
    </w:pPr>
    <w:tblPr>
      <w:tblStyleRowBandSize w:val="1"/>
      <w:tblStyleColBandSize w:val="1"/>
    </w:tblPr>
    <w:tcPr>
      <w:shd w:val="clear" w:color="auto" w:fill="FCE8E7" w:themeFill="accent4" w:themeFillTint="19"/>
    </w:tcPr>
    <w:tblStylePr w:type="firstRow">
      <w:rPr>
        <w:b/>
        <w:bCs/>
        <w:color w:val="FFFFFF" w:themeColor="background1"/>
      </w:rPr>
      <w:tblPr/>
      <w:tcPr>
        <w:tcBorders>
          <w:bottom w:val="single" w:sz="12" w:space="0" w:color="FFFFFF" w:themeColor="background1"/>
        </w:tcBorders>
        <w:shd w:val="clear" w:color="auto" w:fill="006A86" w:themeFill="accent3" w:themeFillShade="CC"/>
      </w:tcPr>
    </w:tblStylePr>
    <w:tblStylePr w:type="lastRow">
      <w:rPr>
        <w:b/>
        <w:bCs/>
        <w:color w:val="006A86" w:themeColor="accent3" w:themeShade="CC"/>
      </w:rPr>
      <w:tblPr/>
      <w:tcPr>
        <w:tcBorders>
          <w:top w:val="single" w:sz="12" w:space="0" w:color="00577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C6C5" w:themeFill="accent4" w:themeFillTint="3F"/>
      </w:tcPr>
    </w:tblStylePr>
    <w:tblStylePr w:type="band1Horz">
      <w:tblPr/>
      <w:tcPr>
        <w:shd w:val="clear" w:color="auto" w:fill="FAD1CF" w:themeFill="accent4" w:themeFillTint="33"/>
      </w:tcPr>
    </w:tblStylePr>
  </w:style>
  <w:style w:type="table" w:styleId="ColorfulList-Accent5">
    <w:name w:val="Colorful List Accent 5"/>
    <w:basedOn w:val="TableNormal"/>
    <w:uiPriority w:val="72"/>
    <w:semiHidden/>
    <w:rsid w:val="00272C4B"/>
    <w:pPr>
      <w:spacing w:line="240" w:lineRule="auto"/>
    </w:pPr>
    <w:tblPr>
      <w:tblStyleRowBandSize w:val="1"/>
      <w:tblStyleColBandSize w:val="1"/>
    </w:tblPr>
    <w:tcPr>
      <w:shd w:val="clear" w:color="auto" w:fill="F3FAE3" w:themeFill="accent5" w:themeFillTint="19"/>
    </w:tcPr>
    <w:tblStylePr w:type="firstRow">
      <w:rPr>
        <w:b/>
        <w:bCs/>
        <w:color w:val="FFFFFF" w:themeColor="background1"/>
      </w:rPr>
      <w:tblPr/>
      <w:tcPr>
        <w:tcBorders>
          <w:bottom w:val="single" w:sz="12" w:space="0" w:color="FFFFFF" w:themeColor="background1"/>
        </w:tcBorders>
        <w:shd w:val="clear" w:color="auto" w:fill="535353" w:themeFill="accent6" w:themeFillShade="CC"/>
      </w:tcPr>
    </w:tblStylePr>
    <w:tblStylePr w:type="lastRow">
      <w:rPr>
        <w:b/>
        <w:bCs/>
        <w:color w:val="535353" w:themeColor="accent6" w:themeShade="CC"/>
      </w:rPr>
      <w:tblPr/>
      <w:tcPr>
        <w:tcBorders>
          <w:top w:val="single" w:sz="12" w:space="0" w:color="00577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2B9" w:themeFill="accent5" w:themeFillTint="3F"/>
      </w:tcPr>
    </w:tblStylePr>
    <w:tblStylePr w:type="band1Horz">
      <w:tblPr/>
      <w:tcPr>
        <w:shd w:val="clear" w:color="auto" w:fill="E6F5C6" w:themeFill="accent5" w:themeFillTint="33"/>
      </w:tcPr>
    </w:tblStylePr>
  </w:style>
  <w:style w:type="table" w:styleId="ColorfulList-Accent6">
    <w:name w:val="Colorful List Accent 6"/>
    <w:basedOn w:val="TableNormal"/>
    <w:uiPriority w:val="72"/>
    <w:semiHidden/>
    <w:rsid w:val="00272C4B"/>
    <w:pPr>
      <w:spacing w:line="240" w:lineRule="auto"/>
    </w:pPr>
    <w:tblPr>
      <w:tblStyleRowBandSize w:val="1"/>
      <w:tblStyleColBandSize w:val="1"/>
    </w:tblPr>
    <w:tcPr>
      <w:shd w:val="clear" w:color="auto" w:fill="F0F0F0" w:themeFill="accent6" w:themeFillTint="19"/>
    </w:tcPr>
    <w:tblStylePr w:type="firstRow">
      <w:rPr>
        <w:b/>
        <w:bCs/>
        <w:color w:val="FFFFFF" w:themeColor="background1"/>
      </w:rPr>
      <w:tblPr/>
      <w:tcPr>
        <w:tcBorders>
          <w:bottom w:val="single" w:sz="12" w:space="0" w:color="FFFFFF" w:themeColor="background1"/>
        </w:tcBorders>
        <w:shd w:val="clear" w:color="auto" w:fill="5A7815" w:themeFill="accent5" w:themeFillShade="CC"/>
      </w:tcPr>
    </w:tblStylePr>
    <w:tblStylePr w:type="lastRow">
      <w:rPr>
        <w:b/>
        <w:bCs/>
        <w:color w:val="5A7815" w:themeColor="accent5" w:themeShade="CC"/>
      </w:rPr>
      <w:tblPr/>
      <w:tcPr>
        <w:tcBorders>
          <w:top w:val="single" w:sz="12" w:space="0" w:color="00577E"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AD9D9" w:themeFill="accent6" w:themeFillTint="3F"/>
      </w:tcPr>
    </w:tblStylePr>
    <w:tblStylePr w:type="band1Horz">
      <w:tblPr/>
      <w:tcPr>
        <w:shd w:val="clear" w:color="auto" w:fill="E1E0E0" w:themeFill="accent6" w:themeFillTint="33"/>
      </w:tcPr>
    </w:tblStylePr>
  </w:style>
  <w:style w:type="table" w:styleId="ColorfulShading">
    <w:name w:val="Colorful Shading"/>
    <w:basedOn w:val="TableNormal"/>
    <w:uiPriority w:val="71"/>
    <w:semiHidden/>
    <w:rsid w:val="00272C4B"/>
    <w:pPr>
      <w:spacing w:line="240" w:lineRule="auto"/>
    </w:pPr>
    <w:tblPr>
      <w:tblStyleRowBandSize w:val="1"/>
      <w:tblStyleColBandSize w:val="1"/>
      <w:tblBorders>
        <w:top w:val="single" w:sz="24" w:space="0" w:color="C7D300" w:themeColor="accent2"/>
        <w:left w:val="single" w:sz="4" w:space="0" w:color="00577E" w:themeColor="text1"/>
        <w:bottom w:val="single" w:sz="4" w:space="0" w:color="00577E" w:themeColor="text1"/>
        <w:right w:val="single" w:sz="4" w:space="0" w:color="00577E" w:themeColor="text1"/>
        <w:insideH w:val="single" w:sz="4" w:space="0" w:color="FFFFFF" w:themeColor="background1"/>
        <w:insideV w:val="single" w:sz="4" w:space="0" w:color="FFFFFF" w:themeColor="background1"/>
      </w:tblBorders>
    </w:tblPr>
    <w:tcPr>
      <w:shd w:val="clear" w:color="auto" w:fill="D9F3FF" w:themeFill="text1" w:themeFillTint="19"/>
    </w:tcPr>
    <w:tblStylePr w:type="firstRow">
      <w:rPr>
        <w:b/>
        <w:bCs/>
      </w:rPr>
      <w:tblPr/>
      <w:tcPr>
        <w:tcBorders>
          <w:top w:val="nil"/>
          <w:left w:val="nil"/>
          <w:bottom w:val="single" w:sz="24" w:space="0" w:color="C7D30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334B" w:themeFill="text1" w:themeFillShade="99"/>
      </w:tcPr>
    </w:tblStylePr>
    <w:tblStylePr w:type="firstCol">
      <w:rPr>
        <w:color w:val="FFFFFF" w:themeColor="background1"/>
      </w:rPr>
      <w:tblPr/>
      <w:tcPr>
        <w:tcBorders>
          <w:top w:val="nil"/>
          <w:left w:val="nil"/>
          <w:bottom w:val="nil"/>
          <w:right w:val="nil"/>
          <w:insideH w:val="single" w:sz="4" w:space="0" w:color="00334B" w:themeColor="text1" w:themeShade="99"/>
          <w:insideV w:val="nil"/>
        </w:tcBorders>
        <w:shd w:val="clear" w:color="auto" w:fill="00334B"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415E" w:themeFill="text1" w:themeFillShade="BF"/>
      </w:tcPr>
    </w:tblStylePr>
    <w:tblStylePr w:type="band1Vert">
      <w:tblPr/>
      <w:tcPr>
        <w:shd w:val="clear" w:color="auto" w:fill="65CFFF" w:themeFill="text1" w:themeFillTint="66"/>
      </w:tcPr>
    </w:tblStylePr>
    <w:tblStylePr w:type="band1Horz">
      <w:tblPr/>
      <w:tcPr>
        <w:shd w:val="clear" w:color="auto" w:fill="3FC3FF" w:themeFill="text1" w:themeFillTint="7F"/>
      </w:tcPr>
    </w:tblStylePr>
    <w:tblStylePr w:type="neCell">
      <w:rPr>
        <w:color w:val="00577E" w:themeColor="text1"/>
      </w:rPr>
    </w:tblStylePr>
    <w:tblStylePr w:type="nwCell">
      <w:rPr>
        <w:color w:val="00577E" w:themeColor="text1"/>
      </w:rPr>
    </w:tblStylePr>
  </w:style>
  <w:style w:type="table" w:styleId="ColorfulShading-Accent1">
    <w:name w:val="Colorful Shading Accent 1"/>
    <w:basedOn w:val="TableNormal"/>
    <w:uiPriority w:val="71"/>
    <w:semiHidden/>
    <w:rsid w:val="00272C4B"/>
    <w:pPr>
      <w:spacing w:line="240" w:lineRule="auto"/>
    </w:pPr>
    <w:tblPr>
      <w:tblStyleRowBandSize w:val="1"/>
      <w:tblStyleColBandSize w:val="1"/>
      <w:tblBorders>
        <w:top w:val="single" w:sz="24" w:space="0" w:color="C7D300" w:themeColor="accent2"/>
        <w:left w:val="single" w:sz="4" w:space="0" w:color="00577E" w:themeColor="accent1"/>
        <w:bottom w:val="single" w:sz="4" w:space="0" w:color="00577E" w:themeColor="accent1"/>
        <w:right w:val="single" w:sz="4" w:space="0" w:color="00577E" w:themeColor="accent1"/>
        <w:insideH w:val="single" w:sz="4" w:space="0" w:color="FFFFFF" w:themeColor="background1"/>
        <w:insideV w:val="single" w:sz="4" w:space="0" w:color="FFFFFF" w:themeColor="background1"/>
      </w:tblBorders>
    </w:tblPr>
    <w:tcPr>
      <w:shd w:val="clear" w:color="auto" w:fill="D9F3FF" w:themeFill="accent1" w:themeFillTint="19"/>
    </w:tcPr>
    <w:tblStylePr w:type="firstRow">
      <w:rPr>
        <w:b/>
        <w:bCs/>
      </w:rPr>
      <w:tblPr/>
      <w:tcPr>
        <w:tcBorders>
          <w:top w:val="nil"/>
          <w:left w:val="nil"/>
          <w:bottom w:val="single" w:sz="24" w:space="0" w:color="C7D30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334B" w:themeFill="accent1" w:themeFillShade="99"/>
      </w:tcPr>
    </w:tblStylePr>
    <w:tblStylePr w:type="firstCol">
      <w:rPr>
        <w:color w:val="FFFFFF" w:themeColor="background1"/>
      </w:rPr>
      <w:tblPr/>
      <w:tcPr>
        <w:tcBorders>
          <w:top w:val="nil"/>
          <w:left w:val="nil"/>
          <w:bottom w:val="nil"/>
          <w:right w:val="nil"/>
          <w:insideH w:val="single" w:sz="4" w:space="0" w:color="00334B" w:themeColor="accent1" w:themeShade="99"/>
          <w:insideV w:val="nil"/>
        </w:tcBorders>
        <w:shd w:val="clear" w:color="auto" w:fill="00334B"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334B" w:themeFill="accent1" w:themeFillShade="99"/>
      </w:tcPr>
    </w:tblStylePr>
    <w:tblStylePr w:type="band1Vert">
      <w:tblPr/>
      <w:tcPr>
        <w:shd w:val="clear" w:color="auto" w:fill="65CFFF" w:themeFill="accent1" w:themeFillTint="66"/>
      </w:tcPr>
    </w:tblStylePr>
    <w:tblStylePr w:type="band1Horz">
      <w:tblPr/>
      <w:tcPr>
        <w:shd w:val="clear" w:color="auto" w:fill="3FC3FF" w:themeFill="accent1" w:themeFillTint="7F"/>
      </w:tcPr>
    </w:tblStylePr>
    <w:tblStylePr w:type="neCell">
      <w:rPr>
        <w:color w:val="00577E" w:themeColor="text1"/>
      </w:rPr>
    </w:tblStylePr>
    <w:tblStylePr w:type="nwCell">
      <w:rPr>
        <w:color w:val="00577E" w:themeColor="text1"/>
      </w:rPr>
    </w:tblStylePr>
  </w:style>
  <w:style w:type="table" w:styleId="ColorfulShading-Accent2">
    <w:name w:val="Colorful Shading Accent 2"/>
    <w:basedOn w:val="TableNormal"/>
    <w:uiPriority w:val="71"/>
    <w:semiHidden/>
    <w:rsid w:val="00272C4B"/>
    <w:pPr>
      <w:spacing w:line="240" w:lineRule="auto"/>
    </w:pPr>
    <w:tblPr>
      <w:tblStyleRowBandSize w:val="1"/>
      <w:tblStyleColBandSize w:val="1"/>
      <w:tblBorders>
        <w:top w:val="single" w:sz="24" w:space="0" w:color="C7D300" w:themeColor="accent2"/>
        <w:left w:val="single" w:sz="4" w:space="0" w:color="C7D300" w:themeColor="accent2"/>
        <w:bottom w:val="single" w:sz="4" w:space="0" w:color="C7D300" w:themeColor="accent2"/>
        <w:right w:val="single" w:sz="4" w:space="0" w:color="C7D300" w:themeColor="accent2"/>
        <w:insideH w:val="single" w:sz="4" w:space="0" w:color="FFFFFF" w:themeColor="background1"/>
        <w:insideV w:val="single" w:sz="4" w:space="0" w:color="FFFFFF" w:themeColor="background1"/>
      </w:tblBorders>
    </w:tblPr>
    <w:tcPr>
      <w:shd w:val="clear" w:color="auto" w:fill="FDFFE1" w:themeFill="accent2" w:themeFillTint="19"/>
    </w:tcPr>
    <w:tblStylePr w:type="firstRow">
      <w:rPr>
        <w:b/>
        <w:bCs/>
      </w:rPr>
      <w:tblPr/>
      <w:tcPr>
        <w:tcBorders>
          <w:top w:val="nil"/>
          <w:left w:val="nil"/>
          <w:bottom w:val="single" w:sz="24" w:space="0" w:color="C7D300"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67E00" w:themeFill="accent2" w:themeFillShade="99"/>
      </w:tcPr>
    </w:tblStylePr>
    <w:tblStylePr w:type="firstCol">
      <w:rPr>
        <w:color w:val="FFFFFF" w:themeColor="background1"/>
      </w:rPr>
      <w:tblPr/>
      <w:tcPr>
        <w:tcBorders>
          <w:top w:val="nil"/>
          <w:left w:val="nil"/>
          <w:bottom w:val="nil"/>
          <w:right w:val="nil"/>
          <w:insideH w:val="single" w:sz="4" w:space="0" w:color="767E00" w:themeColor="accent2" w:themeShade="99"/>
          <w:insideV w:val="nil"/>
        </w:tcBorders>
        <w:shd w:val="clear" w:color="auto" w:fill="767E00"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67E00" w:themeFill="accent2" w:themeFillShade="99"/>
      </w:tcPr>
    </w:tblStylePr>
    <w:tblStylePr w:type="band1Vert">
      <w:tblPr/>
      <w:tcPr>
        <w:shd w:val="clear" w:color="auto" w:fill="F7FF87" w:themeFill="accent2" w:themeFillTint="66"/>
      </w:tcPr>
    </w:tblStylePr>
    <w:tblStylePr w:type="band1Horz">
      <w:tblPr/>
      <w:tcPr>
        <w:shd w:val="clear" w:color="auto" w:fill="F6FF6A" w:themeFill="accent2" w:themeFillTint="7F"/>
      </w:tcPr>
    </w:tblStylePr>
    <w:tblStylePr w:type="neCell">
      <w:rPr>
        <w:color w:val="00577E" w:themeColor="text1"/>
      </w:rPr>
    </w:tblStylePr>
    <w:tblStylePr w:type="nwCell">
      <w:rPr>
        <w:color w:val="00577E" w:themeColor="text1"/>
      </w:rPr>
    </w:tblStylePr>
  </w:style>
  <w:style w:type="table" w:styleId="ColorfulShading-Accent3">
    <w:name w:val="Colorful Shading Accent 3"/>
    <w:basedOn w:val="TableNormal"/>
    <w:uiPriority w:val="71"/>
    <w:semiHidden/>
    <w:rsid w:val="00272C4B"/>
    <w:pPr>
      <w:spacing w:line="240" w:lineRule="auto"/>
    </w:pPr>
    <w:tblPr>
      <w:tblStyleRowBandSize w:val="1"/>
      <w:tblStyleColBandSize w:val="1"/>
      <w:tblBorders>
        <w:top w:val="single" w:sz="24" w:space="0" w:color="E31F18" w:themeColor="accent4"/>
        <w:left w:val="single" w:sz="4" w:space="0" w:color="0086A8" w:themeColor="accent3"/>
        <w:bottom w:val="single" w:sz="4" w:space="0" w:color="0086A8" w:themeColor="accent3"/>
        <w:right w:val="single" w:sz="4" w:space="0" w:color="0086A8" w:themeColor="accent3"/>
        <w:insideH w:val="single" w:sz="4" w:space="0" w:color="FFFFFF" w:themeColor="background1"/>
        <w:insideV w:val="single" w:sz="4" w:space="0" w:color="FFFFFF" w:themeColor="background1"/>
      </w:tblBorders>
    </w:tblPr>
    <w:tcPr>
      <w:shd w:val="clear" w:color="auto" w:fill="DDF8FF" w:themeFill="accent3" w:themeFillTint="19"/>
    </w:tcPr>
    <w:tblStylePr w:type="firstRow">
      <w:rPr>
        <w:b/>
        <w:bCs/>
      </w:rPr>
      <w:tblPr/>
      <w:tcPr>
        <w:tcBorders>
          <w:top w:val="nil"/>
          <w:left w:val="nil"/>
          <w:bottom w:val="single" w:sz="24" w:space="0" w:color="E31F18"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5064" w:themeFill="accent3" w:themeFillShade="99"/>
      </w:tcPr>
    </w:tblStylePr>
    <w:tblStylePr w:type="firstCol">
      <w:rPr>
        <w:color w:val="FFFFFF" w:themeColor="background1"/>
      </w:rPr>
      <w:tblPr/>
      <w:tcPr>
        <w:tcBorders>
          <w:top w:val="nil"/>
          <w:left w:val="nil"/>
          <w:bottom w:val="nil"/>
          <w:right w:val="nil"/>
          <w:insideH w:val="single" w:sz="4" w:space="0" w:color="005064" w:themeColor="accent3" w:themeShade="99"/>
          <w:insideV w:val="nil"/>
        </w:tcBorders>
        <w:shd w:val="clear" w:color="auto" w:fill="005064"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5064" w:themeFill="accent3" w:themeFillShade="99"/>
      </w:tcPr>
    </w:tblStylePr>
    <w:tblStylePr w:type="band1Vert">
      <w:tblPr/>
      <w:tcPr>
        <w:shd w:val="clear" w:color="auto" w:fill="76E3FF" w:themeFill="accent3" w:themeFillTint="66"/>
      </w:tcPr>
    </w:tblStylePr>
    <w:tblStylePr w:type="band1Horz">
      <w:tblPr/>
      <w:tcPr>
        <w:shd w:val="clear" w:color="auto" w:fill="54DCFF" w:themeFill="accent3" w:themeFillTint="7F"/>
      </w:tcPr>
    </w:tblStylePr>
  </w:style>
  <w:style w:type="table" w:styleId="ColorfulShading-Accent4">
    <w:name w:val="Colorful Shading Accent 4"/>
    <w:basedOn w:val="TableNormal"/>
    <w:uiPriority w:val="71"/>
    <w:semiHidden/>
    <w:rsid w:val="00272C4B"/>
    <w:pPr>
      <w:spacing w:line="240" w:lineRule="auto"/>
    </w:pPr>
    <w:tblPr>
      <w:tblStyleRowBandSize w:val="1"/>
      <w:tblStyleColBandSize w:val="1"/>
      <w:tblBorders>
        <w:top w:val="single" w:sz="24" w:space="0" w:color="0086A8" w:themeColor="accent3"/>
        <w:left w:val="single" w:sz="4" w:space="0" w:color="E31F18" w:themeColor="accent4"/>
        <w:bottom w:val="single" w:sz="4" w:space="0" w:color="E31F18" w:themeColor="accent4"/>
        <w:right w:val="single" w:sz="4" w:space="0" w:color="E31F18" w:themeColor="accent4"/>
        <w:insideH w:val="single" w:sz="4" w:space="0" w:color="FFFFFF" w:themeColor="background1"/>
        <w:insideV w:val="single" w:sz="4" w:space="0" w:color="FFFFFF" w:themeColor="background1"/>
      </w:tblBorders>
    </w:tblPr>
    <w:tcPr>
      <w:shd w:val="clear" w:color="auto" w:fill="FCE8E7" w:themeFill="accent4" w:themeFillTint="19"/>
    </w:tcPr>
    <w:tblStylePr w:type="firstRow">
      <w:rPr>
        <w:b/>
        <w:bCs/>
      </w:rPr>
      <w:tblPr/>
      <w:tcPr>
        <w:tcBorders>
          <w:top w:val="nil"/>
          <w:left w:val="nil"/>
          <w:bottom w:val="single" w:sz="24" w:space="0" w:color="0086A8"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7120E" w:themeFill="accent4" w:themeFillShade="99"/>
      </w:tcPr>
    </w:tblStylePr>
    <w:tblStylePr w:type="firstCol">
      <w:rPr>
        <w:color w:val="FFFFFF" w:themeColor="background1"/>
      </w:rPr>
      <w:tblPr/>
      <w:tcPr>
        <w:tcBorders>
          <w:top w:val="nil"/>
          <w:left w:val="nil"/>
          <w:bottom w:val="nil"/>
          <w:right w:val="nil"/>
          <w:insideH w:val="single" w:sz="4" w:space="0" w:color="87120E" w:themeColor="accent4" w:themeShade="99"/>
          <w:insideV w:val="nil"/>
        </w:tcBorders>
        <w:shd w:val="clear" w:color="auto" w:fill="87120E"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87120E" w:themeFill="accent4" w:themeFillShade="99"/>
      </w:tcPr>
    </w:tblStylePr>
    <w:tblStylePr w:type="band1Vert">
      <w:tblPr/>
      <w:tcPr>
        <w:shd w:val="clear" w:color="auto" w:fill="F5A3A1" w:themeFill="accent4" w:themeFillTint="66"/>
      </w:tcPr>
    </w:tblStylePr>
    <w:tblStylePr w:type="band1Horz">
      <w:tblPr/>
      <w:tcPr>
        <w:shd w:val="clear" w:color="auto" w:fill="F28D8A" w:themeFill="accent4" w:themeFillTint="7F"/>
      </w:tcPr>
    </w:tblStylePr>
    <w:tblStylePr w:type="neCell">
      <w:rPr>
        <w:color w:val="00577E" w:themeColor="text1"/>
      </w:rPr>
    </w:tblStylePr>
    <w:tblStylePr w:type="nwCell">
      <w:rPr>
        <w:color w:val="00577E" w:themeColor="text1"/>
      </w:rPr>
    </w:tblStylePr>
  </w:style>
  <w:style w:type="table" w:styleId="ColorfulShading-Accent5">
    <w:name w:val="Colorful Shading Accent 5"/>
    <w:basedOn w:val="TableNormal"/>
    <w:uiPriority w:val="71"/>
    <w:semiHidden/>
    <w:rsid w:val="00272C4B"/>
    <w:pPr>
      <w:spacing w:line="240" w:lineRule="auto"/>
    </w:pPr>
    <w:tblPr>
      <w:tblStyleRowBandSize w:val="1"/>
      <w:tblStyleColBandSize w:val="1"/>
      <w:tblBorders>
        <w:top w:val="single" w:sz="24" w:space="0" w:color="696868" w:themeColor="accent6"/>
        <w:left w:val="single" w:sz="4" w:space="0" w:color="72971B" w:themeColor="accent5"/>
        <w:bottom w:val="single" w:sz="4" w:space="0" w:color="72971B" w:themeColor="accent5"/>
        <w:right w:val="single" w:sz="4" w:space="0" w:color="72971B" w:themeColor="accent5"/>
        <w:insideH w:val="single" w:sz="4" w:space="0" w:color="FFFFFF" w:themeColor="background1"/>
        <w:insideV w:val="single" w:sz="4" w:space="0" w:color="FFFFFF" w:themeColor="background1"/>
      </w:tblBorders>
    </w:tblPr>
    <w:tcPr>
      <w:shd w:val="clear" w:color="auto" w:fill="F3FAE3" w:themeFill="accent5" w:themeFillTint="19"/>
    </w:tcPr>
    <w:tblStylePr w:type="firstRow">
      <w:rPr>
        <w:b/>
        <w:bCs/>
      </w:rPr>
      <w:tblPr/>
      <w:tcPr>
        <w:tcBorders>
          <w:top w:val="nil"/>
          <w:left w:val="nil"/>
          <w:bottom w:val="single" w:sz="24" w:space="0" w:color="696868"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5A10" w:themeFill="accent5" w:themeFillShade="99"/>
      </w:tcPr>
    </w:tblStylePr>
    <w:tblStylePr w:type="firstCol">
      <w:rPr>
        <w:color w:val="FFFFFF" w:themeColor="background1"/>
      </w:rPr>
      <w:tblPr/>
      <w:tcPr>
        <w:tcBorders>
          <w:top w:val="nil"/>
          <w:left w:val="nil"/>
          <w:bottom w:val="nil"/>
          <w:right w:val="nil"/>
          <w:insideH w:val="single" w:sz="4" w:space="0" w:color="435A10" w:themeColor="accent5" w:themeShade="99"/>
          <w:insideV w:val="nil"/>
        </w:tcBorders>
        <w:shd w:val="clear" w:color="auto" w:fill="435A10"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5A10" w:themeFill="accent5" w:themeFillShade="99"/>
      </w:tcPr>
    </w:tblStylePr>
    <w:tblStylePr w:type="band1Vert">
      <w:tblPr/>
      <w:tcPr>
        <w:shd w:val="clear" w:color="auto" w:fill="CEEA8E" w:themeFill="accent5" w:themeFillTint="66"/>
      </w:tcPr>
    </w:tblStylePr>
    <w:tblStylePr w:type="band1Horz">
      <w:tblPr/>
      <w:tcPr>
        <w:shd w:val="clear" w:color="auto" w:fill="C3E572" w:themeFill="accent5" w:themeFillTint="7F"/>
      </w:tcPr>
    </w:tblStylePr>
    <w:tblStylePr w:type="neCell">
      <w:rPr>
        <w:color w:val="00577E" w:themeColor="text1"/>
      </w:rPr>
    </w:tblStylePr>
    <w:tblStylePr w:type="nwCell">
      <w:rPr>
        <w:color w:val="00577E" w:themeColor="text1"/>
      </w:rPr>
    </w:tblStylePr>
  </w:style>
  <w:style w:type="table" w:styleId="ColorfulShading-Accent6">
    <w:name w:val="Colorful Shading Accent 6"/>
    <w:basedOn w:val="TableNormal"/>
    <w:uiPriority w:val="71"/>
    <w:semiHidden/>
    <w:rsid w:val="00272C4B"/>
    <w:pPr>
      <w:spacing w:line="240" w:lineRule="auto"/>
    </w:pPr>
    <w:tblPr>
      <w:tblStyleRowBandSize w:val="1"/>
      <w:tblStyleColBandSize w:val="1"/>
      <w:tblBorders>
        <w:top w:val="single" w:sz="24" w:space="0" w:color="72971B" w:themeColor="accent5"/>
        <w:left w:val="single" w:sz="4" w:space="0" w:color="696868" w:themeColor="accent6"/>
        <w:bottom w:val="single" w:sz="4" w:space="0" w:color="696868" w:themeColor="accent6"/>
        <w:right w:val="single" w:sz="4" w:space="0" w:color="696868" w:themeColor="accent6"/>
        <w:insideH w:val="single" w:sz="4" w:space="0" w:color="FFFFFF" w:themeColor="background1"/>
        <w:insideV w:val="single" w:sz="4" w:space="0" w:color="FFFFFF" w:themeColor="background1"/>
      </w:tblBorders>
    </w:tblPr>
    <w:tcPr>
      <w:shd w:val="clear" w:color="auto" w:fill="F0F0F0" w:themeFill="accent6" w:themeFillTint="19"/>
    </w:tcPr>
    <w:tblStylePr w:type="firstRow">
      <w:rPr>
        <w:b/>
        <w:bCs/>
      </w:rPr>
      <w:tblPr/>
      <w:tcPr>
        <w:tcBorders>
          <w:top w:val="nil"/>
          <w:left w:val="nil"/>
          <w:bottom w:val="single" w:sz="24" w:space="0" w:color="72971B"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E3E3E" w:themeFill="accent6" w:themeFillShade="99"/>
      </w:tcPr>
    </w:tblStylePr>
    <w:tblStylePr w:type="firstCol">
      <w:rPr>
        <w:color w:val="FFFFFF" w:themeColor="background1"/>
      </w:rPr>
      <w:tblPr/>
      <w:tcPr>
        <w:tcBorders>
          <w:top w:val="nil"/>
          <w:left w:val="nil"/>
          <w:bottom w:val="nil"/>
          <w:right w:val="nil"/>
          <w:insideH w:val="single" w:sz="4" w:space="0" w:color="3E3E3E" w:themeColor="accent6" w:themeShade="99"/>
          <w:insideV w:val="nil"/>
        </w:tcBorders>
        <w:shd w:val="clear" w:color="auto" w:fill="3E3E3E"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E3E3E" w:themeFill="accent6" w:themeFillShade="99"/>
      </w:tcPr>
    </w:tblStylePr>
    <w:tblStylePr w:type="band1Vert">
      <w:tblPr/>
      <w:tcPr>
        <w:shd w:val="clear" w:color="auto" w:fill="C3C2C2" w:themeFill="accent6" w:themeFillTint="66"/>
      </w:tcPr>
    </w:tblStylePr>
    <w:tblStylePr w:type="band1Horz">
      <w:tblPr/>
      <w:tcPr>
        <w:shd w:val="clear" w:color="auto" w:fill="B4B3B3" w:themeFill="accent6" w:themeFillTint="7F"/>
      </w:tcPr>
    </w:tblStylePr>
    <w:tblStylePr w:type="neCell">
      <w:rPr>
        <w:color w:val="00577E" w:themeColor="text1"/>
      </w:rPr>
    </w:tblStylePr>
    <w:tblStylePr w:type="nwCell">
      <w:rPr>
        <w:color w:val="00577E" w:themeColor="text1"/>
      </w:rPr>
    </w:tblStylePr>
  </w:style>
  <w:style w:type="table" w:styleId="DarkList">
    <w:name w:val="Dark List"/>
    <w:basedOn w:val="TableNormal"/>
    <w:uiPriority w:val="70"/>
    <w:semiHidden/>
    <w:rsid w:val="00272C4B"/>
    <w:pPr>
      <w:spacing w:line="240" w:lineRule="auto"/>
    </w:pPr>
    <w:rPr>
      <w:color w:val="FFFFFF" w:themeColor="background1"/>
    </w:rPr>
    <w:tblPr>
      <w:tblStyleRowBandSize w:val="1"/>
      <w:tblStyleColBandSize w:val="1"/>
    </w:tblPr>
    <w:tcPr>
      <w:shd w:val="clear" w:color="auto" w:fill="00577E"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577E" w:themeFill="text1"/>
      </w:tcPr>
    </w:tblStylePr>
    <w:tblStylePr w:type="lastRow">
      <w:tblPr/>
      <w:tcPr>
        <w:tcBorders>
          <w:top w:val="single" w:sz="18" w:space="0" w:color="FFFFFF" w:themeColor="background1"/>
          <w:left w:val="nil"/>
          <w:bottom w:val="nil"/>
          <w:right w:val="nil"/>
          <w:insideH w:val="nil"/>
          <w:insideV w:val="nil"/>
        </w:tcBorders>
        <w:shd w:val="clear" w:color="auto" w:fill="002B3E"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415E"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415E" w:themeFill="text1" w:themeFillShade="BF"/>
      </w:tcPr>
    </w:tblStylePr>
    <w:tblStylePr w:type="band1Vert">
      <w:tblPr/>
      <w:tcPr>
        <w:tcBorders>
          <w:top w:val="nil"/>
          <w:left w:val="nil"/>
          <w:bottom w:val="nil"/>
          <w:right w:val="nil"/>
          <w:insideH w:val="nil"/>
          <w:insideV w:val="nil"/>
        </w:tcBorders>
        <w:shd w:val="clear" w:color="auto" w:fill="00415E" w:themeFill="text1" w:themeFillShade="BF"/>
      </w:tcPr>
    </w:tblStylePr>
    <w:tblStylePr w:type="band1Horz">
      <w:tblPr/>
      <w:tcPr>
        <w:tcBorders>
          <w:top w:val="nil"/>
          <w:left w:val="nil"/>
          <w:bottom w:val="nil"/>
          <w:right w:val="nil"/>
          <w:insideH w:val="nil"/>
          <w:insideV w:val="nil"/>
        </w:tcBorders>
        <w:shd w:val="clear" w:color="auto" w:fill="00415E" w:themeFill="text1" w:themeFillShade="BF"/>
      </w:tcPr>
    </w:tblStylePr>
  </w:style>
  <w:style w:type="table" w:styleId="DarkList-Accent1">
    <w:name w:val="Dark List Accent 1"/>
    <w:basedOn w:val="TableNormal"/>
    <w:uiPriority w:val="70"/>
    <w:semiHidden/>
    <w:rsid w:val="00272C4B"/>
    <w:pPr>
      <w:spacing w:line="240" w:lineRule="auto"/>
    </w:pPr>
    <w:rPr>
      <w:color w:val="FFFFFF" w:themeColor="background1"/>
    </w:rPr>
    <w:tblPr>
      <w:tblStyleRowBandSize w:val="1"/>
      <w:tblStyleColBandSize w:val="1"/>
    </w:tblPr>
    <w:tcPr>
      <w:shd w:val="clear" w:color="auto" w:fill="00577E"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577E" w:themeFill="text1"/>
      </w:tcPr>
    </w:tblStylePr>
    <w:tblStylePr w:type="lastRow">
      <w:tblPr/>
      <w:tcPr>
        <w:tcBorders>
          <w:top w:val="single" w:sz="18" w:space="0" w:color="FFFFFF" w:themeColor="background1"/>
          <w:left w:val="nil"/>
          <w:bottom w:val="nil"/>
          <w:right w:val="nil"/>
          <w:insideH w:val="nil"/>
          <w:insideV w:val="nil"/>
        </w:tcBorders>
        <w:shd w:val="clear" w:color="auto" w:fill="002B3E"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415E"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415E" w:themeFill="accent1" w:themeFillShade="BF"/>
      </w:tcPr>
    </w:tblStylePr>
    <w:tblStylePr w:type="band1Vert">
      <w:tblPr/>
      <w:tcPr>
        <w:tcBorders>
          <w:top w:val="nil"/>
          <w:left w:val="nil"/>
          <w:bottom w:val="nil"/>
          <w:right w:val="nil"/>
          <w:insideH w:val="nil"/>
          <w:insideV w:val="nil"/>
        </w:tcBorders>
        <w:shd w:val="clear" w:color="auto" w:fill="00415E" w:themeFill="accent1" w:themeFillShade="BF"/>
      </w:tcPr>
    </w:tblStylePr>
    <w:tblStylePr w:type="band1Horz">
      <w:tblPr/>
      <w:tcPr>
        <w:tcBorders>
          <w:top w:val="nil"/>
          <w:left w:val="nil"/>
          <w:bottom w:val="nil"/>
          <w:right w:val="nil"/>
          <w:insideH w:val="nil"/>
          <w:insideV w:val="nil"/>
        </w:tcBorders>
        <w:shd w:val="clear" w:color="auto" w:fill="00415E" w:themeFill="accent1" w:themeFillShade="BF"/>
      </w:tcPr>
    </w:tblStylePr>
  </w:style>
  <w:style w:type="table" w:styleId="DarkList-Accent2">
    <w:name w:val="Dark List Accent 2"/>
    <w:basedOn w:val="TableNormal"/>
    <w:uiPriority w:val="70"/>
    <w:semiHidden/>
    <w:rsid w:val="00272C4B"/>
    <w:pPr>
      <w:spacing w:line="240" w:lineRule="auto"/>
    </w:pPr>
    <w:rPr>
      <w:color w:val="FFFFFF" w:themeColor="background1"/>
    </w:rPr>
    <w:tblPr>
      <w:tblStyleRowBandSize w:val="1"/>
      <w:tblStyleColBandSize w:val="1"/>
    </w:tblPr>
    <w:tcPr>
      <w:shd w:val="clear" w:color="auto" w:fill="C7D300"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577E" w:themeFill="text1"/>
      </w:tcPr>
    </w:tblStylePr>
    <w:tblStylePr w:type="lastRow">
      <w:tblPr/>
      <w:tcPr>
        <w:tcBorders>
          <w:top w:val="single" w:sz="18" w:space="0" w:color="FFFFFF" w:themeColor="background1"/>
          <w:left w:val="nil"/>
          <w:bottom w:val="nil"/>
          <w:right w:val="nil"/>
          <w:insideH w:val="nil"/>
          <w:insideV w:val="nil"/>
        </w:tcBorders>
        <w:shd w:val="clear" w:color="auto" w:fill="626900"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9E00"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9E00" w:themeFill="accent2" w:themeFillShade="BF"/>
      </w:tcPr>
    </w:tblStylePr>
    <w:tblStylePr w:type="band1Vert">
      <w:tblPr/>
      <w:tcPr>
        <w:tcBorders>
          <w:top w:val="nil"/>
          <w:left w:val="nil"/>
          <w:bottom w:val="nil"/>
          <w:right w:val="nil"/>
          <w:insideH w:val="nil"/>
          <w:insideV w:val="nil"/>
        </w:tcBorders>
        <w:shd w:val="clear" w:color="auto" w:fill="949E00" w:themeFill="accent2" w:themeFillShade="BF"/>
      </w:tcPr>
    </w:tblStylePr>
    <w:tblStylePr w:type="band1Horz">
      <w:tblPr/>
      <w:tcPr>
        <w:tcBorders>
          <w:top w:val="nil"/>
          <w:left w:val="nil"/>
          <w:bottom w:val="nil"/>
          <w:right w:val="nil"/>
          <w:insideH w:val="nil"/>
          <w:insideV w:val="nil"/>
        </w:tcBorders>
        <w:shd w:val="clear" w:color="auto" w:fill="949E00" w:themeFill="accent2" w:themeFillShade="BF"/>
      </w:tcPr>
    </w:tblStylePr>
  </w:style>
  <w:style w:type="table" w:styleId="DarkList-Accent3">
    <w:name w:val="Dark List Accent 3"/>
    <w:basedOn w:val="TableNormal"/>
    <w:uiPriority w:val="70"/>
    <w:semiHidden/>
    <w:rsid w:val="00272C4B"/>
    <w:pPr>
      <w:spacing w:line="240" w:lineRule="auto"/>
    </w:pPr>
    <w:rPr>
      <w:color w:val="FFFFFF" w:themeColor="background1"/>
    </w:rPr>
    <w:tblPr>
      <w:tblStyleRowBandSize w:val="1"/>
      <w:tblStyleColBandSize w:val="1"/>
    </w:tblPr>
    <w:tcPr>
      <w:shd w:val="clear" w:color="auto" w:fill="0086A8"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577E" w:themeFill="text1"/>
      </w:tcPr>
    </w:tblStylePr>
    <w:tblStylePr w:type="lastRow">
      <w:tblPr/>
      <w:tcPr>
        <w:tcBorders>
          <w:top w:val="single" w:sz="18" w:space="0" w:color="FFFFFF" w:themeColor="background1"/>
          <w:left w:val="nil"/>
          <w:bottom w:val="nil"/>
          <w:right w:val="nil"/>
          <w:insideH w:val="nil"/>
          <w:insideV w:val="nil"/>
        </w:tcBorders>
        <w:shd w:val="clear" w:color="auto" w:fill="0042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647D"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647D" w:themeFill="accent3" w:themeFillShade="BF"/>
      </w:tcPr>
    </w:tblStylePr>
    <w:tblStylePr w:type="band1Vert">
      <w:tblPr/>
      <w:tcPr>
        <w:tcBorders>
          <w:top w:val="nil"/>
          <w:left w:val="nil"/>
          <w:bottom w:val="nil"/>
          <w:right w:val="nil"/>
          <w:insideH w:val="nil"/>
          <w:insideV w:val="nil"/>
        </w:tcBorders>
        <w:shd w:val="clear" w:color="auto" w:fill="00647D" w:themeFill="accent3" w:themeFillShade="BF"/>
      </w:tcPr>
    </w:tblStylePr>
    <w:tblStylePr w:type="band1Horz">
      <w:tblPr/>
      <w:tcPr>
        <w:tcBorders>
          <w:top w:val="nil"/>
          <w:left w:val="nil"/>
          <w:bottom w:val="nil"/>
          <w:right w:val="nil"/>
          <w:insideH w:val="nil"/>
          <w:insideV w:val="nil"/>
        </w:tcBorders>
        <w:shd w:val="clear" w:color="auto" w:fill="00647D" w:themeFill="accent3" w:themeFillShade="BF"/>
      </w:tcPr>
    </w:tblStylePr>
  </w:style>
  <w:style w:type="table" w:styleId="DarkList-Accent4">
    <w:name w:val="Dark List Accent 4"/>
    <w:basedOn w:val="TableNormal"/>
    <w:uiPriority w:val="70"/>
    <w:semiHidden/>
    <w:rsid w:val="00272C4B"/>
    <w:pPr>
      <w:spacing w:line="240" w:lineRule="auto"/>
    </w:pPr>
    <w:rPr>
      <w:color w:val="FFFFFF" w:themeColor="background1"/>
    </w:rPr>
    <w:tblPr>
      <w:tblStyleRowBandSize w:val="1"/>
      <w:tblStyleColBandSize w:val="1"/>
    </w:tblPr>
    <w:tcPr>
      <w:shd w:val="clear" w:color="auto" w:fill="E31F18"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577E" w:themeFill="text1"/>
      </w:tcPr>
    </w:tblStylePr>
    <w:tblStylePr w:type="lastRow">
      <w:tblPr/>
      <w:tcPr>
        <w:tcBorders>
          <w:top w:val="single" w:sz="18" w:space="0" w:color="FFFFFF" w:themeColor="background1"/>
          <w:left w:val="nil"/>
          <w:bottom w:val="nil"/>
          <w:right w:val="nil"/>
          <w:insideH w:val="nil"/>
          <w:insideV w:val="nil"/>
        </w:tcBorders>
        <w:shd w:val="clear" w:color="auto" w:fill="710F0C"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A91612"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A91612" w:themeFill="accent4" w:themeFillShade="BF"/>
      </w:tcPr>
    </w:tblStylePr>
    <w:tblStylePr w:type="band1Vert">
      <w:tblPr/>
      <w:tcPr>
        <w:tcBorders>
          <w:top w:val="nil"/>
          <w:left w:val="nil"/>
          <w:bottom w:val="nil"/>
          <w:right w:val="nil"/>
          <w:insideH w:val="nil"/>
          <w:insideV w:val="nil"/>
        </w:tcBorders>
        <w:shd w:val="clear" w:color="auto" w:fill="A91612" w:themeFill="accent4" w:themeFillShade="BF"/>
      </w:tcPr>
    </w:tblStylePr>
    <w:tblStylePr w:type="band1Horz">
      <w:tblPr/>
      <w:tcPr>
        <w:tcBorders>
          <w:top w:val="nil"/>
          <w:left w:val="nil"/>
          <w:bottom w:val="nil"/>
          <w:right w:val="nil"/>
          <w:insideH w:val="nil"/>
          <w:insideV w:val="nil"/>
        </w:tcBorders>
        <w:shd w:val="clear" w:color="auto" w:fill="A91612" w:themeFill="accent4" w:themeFillShade="BF"/>
      </w:tcPr>
    </w:tblStylePr>
  </w:style>
  <w:style w:type="table" w:styleId="DarkList-Accent5">
    <w:name w:val="Dark List Accent 5"/>
    <w:basedOn w:val="TableNormal"/>
    <w:uiPriority w:val="70"/>
    <w:semiHidden/>
    <w:rsid w:val="00272C4B"/>
    <w:pPr>
      <w:spacing w:line="240" w:lineRule="auto"/>
    </w:pPr>
    <w:rPr>
      <w:color w:val="FFFFFF" w:themeColor="background1"/>
    </w:rPr>
    <w:tblPr>
      <w:tblStyleRowBandSize w:val="1"/>
      <w:tblStyleColBandSize w:val="1"/>
    </w:tblPr>
    <w:tcPr>
      <w:shd w:val="clear" w:color="auto" w:fill="72971B"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577E" w:themeFill="text1"/>
      </w:tcPr>
    </w:tblStylePr>
    <w:tblStylePr w:type="lastRow">
      <w:tblPr/>
      <w:tcPr>
        <w:tcBorders>
          <w:top w:val="single" w:sz="18" w:space="0" w:color="FFFFFF" w:themeColor="background1"/>
          <w:left w:val="nil"/>
          <w:bottom w:val="nil"/>
          <w:right w:val="nil"/>
          <w:insideH w:val="nil"/>
          <w:insideV w:val="nil"/>
        </w:tcBorders>
        <w:shd w:val="clear" w:color="auto" w:fill="384A0D"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7014"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7014" w:themeFill="accent5" w:themeFillShade="BF"/>
      </w:tcPr>
    </w:tblStylePr>
    <w:tblStylePr w:type="band1Vert">
      <w:tblPr/>
      <w:tcPr>
        <w:tcBorders>
          <w:top w:val="nil"/>
          <w:left w:val="nil"/>
          <w:bottom w:val="nil"/>
          <w:right w:val="nil"/>
          <w:insideH w:val="nil"/>
          <w:insideV w:val="nil"/>
        </w:tcBorders>
        <w:shd w:val="clear" w:color="auto" w:fill="547014" w:themeFill="accent5" w:themeFillShade="BF"/>
      </w:tcPr>
    </w:tblStylePr>
    <w:tblStylePr w:type="band1Horz">
      <w:tblPr/>
      <w:tcPr>
        <w:tcBorders>
          <w:top w:val="nil"/>
          <w:left w:val="nil"/>
          <w:bottom w:val="nil"/>
          <w:right w:val="nil"/>
          <w:insideH w:val="nil"/>
          <w:insideV w:val="nil"/>
        </w:tcBorders>
        <w:shd w:val="clear" w:color="auto" w:fill="547014" w:themeFill="accent5" w:themeFillShade="BF"/>
      </w:tcPr>
    </w:tblStylePr>
  </w:style>
  <w:style w:type="table" w:styleId="DarkList-Accent6">
    <w:name w:val="Dark List Accent 6"/>
    <w:basedOn w:val="TableNormal"/>
    <w:uiPriority w:val="70"/>
    <w:semiHidden/>
    <w:rsid w:val="00272C4B"/>
    <w:pPr>
      <w:spacing w:line="240" w:lineRule="auto"/>
    </w:pPr>
    <w:rPr>
      <w:color w:val="FFFFFF" w:themeColor="background1"/>
    </w:rPr>
    <w:tblPr>
      <w:tblStyleRowBandSize w:val="1"/>
      <w:tblStyleColBandSize w:val="1"/>
    </w:tblPr>
    <w:tcPr>
      <w:shd w:val="clear" w:color="auto" w:fill="696868"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577E" w:themeFill="text1"/>
      </w:tcPr>
    </w:tblStylePr>
    <w:tblStylePr w:type="lastRow">
      <w:tblPr/>
      <w:tcPr>
        <w:tcBorders>
          <w:top w:val="single" w:sz="18" w:space="0" w:color="FFFFFF" w:themeColor="background1"/>
          <w:left w:val="nil"/>
          <w:bottom w:val="nil"/>
          <w:right w:val="nil"/>
          <w:insideH w:val="nil"/>
          <w:insideV w:val="nil"/>
        </w:tcBorders>
        <w:shd w:val="clear" w:color="auto" w:fill="343333"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4E4D4D"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4E4D4D" w:themeFill="accent6" w:themeFillShade="BF"/>
      </w:tcPr>
    </w:tblStylePr>
    <w:tblStylePr w:type="band1Vert">
      <w:tblPr/>
      <w:tcPr>
        <w:tcBorders>
          <w:top w:val="nil"/>
          <w:left w:val="nil"/>
          <w:bottom w:val="nil"/>
          <w:right w:val="nil"/>
          <w:insideH w:val="nil"/>
          <w:insideV w:val="nil"/>
        </w:tcBorders>
        <w:shd w:val="clear" w:color="auto" w:fill="4E4D4D" w:themeFill="accent6" w:themeFillShade="BF"/>
      </w:tcPr>
    </w:tblStylePr>
    <w:tblStylePr w:type="band1Horz">
      <w:tblPr/>
      <w:tcPr>
        <w:tcBorders>
          <w:top w:val="nil"/>
          <w:left w:val="nil"/>
          <w:bottom w:val="nil"/>
          <w:right w:val="nil"/>
          <w:insideH w:val="nil"/>
          <w:insideV w:val="nil"/>
        </w:tcBorders>
        <w:shd w:val="clear" w:color="auto" w:fill="4E4D4D" w:themeFill="accent6" w:themeFillShade="BF"/>
      </w:tcPr>
    </w:tblStylePr>
  </w:style>
  <w:style w:type="table" w:styleId="LightGrid">
    <w:name w:val="Light Grid"/>
    <w:basedOn w:val="TableNormal"/>
    <w:uiPriority w:val="62"/>
    <w:semiHidden/>
    <w:rsid w:val="00272C4B"/>
    <w:pPr>
      <w:spacing w:line="240" w:lineRule="auto"/>
    </w:pPr>
    <w:tblPr>
      <w:tblStyleRowBandSize w:val="1"/>
      <w:tblStyleColBandSize w:val="1"/>
      <w:tblBorders>
        <w:top w:val="single" w:sz="8" w:space="0" w:color="00577E" w:themeColor="text1"/>
        <w:left w:val="single" w:sz="8" w:space="0" w:color="00577E" w:themeColor="text1"/>
        <w:bottom w:val="single" w:sz="8" w:space="0" w:color="00577E" w:themeColor="text1"/>
        <w:right w:val="single" w:sz="8" w:space="0" w:color="00577E" w:themeColor="text1"/>
        <w:insideH w:val="single" w:sz="8" w:space="0" w:color="00577E" w:themeColor="text1"/>
        <w:insideV w:val="single" w:sz="8" w:space="0" w:color="00577E"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577E" w:themeColor="text1"/>
          <w:left w:val="single" w:sz="8" w:space="0" w:color="00577E" w:themeColor="text1"/>
          <w:bottom w:val="single" w:sz="18" w:space="0" w:color="00577E" w:themeColor="text1"/>
          <w:right w:val="single" w:sz="8" w:space="0" w:color="00577E" w:themeColor="text1"/>
          <w:insideH w:val="nil"/>
          <w:insideV w:val="single" w:sz="8" w:space="0" w:color="00577E"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577E" w:themeColor="text1"/>
          <w:left w:val="single" w:sz="8" w:space="0" w:color="00577E" w:themeColor="text1"/>
          <w:bottom w:val="single" w:sz="8" w:space="0" w:color="00577E" w:themeColor="text1"/>
          <w:right w:val="single" w:sz="8" w:space="0" w:color="00577E" w:themeColor="text1"/>
          <w:insideH w:val="nil"/>
          <w:insideV w:val="single" w:sz="8" w:space="0" w:color="00577E"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577E" w:themeColor="text1"/>
          <w:left w:val="single" w:sz="8" w:space="0" w:color="00577E" w:themeColor="text1"/>
          <w:bottom w:val="single" w:sz="8" w:space="0" w:color="00577E" w:themeColor="text1"/>
          <w:right w:val="single" w:sz="8" w:space="0" w:color="00577E" w:themeColor="text1"/>
        </w:tcBorders>
      </w:tcPr>
    </w:tblStylePr>
    <w:tblStylePr w:type="band1Vert">
      <w:tblPr/>
      <w:tcPr>
        <w:tcBorders>
          <w:top w:val="single" w:sz="8" w:space="0" w:color="00577E" w:themeColor="text1"/>
          <w:left w:val="single" w:sz="8" w:space="0" w:color="00577E" w:themeColor="text1"/>
          <w:bottom w:val="single" w:sz="8" w:space="0" w:color="00577E" w:themeColor="text1"/>
          <w:right w:val="single" w:sz="8" w:space="0" w:color="00577E" w:themeColor="text1"/>
        </w:tcBorders>
        <w:shd w:val="clear" w:color="auto" w:fill="A0E1FF" w:themeFill="text1" w:themeFillTint="3F"/>
      </w:tcPr>
    </w:tblStylePr>
    <w:tblStylePr w:type="band1Horz">
      <w:tblPr/>
      <w:tcPr>
        <w:tcBorders>
          <w:top w:val="single" w:sz="8" w:space="0" w:color="00577E" w:themeColor="text1"/>
          <w:left w:val="single" w:sz="8" w:space="0" w:color="00577E" w:themeColor="text1"/>
          <w:bottom w:val="single" w:sz="8" w:space="0" w:color="00577E" w:themeColor="text1"/>
          <w:right w:val="single" w:sz="8" w:space="0" w:color="00577E" w:themeColor="text1"/>
          <w:insideV w:val="single" w:sz="8" w:space="0" w:color="00577E" w:themeColor="text1"/>
        </w:tcBorders>
        <w:shd w:val="clear" w:color="auto" w:fill="A0E1FF" w:themeFill="text1" w:themeFillTint="3F"/>
      </w:tcPr>
    </w:tblStylePr>
    <w:tblStylePr w:type="band2Horz">
      <w:tblPr/>
      <w:tcPr>
        <w:tcBorders>
          <w:top w:val="single" w:sz="8" w:space="0" w:color="00577E" w:themeColor="text1"/>
          <w:left w:val="single" w:sz="8" w:space="0" w:color="00577E" w:themeColor="text1"/>
          <w:bottom w:val="single" w:sz="8" w:space="0" w:color="00577E" w:themeColor="text1"/>
          <w:right w:val="single" w:sz="8" w:space="0" w:color="00577E" w:themeColor="text1"/>
          <w:insideV w:val="single" w:sz="8" w:space="0" w:color="00577E" w:themeColor="text1"/>
        </w:tcBorders>
      </w:tcPr>
    </w:tblStylePr>
  </w:style>
  <w:style w:type="table" w:styleId="LightGrid-Accent1">
    <w:name w:val="Light Grid Accent 1"/>
    <w:basedOn w:val="TableNormal"/>
    <w:uiPriority w:val="62"/>
    <w:semiHidden/>
    <w:rsid w:val="00272C4B"/>
    <w:pPr>
      <w:spacing w:line="240" w:lineRule="auto"/>
    </w:pPr>
    <w:tblPr>
      <w:tblStyleRowBandSize w:val="1"/>
      <w:tblStyleColBandSize w:val="1"/>
      <w:tblBorders>
        <w:top w:val="single" w:sz="8" w:space="0" w:color="00577E" w:themeColor="accent1"/>
        <w:left w:val="single" w:sz="8" w:space="0" w:color="00577E" w:themeColor="accent1"/>
        <w:bottom w:val="single" w:sz="8" w:space="0" w:color="00577E" w:themeColor="accent1"/>
        <w:right w:val="single" w:sz="8" w:space="0" w:color="00577E" w:themeColor="accent1"/>
        <w:insideH w:val="single" w:sz="8" w:space="0" w:color="00577E" w:themeColor="accent1"/>
        <w:insideV w:val="single" w:sz="8" w:space="0" w:color="00577E"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577E" w:themeColor="accent1"/>
          <w:left w:val="single" w:sz="8" w:space="0" w:color="00577E" w:themeColor="accent1"/>
          <w:bottom w:val="single" w:sz="18" w:space="0" w:color="00577E" w:themeColor="accent1"/>
          <w:right w:val="single" w:sz="8" w:space="0" w:color="00577E" w:themeColor="accent1"/>
          <w:insideH w:val="nil"/>
          <w:insideV w:val="single" w:sz="8" w:space="0" w:color="00577E"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577E" w:themeColor="accent1"/>
          <w:left w:val="single" w:sz="8" w:space="0" w:color="00577E" w:themeColor="accent1"/>
          <w:bottom w:val="single" w:sz="8" w:space="0" w:color="00577E" w:themeColor="accent1"/>
          <w:right w:val="single" w:sz="8" w:space="0" w:color="00577E" w:themeColor="accent1"/>
          <w:insideH w:val="nil"/>
          <w:insideV w:val="single" w:sz="8" w:space="0" w:color="00577E"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577E" w:themeColor="accent1"/>
          <w:left w:val="single" w:sz="8" w:space="0" w:color="00577E" w:themeColor="accent1"/>
          <w:bottom w:val="single" w:sz="8" w:space="0" w:color="00577E" w:themeColor="accent1"/>
          <w:right w:val="single" w:sz="8" w:space="0" w:color="00577E" w:themeColor="accent1"/>
        </w:tcBorders>
      </w:tcPr>
    </w:tblStylePr>
    <w:tblStylePr w:type="band1Vert">
      <w:tblPr/>
      <w:tcPr>
        <w:tcBorders>
          <w:top w:val="single" w:sz="8" w:space="0" w:color="00577E" w:themeColor="accent1"/>
          <w:left w:val="single" w:sz="8" w:space="0" w:color="00577E" w:themeColor="accent1"/>
          <w:bottom w:val="single" w:sz="8" w:space="0" w:color="00577E" w:themeColor="accent1"/>
          <w:right w:val="single" w:sz="8" w:space="0" w:color="00577E" w:themeColor="accent1"/>
        </w:tcBorders>
        <w:shd w:val="clear" w:color="auto" w:fill="A0E1FF" w:themeFill="accent1" w:themeFillTint="3F"/>
      </w:tcPr>
    </w:tblStylePr>
    <w:tblStylePr w:type="band1Horz">
      <w:tblPr/>
      <w:tcPr>
        <w:tcBorders>
          <w:top w:val="single" w:sz="8" w:space="0" w:color="00577E" w:themeColor="accent1"/>
          <w:left w:val="single" w:sz="8" w:space="0" w:color="00577E" w:themeColor="accent1"/>
          <w:bottom w:val="single" w:sz="8" w:space="0" w:color="00577E" w:themeColor="accent1"/>
          <w:right w:val="single" w:sz="8" w:space="0" w:color="00577E" w:themeColor="accent1"/>
          <w:insideV w:val="single" w:sz="8" w:space="0" w:color="00577E" w:themeColor="accent1"/>
        </w:tcBorders>
        <w:shd w:val="clear" w:color="auto" w:fill="A0E1FF" w:themeFill="accent1" w:themeFillTint="3F"/>
      </w:tcPr>
    </w:tblStylePr>
    <w:tblStylePr w:type="band2Horz">
      <w:tblPr/>
      <w:tcPr>
        <w:tcBorders>
          <w:top w:val="single" w:sz="8" w:space="0" w:color="00577E" w:themeColor="accent1"/>
          <w:left w:val="single" w:sz="8" w:space="0" w:color="00577E" w:themeColor="accent1"/>
          <w:bottom w:val="single" w:sz="8" w:space="0" w:color="00577E" w:themeColor="accent1"/>
          <w:right w:val="single" w:sz="8" w:space="0" w:color="00577E" w:themeColor="accent1"/>
          <w:insideV w:val="single" w:sz="8" w:space="0" w:color="00577E" w:themeColor="accent1"/>
        </w:tcBorders>
      </w:tcPr>
    </w:tblStylePr>
  </w:style>
  <w:style w:type="table" w:styleId="LightGrid-Accent2">
    <w:name w:val="Light Grid Accent 2"/>
    <w:basedOn w:val="TableNormal"/>
    <w:uiPriority w:val="62"/>
    <w:semiHidden/>
    <w:rsid w:val="00272C4B"/>
    <w:pPr>
      <w:spacing w:line="240" w:lineRule="auto"/>
    </w:pPr>
    <w:tblPr>
      <w:tblStyleRowBandSize w:val="1"/>
      <w:tblStyleColBandSize w:val="1"/>
      <w:tblBorders>
        <w:top w:val="single" w:sz="8" w:space="0" w:color="C7D300" w:themeColor="accent2"/>
        <w:left w:val="single" w:sz="8" w:space="0" w:color="C7D300" w:themeColor="accent2"/>
        <w:bottom w:val="single" w:sz="8" w:space="0" w:color="C7D300" w:themeColor="accent2"/>
        <w:right w:val="single" w:sz="8" w:space="0" w:color="C7D300" w:themeColor="accent2"/>
        <w:insideH w:val="single" w:sz="8" w:space="0" w:color="C7D300" w:themeColor="accent2"/>
        <w:insideV w:val="single" w:sz="8" w:space="0" w:color="C7D300"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7D300" w:themeColor="accent2"/>
          <w:left w:val="single" w:sz="8" w:space="0" w:color="C7D300" w:themeColor="accent2"/>
          <w:bottom w:val="single" w:sz="18" w:space="0" w:color="C7D300" w:themeColor="accent2"/>
          <w:right w:val="single" w:sz="8" w:space="0" w:color="C7D300" w:themeColor="accent2"/>
          <w:insideH w:val="nil"/>
          <w:insideV w:val="single" w:sz="8" w:space="0" w:color="C7D300"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7D300" w:themeColor="accent2"/>
          <w:left w:val="single" w:sz="8" w:space="0" w:color="C7D300" w:themeColor="accent2"/>
          <w:bottom w:val="single" w:sz="8" w:space="0" w:color="C7D300" w:themeColor="accent2"/>
          <w:right w:val="single" w:sz="8" w:space="0" w:color="C7D300" w:themeColor="accent2"/>
          <w:insideH w:val="nil"/>
          <w:insideV w:val="single" w:sz="8" w:space="0" w:color="C7D300"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7D300" w:themeColor="accent2"/>
          <w:left w:val="single" w:sz="8" w:space="0" w:color="C7D300" w:themeColor="accent2"/>
          <w:bottom w:val="single" w:sz="8" w:space="0" w:color="C7D300" w:themeColor="accent2"/>
          <w:right w:val="single" w:sz="8" w:space="0" w:color="C7D300" w:themeColor="accent2"/>
        </w:tcBorders>
      </w:tcPr>
    </w:tblStylePr>
    <w:tblStylePr w:type="band1Vert">
      <w:tblPr/>
      <w:tcPr>
        <w:tcBorders>
          <w:top w:val="single" w:sz="8" w:space="0" w:color="C7D300" w:themeColor="accent2"/>
          <w:left w:val="single" w:sz="8" w:space="0" w:color="C7D300" w:themeColor="accent2"/>
          <w:bottom w:val="single" w:sz="8" w:space="0" w:color="C7D300" w:themeColor="accent2"/>
          <w:right w:val="single" w:sz="8" w:space="0" w:color="C7D300" w:themeColor="accent2"/>
        </w:tcBorders>
        <w:shd w:val="clear" w:color="auto" w:fill="FAFFB5" w:themeFill="accent2" w:themeFillTint="3F"/>
      </w:tcPr>
    </w:tblStylePr>
    <w:tblStylePr w:type="band1Horz">
      <w:tblPr/>
      <w:tcPr>
        <w:tcBorders>
          <w:top w:val="single" w:sz="8" w:space="0" w:color="C7D300" w:themeColor="accent2"/>
          <w:left w:val="single" w:sz="8" w:space="0" w:color="C7D300" w:themeColor="accent2"/>
          <w:bottom w:val="single" w:sz="8" w:space="0" w:color="C7D300" w:themeColor="accent2"/>
          <w:right w:val="single" w:sz="8" w:space="0" w:color="C7D300" w:themeColor="accent2"/>
          <w:insideV w:val="single" w:sz="8" w:space="0" w:color="C7D300" w:themeColor="accent2"/>
        </w:tcBorders>
        <w:shd w:val="clear" w:color="auto" w:fill="FAFFB5" w:themeFill="accent2" w:themeFillTint="3F"/>
      </w:tcPr>
    </w:tblStylePr>
    <w:tblStylePr w:type="band2Horz">
      <w:tblPr/>
      <w:tcPr>
        <w:tcBorders>
          <w:top w:val="single" w:sz="8" w:space="0" w:color="C7D300" w:themeColor="accent2"/>
          <w:left w:val="single" w:sz="8" w:space="0" w:color="C7D300" w:themeColor="accent2"/>
          <w:bottom w:val="single" w:sz="8" w:space="0" w:color="C7D300" w:themeColor="accent2"/>
          <w:right w:val="single" w:sz="8" w:space="0" w:color="C7D300" w:themeColor="accent2"/>
          <w:insideV w:val="single" w:sz="8" w:space="0" w:color="C7D300" w:themeColor="accent2"/>
        </w:tcBorders>
      </w:tcPr>
    </w:tblStylePr>
  </w:style>
  <w:style w:type="table" w:styleId="LightGrid-Accent3">
    <w:name w:val="Light Grid Accent 3"/>
    <w:basedOn w:val="TableNormal"/>
    <w:uiPriority w:val="62"/>
    <w:semiHidden/>
    <w:rsid w:val="00272C4B"/>
    <w:pPr>
      <w:spacing w:line="240" w:lineRule="auto"/>
    </w:pPr>
    <w:tblPr>
      <w:tblStyleRowBandSize w:val="1"/>
      <w:tblStyleColBandSize w:val="1"/>
      <w:tblBorders>
        <w:top w:val="single" w:sz="8" w:space="0" w:color="0086A8" w:themeColor="accent3"/>
        <w:left w:val="single" w:sz="8" w:space="0" w:color="0086A8" w:themeColor="accent3"/>
        <w:bottom w:val="single" w:sz="8" w:space="0" w:color="0086A8" w:themeColor="accent3"/>
        <w:right w:val="single" w:sz="8" w:space="0" w:color="0086A8" w:themeColor="accent3"/>
        <w:insideH w:val="single" w:sz="8" w:space="0" w:color="0086A8" w:themeColor="accent3"/>
        <w:insideV w:val="single" w:sz="8" w:space="0" w:color="0086A8"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86A8" w:themeColor="accent3"/>
          <w:left w:val="single" w:sz="8" w:space="0" w:color="0086A8" w:themeColor="accent3"/>
          <w:bottom w:val="single" w:sz="18" w:space="0" w:color="0086A8" w:themeColor="accent3"/>
          <w:right w:val="single" w:sz="8" w:space="0" w:color="0086A8" w:themeColor="accent3"/>
          <w:insideH w:val="nil"/>
          <w:insideV w:val="single" w:sz="8" w:space="0" w:color="0086A8"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86A8" w:themeColor="accent3"/>
          <w:left w:val="single" w:sz="8" w:space="0" w:color="0086A8" w:themeColor="accent3"/>
          <w:bottom w:val="single" w:sz="8" w:space="0" w:color="0086A8" w:themeColor="accent3"/>
          <w:right w:val="single" w:sz="8" w:space="0" w:color="0086A8" w:themeColor="accent3"/>
          <w:insideH w:val="nil"/>
          <w:insideV w:val="single" w:sz="8" w:space="0" w:color="0086A8"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86A8" w:themeColor="accent3"/>
          <w:left w:val="single" w:sz="8" w:space="0" w:color="0086A8" w:themeColor="accent3"/>
          <w:bottom w:val="single" w:sz="8" w:space="0" w:color="0086A8" w:themeColor="accent3"/>
          <w:right w:val="single" w:sz="8" w:space="0" w:color="0086A8" w:themeColor="accent3"/>
        </w:tcBorders>
      </w:tcPr>
    </w:tblStylePr>
    <w:tblStylePr w:type="band1Vert">
      <w:tblPr/>
      <w:tcPr>
        <w:tcBorders>
          <w:top w:val="single" w:sz="8" w:space="0" w:color="0086A8" w:themeColor="accent3"/>
          <w:left w:val="single" w:sz="8" w:space="0" w:color="0086A8" w:themeColor="accent3"/>
          <w:bottom w:val="single" w:sz="8" w:space="0" w:color="0086A8" w:themeColor="accent3"/>
          <w:right w:val="single" w:sz="8" w:space="0" w:color="0086A8" w:themeColor="accent3"/>
        </w:tcBorders>
        <w:shd w:val="clear" w:color="auto" w:fill="AAEDFF" w:themeFill="accent3" w:themeFillTint="3F"/>
      </w:tcPr>
    </w:tblStylePr>
    <w:tblStylePr w:type="band1Horz">
      <w:tblPr/>
      <w:tcPr>
        <w:tcBorders>
          <w:top w:val="single" w:sz="8" w:space="0" w:color="0086A8" w:themeColor="accent3"/>
          <w:left w:val="single" w:sz="8" w:space="0" w:color="0086A8" w:themeColor="accent3"/>
          <w:bottom w:val="single" w:sz="8" w:space="0" w:color="0086A8" w:themeColor="accent3"/>
          <w:right w:val="single" w:sz="8" w:space="0" w:color="0086A8" w:themeColor="accent3"/>
          <w:insideV w:val="single" w:sz="8" w:space="0" w:color="0086A8" w:themeColor="accent3"/>
        </w:tcBorders>
        <w:shd w:val="clear" w:color="auto" w:fill="AAEDFF" w:themeFill="accent3" w:themeFillTint="3F"/>
      </w:tcPr>
    </w:tblStylePr>
    <w:tblStylePr w:type="band2Horz">
      <w:tblPr/>
      <w:tcPr>
        <w:tcBorders>
          <w:top w:val="single" w:sz="8" w:space="0" w:color="0086A8" w:themeColor="accent3"/>
          <w:left w:val="single" w:sz="8" w:space="0" w:color="0086A8" w:themeColor="accent3"/>
          <w:bottom w:val="single" w:sz="8" w:space="0" w:color="0086A8" w:themeColor="accent3"/>
          <w:right w:val="single" w:sz="8" w:space="0" w:color="0086A8" w:themeColor="accent3"/>
          <w:insideV w:val="single" w:sz="8" w:space="0" w:color="0086A8" w:themeColor="accent3"/>
        </w:tcBorders>
      </w:tcPr>
    </w:tblStylePr>
  </w:style>
  <w:style w:type="table" w:styleId="LightGrid-Accent4">
    <w:name w:val="Light Grid Accent 4"/>
    <w:basedOn w:val="TableNormal"/>
    <w:uiPriority w:val="62"/>
    <w:semiHidden/>
    <w:rsid w:val="00272C4B"/>
    <w:pPr>
      <w:spacing w:line="240" w:lineRule="auto"/>
    </w:pPr>
    <w:tblPr>
      <w:tblStyleRowBandSize w:val="1"/>
      <w:tblStyleColBandSize w:val="1"/>
      <w:tblBorders>
        <w:top w:val="single" w:sz="8" w:space="0" w:color="E31F18" w:themeColor="accent4"/>
        <w:left w:val="single" w:sz="8" w:space="0" w:color="E31F18" w:themeColor="accent4"/>
        <w:bottom w:val="single" w:sz="8" w:space="0" w:color="E31F18" w:themeColor="accent4"/>
        <w:right w:val="single" w:sz="8" w:space="0" w:color="E31F18" w:themeColor="accent4"/>
        <w:insideH w:val="single" w:sz="8" w:space="0" w:color="E31F18" w:themeColor="accent4"/>
        <w:insideV w:val="single" w:sz="8" w:space="0" w:color="E31F18"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31F18" w:themeColor="accent4"/>
          <w:left w:val="single" w:sz="8" w:space="0" w:color="E31F18" w:themeColor="accent4"/>
          <w:bottom w:val="single" w:sz="18" w:space="0" w:color="E31F18" w:themeColor="accent4"/>
          <w:right w:val="single" w:sz="8" w:space="0" w:color="E31F18" w:themeColor="accent4"/>
          <w:insideH w:val="nil"/>
          <w:insideV w:val="single" w:sz="8" w:space="0" w:color="E31F18"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31F18" w:themeColor="accent4"/>
          <w:left w:val="single" w:sz="8" w:space="0" w:color="E31F18" w:themeColor="accent4"/>
          <w:bottom w:val="single" w:sz="8" w:space="0" w:color="E31F18" w:themeColor="accent4"/>
          <w:right w:val="single" w:sz="8" w:space="0" w:color="E31F18" w:themeColor="accent4"/>
          <w:insideH w:val="nil"/>
          <w:insideV w:val="single" w:sz="8" w:space="0" w:color="E31F18"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31F18" w:themeColor="accent4"/>
          <w:left w:val="single" w:sz="8" w:space="0" w:color="E31F18" w:themeColor="accent4"/>
          <w:bottom w:val="single" w:sz="8" w:space="0" w:color="E31F18" w:themeColor="accent4"/>
          <w:right w:val="single" w:sz="8" w:space="0" w:color="E31F18" w:themeColor="accent4"/>
        </w:tcBorders>
      </w:tcPr>
    </w:tblStylePr>
    <w:tblStylePr w:type="band1Vert">
      <w:tblPr/>
      <w:tcPr>
        <w:tcBorders>
          <w:top w:val="single" w:sz="8" w:space="0" w:color="E31F18" w:themeColor="accent4"/>
          <w:left w:val="single" w:sz="8" w:space="0" w:color="E31F18" w:themeColor="accent4"/>
          <w:bottom w:val="single" w:sz="8" w:space="0" w:color="E31F18" w:themeColor="accent4"/>
          <w:right w:val="single" w:sz="8" w:space="0" w:color="E31F18" w:themeColor="accent4"/>
        </w:tcBorders>
        <w:shd w:val="clear" w:color="auto" w:fill="F9C6C5" w:themeFill="accent4" w:themeFillTint="3F"/>
      </w:tcPr>
    </w:tblStylePr>
    <w:tblStylePr w:type="band1Horz">
      <w:tblPr/>
      <w:tcPr>
        <w:tcBorders>
          <w:top w:val="single" w:sz="8" w:space="0" w:color="E31F18" w:themeColor="accent4"/>
          <w:left w:val="single" w:sz="8" w:space="0" w:color="E31F18" w:themeColor="accent4"/>
          <w:bottom w:val="single" w:sz="8" w:space="0" w:color="E31F18" w:themeColor="accent4"/>
          <w:right w:val="single" w:sz="8" w:space="0" w:color="E31F18" w:themeColor="accent4"/>
          <w:insideV w:val="single" w:sz="8" w:space="0" w:color="E31F18" w:themeColor="accent4"/>
        </w:tcBorders>
        <w:shd w:val="clear" w:color="auto" w:fill="F9C6C5" w:themeFill="accent4" w:themeFillTint="3F"/>
      </w:tcPr>
    </w:tblStylePr>
    <w:tblStylePr w:type="band2Horz">
      <w:tblPr/>
      <w:tcPr>
        <w:tcBorders>
          <w:top w:val="single" w:sz="8" w:space="0" w:color="E31F18" w:themeColor="accent4"/>
          <w:left w:val="single" w:sz="8" w:space="0" w:color="E31F18" w:themeColor="accent4"/>
          <w:bottom w:val="single" w:sz="8" w:space="0" w:color="E31F18" w:themeColor="accent4"/>
          <w:right w:val="single" w:sz="8" w:space="0" w:color="E31F18" w:themeColor="accent4"/>
          <w:insideV w:val="single" w:sz="8" w:space="0" w:color="E31F18" w:themeColor="accent4"/>
        </w:tcBorders>
      </w:tcPr>
    </w:tblStylePr>
  </w:style>
  <w:style w:type="table" w:styleId="LightGrid-Accent5">
    <w:name w:val="Light Grid Accent 5"/>
    <w:basedOn w:val="TableNormal"/>
    <w:uiPriority w:val="62"/>
    <w:semiHidden/>
    <w:rsid w:val="00272C4B"/>
    <w:pPr>
      <w:spacing w:line="240" w:lineRule="auto"/>
    </w:pPr>
    <w:tblPr>
      <w:tblStyleRowBandSize w:val="1"/>
      <w:tblStyleColBandSize w:val="1"/>
      <w:tblBorders>
        <w:top w:val="single" w:sz="8" w:space="0" w:color="72971B" w:themeColor="accent5"/>
        <w:left w:val="single" w:sz="8" w:space="0" w:color="72971B" w:themeColor="accent5"/>
        <w:bottom w:val="single" w:sz="8" w:space="0" w:color="72971B" w:themeColor="accent5"/>
        <w:right w:val="single" w:sz="8" w:space="0" w:color="72971B" w:themeColor="accent5"/>
        <w:insideH w:val="single" w:sz="8" w:space="0" w:color="72971B" w:themeColor="accent5"/>
        <w:insideV w:val="single" w:sz="8" w:space="0" w:color="72971B"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2971B" w:themeColor="accent5"/>
          <w:left w:val="single" w:sz="8" w:space="0" w:color="72971B" w:themeColor="accent5"/>
          <w:bottom w:val="single" w:sz="18" w:space="0" w:color="72971B" w:themeColor="accent5"/>
          <w:right w:val="single" w:sz="8" w:space="0" w:color="72971B" w:themeColor="accent5"/>
          <w:insideH w:val="nil"/>
          <w:insideV w:val="single" w:sz="8" w:space="0" w:color="72971B"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2971B" w:themeColor="accent5"/>
          <w:left w:val="single" w:sz="8" w:space="0" w:color="72971B" w:themeColor="accent5"/>
          <w:bottom w:val="single" w:sz="8" w:space="0" w:color="72971B" w:themeColor="accent5"/>
          <w:right w:val="single" w:sz="8" w:space="0" w:color="72971B" w:themeColor="accent5"/>
          <w:insideH w:val="nil"/>
          <w:insideV w:val="single" w:sz="8" w:space="0" w:color="72971B"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2971B" w:themeColor="accent5"/>
          <w:left w:val="single" w:sz="8" w:space="0" w:color="72971B" w:themeColor="accent5"/>
          <w:bottom w:val="single" w:sz="8" w:space="0" w:color="72971B" w:themeColor="accent5"/>
          <w:right w:val="single" w:sz="8" w:space="0" w:color="72971B" w:themeColor="accent5"/>
        </w:tcBorders>
      </w:tcPr>
    </w:tblStylePr>
    <w:tblStylePr w:type="band1Vert">
      <w:tblPr/>
      <w:tcPr>
        <w:tcBorders>
          <w:top w:val="single" w:sz="8" w:space="0" w:color="72971B" w:themeColor="accent5"/>
          <w:left w:val="single" w:sz="8" w:space="0" w:color="72971B" w:themeColor="accent5"/>
          <w:bottom w:val="single" w:sz="8" w:space="0" w:color="72971B" w:themeColor="accent5"/>
          <w:right w:val="single" w:sz="8" w:space="0" w:color="72971B" w:themeColor="accent5"/>
        </w:tcBorders>
        <w:shd w:val="clear" w:color="auto" w:fill="E1F2B9" w:themeFill="accent5" w:themeFillTint="3F"/>
      </w:tcPr>
    </w:tblStylePr>
    <w:tblStylePr w:type="band1Horz">
      <w:tblPr/>
      <w:tcPr>
        <w:tcBorders>
          <w:top w:val="single" w:sz="8" w:space="0" w:color="72971B" w:themeColor="accent5"/>
          <w:left w:val="single" w:sz="8" w:space="0" w:color="72971B" w:themeColor="accent5"/>
          <w:bottom w:val="single" w:sz="8" w:space="0" w:color="72971B" w:themeColor="accent5"/>
          <w:right w:val="single" w:sz="8" w:space="0" w:color="72971B" w:themeColor="accent5"/>
          <w:insideV w:val="single" w:sz="8" w:space="0" w:color="72971B" w:themeColor="accent5"/>
        </w:tcBorders>
        <w:shd w:val="clear" w:color="auto" w:fill="E1F2B9" w:themeFill="accent5" w:themeFillTint="3F"/>
      </w:tcPr>
    </w:tblStylePr>
    <w:tblStylePr w:type="band2Horz">
      <w:tblPr/>
      <w:tcPr>
        <w:tcBorders>
          <w:top w:val="single" w:sz="8" w:space="0" w:color="72971B" w:themeColor="accent5"/>
          <w:left w:val="single" w:sz="8" w:space="0" w:color="72971B" w:themeColor="accent5"/>
          <w:bottom w:val="single" w:sz="8" w:space="0" w:color="72971B" w:themeColor="accent5"/>
          <w:right w:val="single" w:sz="8" w:space="0" w:color="72971B" w:themeColor="accent5"/>
          <w:insideV w:val="single" w:sz="8" w:space="0" w:color="72971B" w:themeColor="accent5"/>
        </w:tcBorders>
      </w:tcPr>
    </w:tblStylePr>
  </w:style>
  <w:style w:type="table" w:styleId="LightGrid-Accent6">
    <w:name w:val="Light Grid Accent 6"/>
    <w:basedOn w:val="TableNormal"/>
    <w:uiPriority w:val="62"/>
    <w:semiHidden/>
    <w:rsid w:val="00272C4B"/>
    <w:pPr>
      <w:spacing w:line="240" w:lineRule="auto"/>
    </w:pPr>
    <w:tblPr>
      <w:tblStyleRowBandSize w:val="1"/>
      <w:tblStyleColBandSize w:val="1"/>
      <w:tblBorders>
        <w:top w:val="single" w:sz="8" w:space="0" w:color="696868" w:themeColor="accent6"/>
        <w:left w:val="single" w:sz="8" w:space="0" w:color="696868" w:themeColor="accent6"/>
        <w:bottom w:val="single" w:sz="8" w:space="0" w:color="696868" w:themeColor="accent6"/>
        <w:right w:val="single" w:sz="8" w:space="0" w:color="696868" w:themeColor="accent6"/>
        <w:insideH w:val="single" w:sz="8" w:space="0" w:color="696868" w:themeColor="accent6"/>
        <w:insideV w:val="single" w:sz="8" w:space="0" w:color="696868"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96868" w:themeColor="accent6"/>
          <w:left w:val="single" w:sz="8" w:space="0" w:color="696868" w:themeColor="accent6"/>
          <w:bottom w:val="single" w:sz="18" w:space="0" w:color="696868" w:themeColor="accent6"/>
          <w:right w:val="single" w:sz="8" w:space="0" w:color="696868" w:themeColor="accent6"/>
          <w:insideH w:val="nil"/>
          <w:insideV w:val="single" w:sz="8" w:space="0" w:color="696868"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96868" w:themeColor="accent6"/>
          <w:left w:val="single" w:sz="8" w:space="0" w:color="696868" w:themeColor="accent6"/>
          <w:bottom w:val="single" w:sz="8" w:space="0" w:color="696868" w:themeColor="accent6"/>
          <w:right w:val="single" w:sz="8" w:space="0" w:color="696868" w:themeColor="accent6"/>
          <w:insideH w:val="nil"/>
          <w:insideV w:val="single" w:sz="8" w:space="0" w:color="696868"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96868" w:themeColor="accent6"/>
          <w:left w:val="single" w:sz="8" w:space="0" w:color="696868" w:themeColor="accent6"/>
          <w:bottom w:val="single" w:sz="8" w:space="0" w:color="696868" w:themeColor="accent6"/>
          <w:right w:val="single" w:sz="8" w:space="0" w:color="696868" w:themeColor="accent6"/>
        </w:tcBorders>
      </w:tcPr>
    </w:tblStylePr>
    <w:tblStylePr w:type="band1Vert">
      <w:tblPr/>
      <w:tcPr>
        <w:tcBorders>
          <w:top w:val="single" w:sz="8" w:space="0" w:color="696868" w:themeColor="accent6"/>
          <w:left w:val="single" w:sz="8" w:space="0" w:color="696868" w:themeColor="accent6"/>
          <w:bottom w:val="single" w:sz="8" w:space="0" w:color="696868" w:themeColor="accent6"/>
          <w:right w:val="single" w:sz="8" w:space="0" w:color="696868" w:themeColor="accent6"/>
        </w:tcBorders>
        <w:shd w:val="clear" w:color="auto" w:fill="DAD9D9" w:themeFill="accent6" w:themeFillTint="3F"/>
      </w:tcPr>
    </w:tblStylePr>
    <w:tblStylePr w:type="band1Horz">
      <w:tblPr/>
      <w:tcPr>
        <w:tcBorders>
          <w:top w:val="single" w:sz="8" w:space="0" w:color="696868" w:themeColor="accent6"/>
          <w:left w:val="single" w:sz="8" w:space="0" w:color="696868" w:themeColor="accent6"/>
          <w:bottom w:val="single" w:sz="8" w:space="0" w:color="696868" w:themeColor="accent6"/>
          <w:right w:val="single" w:sz="8" w:space="0" w:color="696868" w:themeColor="accent6"/>
          <w:insideV w:val="single" w:sz="8" w:space="0" w:color="696868" w:themeColor="accent6"/>
        </w:tcBorders>
        <w:shd w:val="clear" w:color="auto" w:fill="DAD9D9" w:themeFill="accent6" w:themeFillTint="3F"/>
      </w:tcPr>
    </w:tblStylePr>
    <w:tblStylePr w:type="band2Horz">
      <w:tblPr/>
      <w:tcPr>
        <w:tcBorders>
          <w:top w:val="single" w:sz="8" w:space="0" w:color="696868" w:themeColor="accent6"/>
          <w:left w:val="single" w:sz="8" w:space="0" w:color="696868" w:themeColor="accent6"/>
          <w:bottom w:val="single" w:sz="8" w:space="0" w:color="696868" w:themeColor="accent6"/>
          <w:right w:val="single" w:sz="8" w:space="0" w:color="696868" w:themeColor="accent6"/>
          <w:insideV w:val="single" w:sz="8" w:space="0" w:color="696868" w:themeColor="accent6"/>
        </w:tcBorders>
      </w:tcPr>
    </w:tblStylePr>
  </w:style>
  <w:style w:type="table" w:styleId="LightList">
    <w:name w:val="Light List"/>
    <w:basedOn w:val="TableNormal"/>
    <w:uiPriority w:val="61"/>
    <w:semiHidden/>
    <w:rsid w:val="00272C4B"/>
    <w:pPr>
      <w:spacing w:line="240" w:lineRule="auto"/>
    </w:pPr>
    <w:tblPr>
      <w:tblStyleRowBandSize w:val="1"/>
      <w:tblStyleColBandSize w:val="1"/>
      <w:tblBorders>
        <w:top w:val="single" w:sz="8" w:space="0" w:color="00577E" w:themeColor="text1"/>
        <w:left w:val="single" w:sz="8" w:space="0" w:color="00577E" w:themeColor="text1"/>
        <w:bottom w:val="single" w:sz="8" w:space="0" w:color="00577E" w:themeColor="text1"/>
        <w:right w:val="single" w:sz="8" w:space="0" w:color="00577E" w:themeColor="text1"/>
      </w:tblBorders>
    </w:tblPr>
    <w:tblStylePr w:type="firstRow">
      <w:pPr>
        <w:spacing w:before="0" w:after="0" w:line="240" w:lineRule="auto"/>
      </w:pPr>
      <w:rPr>
        <w:b/>
        <w:bCs/>
        <w:color w:val="FFFFFF" w:themeColor="background1"/>
      </w:rPr>
      <w:tblPr/>
      <w:tcPr>
        <w:shd w:val="clear" w:color="auto" w:fill="00577E" w:themeFill="text1"/>
      </w:tcPr>
    </w:tblStylePr>
    <w:tblStylePr w:type="lastRow">
      <w:pPr>
        <w:spacing w:before="0" w:after="0" w:line="240" w:lineRule="auto"/>
      </w:pPr>
      <w:rPr>
        <w:b/>
        <w:bCs/>
      </w:rPr>
      <w:tblPr/>
      <w:tcPr>
        <w:tcBorders>
          <w:top w:val="double" w:sz="6" w:space="0" w:color="00577E" w:themeColor="text1"/>
          <w:left w:val="single" w:sz="8" w:space="0" w:color="00577E" w:themeColor="text1"/>
          <w:bottom w:val="single" w:sz="8" w:space="0" w:color="00577E" w:themeColor="text1"/>
          <w:right w:val="single" w:sz="8" w:space="0" w:color="00577E" w:themeColor="text1"/>
        </w:tcBorders>
      </w:tcPr>
    </w:tblStylePr>
    <w:tblStylePr w:type="firstCol">
      <w:rPr>
        <w:b/>
        <w:bCs/>
      </w:rPr>
    </w:tblStylePr>
    <w:tblStylePr w:type="lastCol">
      <w:rPr>
        <w:b/>
        <w:bCs/>
      </w:rPr>
    </w:tblStylePr>
    <w:tblStylePr w:type="band1Vert">
      <w:tblPr/>
      <w:tcPr>
        <w:tcBorders>
          <w:top w:val="single" w:sz="8" w:space="0" w:color="00577E" w:themeColor="text1"/>
          <w:left w:val="single" w:sz="8" w:space="0" w:color="00577E" w:themeColor="text1"/>
          <w:bottom w:val="single" w:sz="8" w:space="0" w:color="00577E" w:themeColor="text1"/>
          <w:right w:val="single" w:sz="8" w:space="0" w:color="00577E" w:themeColor="text1"/>
        </w:tcBorders>
      </w:tcPr>
    </w:tblStylePr>
    <w:tblStylePr w:type="band1Horz">
      <w:tblPr/>
      <w:tcPr>
        <w:tcBorders>
          <w:top w:val="single" w:sz="8" w:space="0" w:color="00577E" w:themeColor="text1"/>
          <w:left w:val="single" w:sz="8" w:space="0" w:color="00577E" w:themeColor="text1"/>
          <w:bottom w:val="single" w:sz="8" w:space="0" w:color="00577E" w:themeColor="text1"/>
          <w:right w:val="single" w:sz="8" w:space="0" w:color="00577E" w:themeColor="text1"/>
        </w:tcBorders>
      </w:tcPr>
    </w:tblStylePr>
  </w:style>
  <w:style w:type="table" w:styleId="LightList-Accent1">
    <w:name w:val="Light List Accent 1"/>
    <w:basedOn w:val="TableNormal"/>
    <w:uiPriority w:val="61"/>
    <w:semiHidden/>
    <w:rsid w:val="00272C4B"/>
    <w:pPr>
      <w:spacing w:line="240" w:lineRule="auto"/>
    </w:pPr>
    <w:tblPr>
      <w:tblStyleRowBandSize w:val="1"/>
      <w:tblStyleColBandSize w:val="1"/>
      <w:tblBorders>
        <w:top w:val="single" w:sz="8" w:space="0" w:color="00577E" w:themeColor="accent1"/>
        <w:left w:val="single" w:sz="8" w:space="0" w:color="00577E" w:themeColor="accent1"/>
        <w:bottom w:val="single" w:sz="8" w:space="0" w:color="00577E" w:themeColor="accent1"/>
        <w:right w:val="single" w:sz="8" w:space="0" w:color="00577E" w:themeColor="accent1"/>
      </w:tblBorders>
    </w:tblPr>
    <w:tblStylePr w:type="firstRow">
      <w:pPr>
        <w:spacing w:before="0" w:after="0" w:line="240" w:lineRule="auto"/>
      </w:pPr>
      <w:rPr>
        <w:b/>
        <w:bCs/>
        <w:color w:val="FFFFFF" w:themeColor="background1"/>
      </w:rPr>
      <w:tblPr/>
      <w:tcPr>
        <w:shd w:val="clear" w:color="auto" w:fill="00577E" w:themeFill="accent1"/>
      </w:tcPr>
    </w:tblStylePr>
    <w:tblStylePr w:type="lastRow">
      <w:pPr>
        <w:spacing w:before="0" w:after="0" w:line="240" w:lineRule="auto"/>
      </w:pPr>
      <w:rPr>
        <w:b/>
        <w:bCs/>
      </w:rPr>
      <w:tblPr/>
      <w:tcPr>
        <w:tcBorders>
          <w:top w:val="double" w:sz="6" w:space="0" w:color="00577E" w:themeColor="accent1"/>
          <w:left w:val="single" w:sz="8" w:space="0" w:color="00577E" w:themeColor="accent1"/>
          <w:bottom w:val="single" w:sz="8" w:space="0" w:color="00577E" w:themeColor="accent1"/>
          <w:right w:val="single" w:sz="8" w:space="0" w:color="00577E" w:themeColor="accent1"/>
        </w:tcBorders>
      </w:tcPr>
    </w:tblStylePr>
    <w:tblStylePr w:type="firstCol">
      <w:rPr>
        <w:b/>
        <w:bCs/>
      </w:rPr>
    </w:tblStylePr>
    <w:tblStylePr w:type="lastCol">
      <w:rPr>
        <w:b/>
        <w:bCs/>
      </w:rPr>
    </w:tblStylePr>
    <w:tblStylePr w:type="band1Vert">
      <w:tblPr/>
      <w:tcPr>
        <w:tcBorders>
          <w:top w:val="single" w:sz="8" w:space="0" w:color="00577E" w:themeColor="accent1"/>
          <w:left w:val="single" w:sz="8" w:space="0" w:color="00577E" w:themeColor="accent1"/>
          <w:bottom w:val="single" w:sz="8" w:space="0" w:color="00577E" w:themeColor="accent1"/>
          <w:right w:val="single" w:sz="8" w:space="0" w:color="00577E" w:themeColor="accent1"/>
        </w:tcBorders>
      </w:tcPr>
    </w:tblStylePr>
    <w:tblStylePr w:type="band1Horz">
      <w:tblPr/>
      <w:tcPr>
        <w:tcBorders>
          <w:top w:val="single" w:sz="8" w:space="0" w:color="00577E" w:themeColor="accent1"/>
          <w:left w:val="single" w:sz="8" w:space="0" w:color="00577E" w:themeColor="accent1"/>
          <w:bottom w:val="single" w:sz="8" w:space="0" w:color="00577E" w:themeColor="accent1"/>
          <w:right w:val="single" w:sz="8" w:space="0" w:color="00577E" w:themeColor="accent1"/>
        </w:tcBorders>
      </w:tcPr>
    </w:tblStylePr>
  </w:style>
  <w:style w:type="table" w:styleId="LightList-Accent2">
    <w:name w:val="Light List Accent 2"/>
    <w:basedOn w:val="TableNormal"/>
    <w:uiPriority w:val="61"/>
    <w:semiHidden/>
    <w:rsid w:val="00272C4B"/>
    <w:pPr>
      <w:spacing w:line="240" w:lineRule="auto"/>
    </w:pPr>
    <w:tblPr>
      <w:tblStyleRowBandSize w:val="1"/>
      <w:tblStyleColBandSize w:val="1"/>
      <w:tblBorders>
        <w:top w:val="single" w:sz="8" w:space="0" w:color="C7D300" w:themeColor="accent2"/>
        <w:left w:val="single" w:sz="8" w:space="0" w:color="C7D300" w:themeColor="accent2"/>
        <w:bottom w:val="single" w:sz="8" w:space="0" w:color="C7D300" w:themeColor="accent2"/>
        <w:right w:val="single" w:sz="8" w:space="0" w:color="C7D300" w:themeColor="accent2"/>
      </w:tblBorders>
    </w:tblPr>
    <w:tblStylePr w:type="firstRow">
      <w:pPr>
        <w:spacing w:before="0" w:after="0" w:line="240" w:lineRule="auto"/>
      </w:pPr>
      <w:rPr>
        <w:b/>
        <w:bCs/>
        <w:color w:val="FFFFFF" w:themeColor="background1"/>
      </w:rPr>
      <w:tblPr/>
      <w:tcPr>
        <w:shd w:val="clear" w:color="auto" w:fill="C7D300" w:themeFill="accent2"/>
      </w:tcPr>
    </w:tblStylePr>
    <w:tblStylePr w:type="lastRow">
      <w:pPr>
        <w:spacing w:before="0" w:after="0" w:line="240" w:lineRule="auto"/>
      </w:pPr>
      <w:rPr>
        <w:b/>
        <w:bCs/>
      </w:rPr>
      <w:tblPr/>
      <w:tcPr>
        <w:tcBorders>
          <w:top w:val="double" w:sz="6" w:space="0" w:color="C7D300" w:themeColor="accent2"/>
          <w:left w:val="single" w:sz="8" w:space="0" w:color="C7D300" w:themeColor="accent2"/>
          <w:bottom w:val="single" w:sz="8" w:space="0" w:color="C7D300" w:themeColor="accent2"/>
          <w:right w:val="single" w:sz="8" w:space="0" w:color="C7D300" w:themeColor="accent2"/>
        </w:tcBorders>
      </w:tcPr>
    </w:tblStylePr>
    <w:tblStylePr w:type="firstCol">
      <w:rPr>
        <w:b/>
        <w:bCs/>
      </w:rPr>
    </w:tblStylePr>
    <w:tblStylePr w:type="lastCol">
      <w:rPr>
        <w:b/>
        <w:bCs/>
      </w:rPr>
    </w:tblStylePr>
    <w:tblStylePr w:type="band1Vert">
      <w:tblPr/>
      <w:tcPr>
        <w:tcBorders>
          <w:top w:val="single" w:sz="8" w:space="0" w:color="C7D300" w:themeColor="accent2"/>
          <w:left w:val="single" w:sz="8" w:space="0" w:color="C7D300" w:themeColor="accent2"/>
          <w:bottom w:val="single" w:sz="8" w:space="0" w:color="C7D300" w:themeColor="accent2"/>
          <w:right w:val="single" w:sz="8" w:space="0" w:color="C7D300" w:themeColor="accent2"/>
        </w:tcBorders>
      </w:tcPr>
    </w:tblStylePr>
    <w:tblStylePr w:type="band1Horz">
      <w:tblPr/>
      <w:tcPr>
        <w:tcBorders>
          <w:top w:val="single" w:sz="8" w:space="0" w:color="C7D300" w:themeColor="accent2"/>
          <w:left w:val="single" w:sz="8" w:space="0" w:color="C7D300" w:themeColor="accent2"/>
          <w:bottom w:val="single" w:sz="8" w:space="0" w:color="C7D300" w:themeColor="accent2"/>
          <w:right w:val="single" w:sz="8" w:space="0" w:color="C7D300" w:themeColor="accent2"/>
        </w:tcBorders>
      </w:tcPr>
    </w:tblStylePr>
  </w:style>
  <w:style w:type="table" w:styleId="LightList-Accent3">
    <w:name w:val="Light List Accent 3"/>
    <w:basedOn w:val="TableNormal"/>
    <w:uiPriority w:val="61"/>
    <w:semiHidden/>
    <w:rsid w:val="00272C4B"/>
    <w:pPr>
      <w:spacing w:line="240" w:lineRule="auto"/>
    </w:pPr>
    <w:tblPr>
      <w:tblStyleRowBandSize w:val="1"/>
      <w:tblStyleColBandSize w:val="1"/>
      <w:tblBorders>
        <w:top w:val="single" w:sz="8" w:space="0" w:color="0086A8" w:themeColor="accent3"/>
        <w:left w:val="single" w:sz="8" w:space="0" w:color="0086A8" w:themeColor="accent3"/>
        <w:bottom w:val="single" w:sz="8" w:space="0" w:color="0086A8" w:themeColor="accent3"/>
        <w:right w:val="single" w:sz="8" w:space="0" w:color="0086A8" w:themeColor="accent3"/>
      </w:tblBorders>
    </w:tblPr>
    <w:tblStylePr w:type="firstRow">
      <w:pPr>
        <w:spacing w:before="0" w:after="0" w:line="240" w:lineRule="auto"/>
      </w:pPr>
      <w:rPr>
        <w:b/>
        <w:bCs/>
        <w:color w:val="FFFFFF" w:themeColor="background1"/>
      </w:rPr>
      <w:tblPr/>
      <w:tcPr>
        <w:shd w:val="clear" w:color="auto" w:fill="0086A8" w:themeFill="accent3"/>
      </w:tcPr>
    </w:tblStylePr>
    <w:tblStylePr w:type="lastRow">
      <w:pPr>
        <w:spacing w:before="0" w:after="0" w:line="240" w:lineRule="auto"/>
      </w:pPr>
      <w:rPr>
        <w:b/>
        <w:bCs/>
      </w:rPr>
      <w:tblPr/>
      <w:tcPr>
        <w:tcBorders>
          <w:top w:val="double" w:sz="6" w:space="0" w:color="0086A8" w:themeColor="accent3"/>
          <w:left w:val="single" w:sz="8" w:space="0" w:color="0086A8" w:themeColor="accent3"/>
          <w:bottom w:val="single" w:sz="8" w:space="0" w:color="0086A8" w:themeColor="accent3"/>
          <w:right w:val="single" w:sz="8" w:space="0" w:color="0086A8" w:themeColor="accent3"/>
        </w:tcBorders>
      </w:tcPr>
    </w:tblStylePr>
    <w:tblStylePr w:type="firstCol">
      <w:rPr>
        <w:b/>
        <w:bCs/>
      </w:rPr>
    </w:tblStylePr>
    <w:tblStylePr w:type="lastCol">
      <w:rPr>
        <w:b/>
        <w:bCs/>
      </w:rPr>
    </w:tblStylePr>
    <w:tblStylePr w:type="band1Vert">
      <w:tblPr/>
      <w:tcPr>
        <w:tcBorders>
          <w:top w:val="single" w:sz="8" w:space="0" w:color="0086A8" w:themeColor="accent3"/>
          <w:left w:val="single" w:sz="8" w:space="0" w:color="0086A8" w:themeColor="accent3"/>
          <w:bottom w:val="single" w:sz="8" w:space="0" w:color="0086A8" w:themeColor="accent3"/>
          <w:right w:val="single" w:sz="8" w:space="0" w:color="0086A8" w:themeColor="accent3"/>
        </w:tcBorders>
      </w:tcPr>
    </w:tblStylePr>
    <w:tblStylePr w:type="band1Horz">
      <w:tblPr/>
      <w:tcPr>
        <w:tcBorders>
          <w:top w:val="single" w:sz="8" w:space="0" w:color="0086A8" w:themeColor="accent3"/>
          <w:left w:val="single" w:sz="8" w:space="0" w:color="0086A8" w:themeColor="accent3"/>
          <w:bottom w:val="single" w:sz="8" w:space="0" w:color="0086A8" w:themeColor="accent3"/>
          <w:right w:val="single" w:sz="8" w:space="0" w:color="0086A8" w:themeColor="accent3"/>
        </w:tcBorders>
      </w:tcPr>
    </w:tblStylePr>
  </w:style>
  <w:style w:type="table" w:styleId="LightList-Accent4">
    <w:name w:val="Light List Accent 4"/>
    <w:basedOn w:val="TableNormal"/>
    <w:uiPriority w:val="61"/>
    <w:semiHidden/>
    <w:rsid w:val="00272C4B"/>
    <w:pPr>
      <w:spacing w:line="240" w:lineRule="auto"/>
    </w:pPr>
    <w:tblPr>
      <w:tblStyleRowBandSize w:val="1"/>
      <w:tblStyleColBandSize w:val="1"/>
      <w:tblBorders>
        <w:top w:val="single" w:sz="8" w:space="0" w:color="E31F18" w:themeColor="accent4"/>
        <w:left w:val="single" w:sz="8" w:space="0" w:color="E31F18" w:themeColor="accent4"/>
        <w:bottom w:val="single" w:sz="8" w:space="0" w:color="E31F18" w:themeColor="accent4"/>
        <w:right w:val="single" w:sz="8" w:space="0" w:color="E31F18" w:themeColor="accent4"/>
      </w:tblBorders>
    </w:tblPr>
    <w:tblStylePr w:type="firstRow">
      <w:pPr>
        <w:spacing w:before="0" w:after="0" w:line="240" w:lineRule="auto"/>
      </w:pPr>
      <w:rPr>
        <w:b/>
        <w:bCs/>
        <w:color w:val="FFFFFF" w:themeColor="background1"/>
      </w:rPr>
      <w:tblPr/>
      <w:tcPr>
        <w:shd w:val="clear" w:color="auto" w:fill="E31F18" w:themeFill="accent4"/>
      </w:tcPr>
    </w:tblStylePr>
    <w:tblStylePr w:type="lastRow">
      <w:pPr>
        <w:spacing w:before="0" w:after="0" w:line="240" w:lineRule="auto"/>
      </w:pPr>
      <w:rPr>
        <w:b/>
        <w:bCs/>
      </w:rPr>
      <w:tblPr/>
      <w:tcPr>
        <w:tcBorders>
          <w:top w:val="double" w:sz="6" w:space="0" w:color="E31F18" w:themeColor="accent4"/>
          <w:left w:val="single" w:sz="8" w:space="0" w:color="E31F18" w:themeColor="accent4"/>
          <w:bottom w:val="single" w:sz="8" w:space="0" w:color="E31F18" w:themeColor="accent4"/>
          <w:right w:val="single" w:sz="8" w:space="0" w:color="E31F18" w:themeColor="accent4"/>
        </w:tcBorders>
      </w:tcPr>
    </w:tblStylePr>
    <w:tblStylePr w:type="firstCol">
      <w:rPr>
        <w:b/>
        <w:bCs/>
      </w:rPr>
    </w:tblStylePr>
    <w:tblStylePr w:type="lastCol">
      <w:rPr>
        <w:b/>
        <w:bCs/>
      </w:rPr>
    </w:tblStylePr>
    <w:tblStylePr w:type="band1Vert">
      <w:tblPr/>
      <w:tcPr>
        <w:tcBorders>
          <w:top w:val="single" w:sz="8" w:space="0" w:color="E31F18" w:themeColor="accent4"/>
          <w:left w:val="single" w:sz="8" w:space="0" w:color="E31F18" w:themeColor="accent4"/>
          <w:bottom w:val="single" w:sz="8" w:space="0" w:color="E31F18" w:themeColor="accent4"/>
          <w:right w:val="single" w:sz="8" w:space="0" w:color="E31F18" w:themeColor="accent4"/>
        </w:tcBorders>
      </w:tcPr>
    </w:tblStylePr>
    <w:tblStylePr w:type="band1Horz">
      <w:tblPr/>
      <w:tcPr>
        <w:tcBorders>
          <w:top w:val="single" w:sz="8" w:space="0" w:color="E31F18" w:themeColor="accent4"/>
          <w:left w:val="single" w:sz="8" w:space="0" w:color="E31F18" w:themeColor="accent4"/>
          <w:bottom w:val="single" w:sz="8" w:space="0" w:color="E31F18" w:themeColor="accent4"/>
          <w:right w:val="single" w:sz="8" w:space="0" w:color="E31F18" w:themeColor="accent4"/>
        </w:tcBorders>
      </w:tcPr>
    </w:tblStylePr>
  </w:style>
  <w:style w:type="table" w:styleId="LightList-Accent5">
    <w:name w:val="Light List Accent 5"/>
    <w:basedOn w:val="TableNormal"/>
    <w:uiPriority w:val="61"/>
    <w:semiHidden/>
    <w:rsid w:val="00272C4B"/>
    <w:pPr>
      <w:spacing w:line="240" w:lineRule="auto"/>
    </w:pPr>
    <w:tblPr>
      <w:tblStyleRowBandSize w:val="1"/>
      <w:tblStyleColBandSize w:val="1"/>
      <w:tblBorders>
        <w:top w:val="single" w:sz="8" w:space="0" w:color="72971B" w:themeColor="accent5"/>
        <w:left w:val="single" w:sz="8" w:space="0" w:color="72971B" w:themeColor="accent5"/>
        <w:bottom w:val="single" w:sz="8" w:space="0" w:color="72971B" w:themeColor="accent5"/>
        <w:right w:val="single" w:sz="8" w:space="0" w:color="72971B" w:themeColor="accent5"/>
      </w:tblBorders>
    </w:tblPr>
    <w:tblStylePr w:type="firstRow">
      <w:pPr>
        <w:spacing w:before="0" w:after="0" w:line="240" w:lineRule="auto"/>
      </w:pPr>
      <w:rPr>
        <w:b/>
        <w:bCs/>
        <w:color w:val="FFFFFF" w:themeColor="background1"/>
      </w:rPr>
      <w:tblPr/>
      <w:tcPr>
        <w:shd w:val="clear" w:color="auto" w:fill="72971B" w:themeFill="accent5"/>
      </w:tcPr>
    </w:tblStylePr>
    <w:tblStylePr w:type="lastRow">
      <w:pPr>
        <w:spacing w:before="0" w:after="0" w:line="240" w:lineRule="auto"/>
      </w:pPr>
      <w:rPr>
        <w:b/>
        <w:bCs/>
      </w:rPr>
      <w:tblPr/>
      <w:tcPr>
        <w:tcBorders>
          <w:top w:val="double" w:sz="6" w:space="0" w:color="72971B" w:themeColor="accent5"/>
          <w:left w:val="single" w:sz="8" w:space="0" w:color="72971B" w:themeColor="accent5"/>
          <w:bottom w:val="single" w:sz="8" w:space="0" w:color="72971B" w:themeColor="accent5"/>
          <w:right w:val="single" w:sz="8" w:space="0" w:color="72971B" w:themeColor="accent5"/>
        </w:tcBorders>
      </w:tcPr>
    </w:tblStylePr>
    <w:tblStylePr w:type="firstCol">
      <w:rPr>
        <w:b/>
        <w:bCs/>
      </w:rPr>
    </w:tblStylePr>
    <w:tblStylePr w:type="lastCol">
      <w:rPr>
        <w:b/>
        <w:bCs/>
      </w:rPr>
    </w:tblStylePr>
    <w:tblStylePr w:type="band1Vert">
      <w:tblPr/>
      <w:tcPr>
        <w:tcBorders>
          <w:top w:val="single" w:sz="8" w:space="0" w:color="72971B" w:themeColor="accent5"/>
          <w:left w:val="single" w:sz="8" w:space="0" w:color="72971B" w:themeColor="accent5"/>
          <w:bottom w:val="single" w:sz="8" w:space="0" w:color="72971B" w:themeColor="accent5"/>
          <w:right w:val="single" w:sz="8" w:space="0" w:color="72971B" w:themeColor="accent5"/>
        </w:tcBorders>
      </w:tcPr>
    </w:tblStylePr>
    <w:tblStylePr w:type="band1Horz">
      <w:tblPr/>
      <w:tcPr>
        <w:tcBorders>
          <w:top w:val="single" w:sz="8" w:space="0" w:color="72971B" w:themeColor="accent5"/>
          <w:left w:val="single" w:sz="8" w:space="0" w:color="72971B" w:themeColor="accent5"/>
          <w:bottom w:val="single" w:sz="8" w:space="0" w:color="72971B" w:themeColor="accent5"/>
          <w:right w:val="single" w:sz="8" w:space="0" w:color="72971B" w:themeColor="accent5"/>
        </w:tcBorders>
      </w:tcPr>
    </w:tblStylePr>
  </w:style>
  <w:style w:type="table" w:styleId="LightList-Accent6">
    <w:name w:val="Light List Accent 6"/>
    <w:basedOn w:val="TableNormal"/>
    <w:uiPriority w:val="61"/>
    <w:semiHidden/>
    <w:rsid w:val="00272C4B"/>
    <w:pPr>
      <w:spacing w:line="240" w:lineRule="auto"/>
    </w:pPr>
    <w:tblPr>
      <w:tblStyleRowBandSize w:val="1"/>
      <w:tblStyleColBandSize w:val="1"/>
      <w:tblBorders>
        <w:top w:val="single" w:sz="8" w:space="0" w:color="696868" w:themeColor="accent6"/>
        <w:left w:val="single" w:sz="8" w:space="0" w:color="696868" w:themeColor="accent6"/>
        <w:bottom w:val="single" w:sz="8" w:space="0" w:color="696868" w:themeColor="accent6"/>
        <w:right w:val="single" w:sz="8" w:space="0" w:color="696868" w:themeColor="accent6"/>
      </w:tblBorders>
    </w:tblPr>
    <w:tblStylePr w:type="firstRow">
      <w:pPr>
        <w:spacing w:before="0" w:after="0" w:line="240" w:lineRule="auto"/>
      </w:pPr>
      <w:rPr>
        <w:b/>
        <w:bCs/>
        <w:color w:val="FFFFFF" w:themeColor="background1"/>
      </w:rPr>
      <w:tblPr/>
      <w:tcPr>
        <w:shd w:val="clear" w:color="auto" w:fill="696868" w:themeFill="accent6"/>
      </w:tcPr>
    </w:tblStylePr>
    <w:tblStylePr w:type="lastRow">
      <w:pPr>
        <w:spacing w:before="0" w:after="0" w:line="240" w:lineRule="auto"/>
      </w:pPr>
      <w:rPr>
        <w:b/>
        <w:bCs/>
      </w:rPr>
      <w:tblPr/>
      <w:tcPr>
        <w:tcBorders>
          <w:top w:val="double" w:sz="6" w:space="0" w:color="696868" w:themeColor="accent6"/>
          <w:left w:val="single" w:sz="8" w:space="0" w:color="696868" w:themeColor="accent6"/>
          <w:bottom w:val="single" w:sz="8" w:space="0" w:color="696868" w:themeColor="accent6"/>
          <w:right w:val="single" w:sz="8" w:space="0" w:color="696868" w:themeColor="accent6"/>
        </w:tcBorders>
      </w:tcPr>
    </w:tblStylePr>
    <w:tblStylePr w:type="firstCol">
      <w:rPr>
        <w:b/>
        <w:bCs/>
      </w:rPr>
    </w:tblStylePr>
    <w:tblStylePr w:type="lastCol">
      <w:rPr>
        <w:b/>
        <w:bCs/>
      </w:rPr>
    </w:tblStylePr>
    <w:tblStylePr w:type="band1Vert">
      <w:tblPr/>
      <w:tcPr>
        <w:tcBorders>
          <w:top w:val="single" w:sz="8" w:space="0" w:color="696868" w:themeColor="accent6"/>
          <w:left w:val="single" w:sz="8" w:space="0" w:color="696868" w:themeColor="accent6"/>
          <w:bottom w:val="single" w:sz="8" w:space="0" w:color="696868" w:themeColor="accent6"/>
          <w:right w:val="single" w:sz="8" w:space="0" w:color="696868" w:themeColor="accent6"/>
        </w:tcBorders>
      </w:tcPr>
    </w:tblStylePr>
    <w:tblStylePr w:type="band1Horz">
      <w:tblPr/>
      <w:tcPr>
        <w:tcBorders>
          <w:top w:val="single" w:sz="8" w:space="0" w:color="696868" w:themeColor="accent6"/>
          <w:left w:val="single" w:sz="8" w:space="0" w:color="696868" w:themeColor="accent6"/>
          <w:bottom w:val="single" w:sz="8" w:space="0" w:color="696868" w:themeColor="accent6"/>
          <w:right w:val="single" w:sz="8" w:space="0" w:color="696868" w:themeColor="accent6"/>
        </w:tcBorders>
      </w:tcPr>
    </w:tblStylePr>
  </w:style>
  <w:style w:type="table" w:styleId="LightShading">
    <w:name w:val="Light Shading"/>
    <w:basedOn w:val="TableNormal"/>
    <w:uiPriority w:val="60"/>
    <w:semiHidden/>
    <w:rsid w:val="00272C4B"/>
    <w:pPr>
      <w:spacing w:line="240" w:lineRule="auto"/>
    </w:pPr>
    <w:rPr>
      <w:color w:val="00415E" w:themeColor="text1" w:themeShade="BF"/>
    </w:rPr>
    <w:tblPr>
      <w:tblStyleRowBandSize w:val="1"/>
      <w:tblStyleColBandSize w:val="1"/>
      <w:tblBorders>
        <w:top w:val="single" w:sz="8" w:space="0" w:color="00577E" w:themeColor="text1"/>
        <w:bottom w:val="single" w:sz="8" w:space="0" w:color="00577E" w:themeColor="text1"/>
      </w:tblBorders>
    </w:tblPr>
    <w:tblStylePr w:type="firstRow">
      <w:pPr>
        <w:spacing w:before="0" w:after="0" w:line="240" w:lineRule="auto"/>
      </w:pPr>
      <w:rPr>
        <w:b/>
        <w:bCs/>
      </w:rPr>
      <w:tblPr/>
      <w:tcPr>
        <w:tcBorders>
          <w:top w:val="single" w:sz="8" w:space="0" w:color="00577E" w:themeColor="text1"/>
          <w:left w:val="nil"/>
          <w:bottom w:val="single" w:sz="8" w:space="0" w:color="00577E" w:themeColor="text1"/>
          <w:right w:val="nil"/>
          <w:insideH w:val="nil"/>
          <w:insideV w:val="nil"/>
        </w:tcBorders>
      </w:tcPr>
    </w:tblStylePr>
    <w:tblStylePr w:type="lastRow">
      <w:pPr>
        <w:spacing w:before="0" w:after="0" w:line="240" w:lineRule="auto"/>
      </w:pPr>
      <w:rPr>
        <w:b/>
        <w:bCs/>
      </w:rPr>
      <w:tblPr/>
      <w:tcPr>
        <w:tcBorders>
          <w:top w:val="single" w:sz="8" w:space="0" w:color="00577E" w:themeColor="text1"/>
          <w:left w:val="nil"/>
          <w:bottom w:val="single" w:sz="8" w:space="0" w:color="00577E"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0E1FF" w:themeFill="text1" w:themeFillTint="3F"/>
      </w:tcPr>
    </w:tblStylePr>
    <w:tblStylePr w:type="band1Horz">
      <w:tblPr/>
      <w:tcPr>
        <w:tcBorders>
          <w:left w:val="nil"/>
          <w:right w:val="nil"/>
          <w:insideH w:val="nil"/>
          <w:insideV w:val="nil"/>
        </w:tcBorders>
        <w:shd w:val="clear" w:color="auto" w:fill="A0E1FF" w:themeFill="text1" w:themeFillTint="3F"/>
      </w:tcPr>
    </w:tblStylePr>
  </w:style>
  <w:style w:type="table" w:styleId="LightShading-Accent1">
    <w:name w:val="Light Shading Accent 1"/>
    <w:basedOn w:val="TableNormal"/>
    <w:uiPriority w:val="60"/>
    <w:semiHidden/>
    <w:rsid w:val="00272C4B"/>
    <w:pPr>
      <w:spacing w:line="240" w:lineRule="auto"/>
    </w:pPr>
    <w:rPr>
      <w:color w:val="00415E" w:themeColor="accent1" w:themeShade="BF"/>
    </w:rPr>
    <w:tblPr>
      <w:tblStyleRowBandSize w:val="1"/>
      <w:tblStyleColBandSize w:val="1"/>
      <w:tblBorders>
        <w:top w:val="single" w:sz="8" w:space="0" w:color="00577E" w:themeColor="accent1"/>
        <w:bottom w:val="single" w:sz="8" w:space="0" w:color="00577E" w:themeColor="accent1"/>
      </w:tblBorders>
    </w:tblPr>
    <w:tblStylePr w:type="firstRow">
      <w:pPr>
        <w:spacing w:before="0" w:after="0" w:line="240" w:lineRule="auto"/>
      </w:pPr>
      <w:rPr>
        <w:b/>
        <w:bCs/>
      </w:rPr>
      <w:tblPr/>
      <w:tcPr>
        <w:tcBorders>
          <w:top w:val="single" w:sz="8" w:space="0" w:color="00577E" w:themeColor="accent1"/>
          <w:left w:val="nil"/>
          <w:bottom w:val="single" w:sz="8" w:space="0" w:color="00577E" w:themeColor="accent1"/>
          <w:right w:val="nil"/>
          <w:insideH w:val="nil"/>
          <w:insideV w:val="nil"/>
        </w:tcBorders>
      </w:tcPr>
    </w:tblStylePr>
    <w:tblStylePr w:type="lastRow">
      <w:pPr>
        <w:spacing w:before="0" w:after="0" w:line="240" w:lineRule="auto"/>
      </w:pPr>
      <w:rPr>
        <w:b/>
        <w:bCs/>
      </w:rPr>
      <w:tblPr/>
      <w:tcPr>
        <w:tcBorders>
          <w:top w:val="single" w:sz="8" w:space="0" w:color="00577E" w:themeColor="accent1"/>
          <w:left w:val="nil"/>
          <w:bottom w:val="single" w:sz="8" w:space="0" w:color="00577E"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0E1FF" w:themeFill="accent1" w:themeFillTint="3F"/>
      </w:tcPr>
    </w:tblStylePr>
    <w:tblStylePr w:type="band1Horz">
      <w:tblPr/>
      <w:tcPr>
        <w:tcBorders>
          <w:left w:val="nil"/>
          <w:right w:val="nil"/>
          <w:insideH w:val="nil"/>
          <w:insideV w:val="nil"/>
        </w:tcBorders>
        <w:shd w:val="clear" w:color="auto" w:fill="A0E1FF" w:themeFill="accent1" w:themeFillTint="3F"/>
      </w:tcPr>
    </w:tblStylePr>
  </w:style>
  <w:style w:type="table" w:styleId="LightShading-Accent2">
    <w:name w:val="Light Shading Accent 2"/>
    <w:basedOn w:val="TableNormal"/>
    <w:uiPriority w:val="60"/>
    <w:semiHidden/>
    <w:rsid w:val="00272C4B"/>
    <w:pPr>
      <w:spacing w:line="240" w:lineRule="auto"/>
    </w:pPr>
    <w:rPr>
      <w:color w:val="949E00" w:themeColor="accent2" w:themeShade="BF"/>
    </w:rPr>
    <w:tblPr>
      <w:tblStyleRowBandSize w:val="1"/>
      <w:tblStyleColBandSize w:val="1"/>
      <w:tblBorders>
        <w:top w:val="single" w:sz="8" w:space="0" w:color="C7D300" w:themeColor="accent2"/>
        <w:bottom w:val="single" w:sz="8" w:space="0" w:color="C7D300" w:themeColor="accent2"/>
      </w:tblBorders>
    </w:tblPr>
    <w:tblStylePr w:type="firstRow">
      <w:pPr>
        <w:spacing w:before="0" w:after="0" w:line="240" w:lineRule="auto"/>
      </w:pPr>
      <w:rPr>
        <w:b/>
        <w:bCs/>
      </w:rPr>
      <w:tblPr/>
      <w:tcPr>
        <w:tcBorders>
          <w:top w:val="single" w:sz="8" w:space="0" w:color="C7D300" w:themeColor="accent2"/>
          <w:left w:val="nil"/>
          <w:bottom w:val="single" w:sz="8" w:space="0" w:color="C7D300" w:themeColor="accent2"/>
          <w:right w:val="nil"/>
          <w:insideH w:val="nil"/>
          <w:insideV w:val="nil"/>
        </w:tcBorders>
      </w:tcPr>
    </w:tblStylePr>
    <w:tblStylePr w:type="lastRow">
      <w:pPr>
        <w:spacing w:before="0" w:after="0" w:line="240" w:lineRule="auto"/>
      </w:pPr>
      <w:rPr>
        <w:b/>
        <w:bCs/>
      </w:rPr>
      <w:tblPr/>
      <w:tcPr>
        <w:tcBorders>
          <w:top w:val="single" w:sz="8" w:space="0" w:color="C7D300" w:themeColor="accent2"/>
          <w:left w:val="nil"/>
          <w:bottom w:val="single" w:sz="8" w:space="0" w:color="C7D300"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FFB5" w:themeFill="accent2" w:themeFillTint="3F"/>
      </w:tcPr>
    </w:tblStylePr>
    <w:tblStylePr w:type="band1Horz">
      <w:tblPr/>
      <w:tcPr>
        <w:tcBorders>
          <w:left w:val="nil"/>
          <w:right w:val="nil"/>
          <w:insideH w:val="nil"/>
          <w:insideV w:val="nil"/>
        </w:tcBorders>
        <w:shd w:val="clear" w:color="auto" w:fill="FAFFB5" w:themeFill="accent2" w:themeFillTint="3F"/>
      </w:tcPr>
    </w:tblStylePr>
  </w:style>
  <w:style w:type="table" w:styleId="LightShading-Accent3">
    <w:name w:val="Light Shading Accent 3"/>
    <w:basedOn w:val="TableNormal"/>
    <w:uiPriority w:val="60"/>
    <w:semiHidden/>
    <w:rsid w:val="00272C4B"/>
    <w:pPr>
      <w:spacing w:line="240" w:lineRule="auto"/>
    </w:pPr>
    <w:rPr>
      <w:color w:val="00647D" w:themeColor="accent3" w:themeShade="BF"/>
    </w:rPr>
    <w:tblPr>
      <w:tblStyleRowBandSize w:val="1"/>
      <w:tblStyleColBandSize w:val="1"/>
      <w:tblBorders>
        <w:top w:val="single" w:sz="8" w:space="0" w:color="0086A8" w:themeColor="accent3"/>
        <w:bottom w:val="single" w:sz="8" w:space="0" w:color="0086A8" w:themeColor="accent3"/>
      </w:tblBorders>
    </w:tblPr>
    <w:tblStylePr w:type="firstRow">
      <w:pPr>
        <w:spacing w:before="0" w:after="0" w:line="240" w:lineRule="auto"/>
      </w:pPr>
      <w:rPr>
        <w:b/>
        <w:bCs/>
      </w:rPr>
      <w:tblPr/>
      <w:tcPr>
        <w:tcBorders>
          <w:top w:val="single" w:sz="8" w:space="0" w:color="0086A8" w:themeColor="accent3"/>
          <w:left w:val="nil"/>
          <w:bottom w:val="single" w:sz="8" w:space="0" w:color="0086A8" w:themeColor="accent3"/>
          <w:right w:val="nil"/>
          <w:insideH w:val="nil"/>
          <w:insideV w:val="nil"/>
        </w:tcBorders>
      </w:tcPr>
    </w:tblStylePr>
    <w:tblStylePr w:type="lastRow">
      <w:pPr>
        <w:spacing w:before="0" w:after="0" w:line="240" w:lineRule="auto"/>
      </w:pPr>
      <w:rPr>
        <w:b/>
        <w:bCs/>
      </w:rPr>
      <w:tblPr/>
      <w:tcPr>
        <w:tcBorders>
          <w:top w:val="single" w:sz="8" w:space="0" w:color="0086A8" w:themeColor="accent3"/>
          <w:left w:val="nil"/>
          <w:bottom w:val="single" w:sz="8" w:space="0" w:color="0086A8"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AEDFF" w:themeFill="accent3" w:themeFillTint="3F"/>
      </w:tcPr>
    </w:tblStylePr>
    <w:tblStylePr w:type="band1Horz">
      <w:tblPr/>
      <w:tcPr>
        <w:tcBorders>
          <w:left w:val="nil"/>
          <w:right w:val="nil"/>
          <w:insideH w:val="nil"/>
          <w:insideV w:val="nil"/>
        </w:tcBorders>
        <w:shd w:val="clear" w:color="auto" w:fill="AAEDFF" w:themeFill="accent3" w:themeFillTint="3F"/>
      </w:tcPr>
    </w:tblStylePr>
  </w:style>
  <w:style w:type="table" w:styleId="LightShading-Accent4">
    <w:name w:val="Light Shading Accent 4"/>
    <w:basedOn w:val="TableNormal"/>
    <w:uiPriority w:val="60"/>
    <w:semiHidden/>
    <w:rsid w:val="00272C4B"/>
    <w:pPr>
      <w:spacing w:line="240" w:lineRule="auto"/>
    </w:pPr>
    <w:rPr>
      <w:color w:val="A91612" w:themeColor="accent4" w:themeShade="BF"/>
    </w:rPr>
    <w:tblPr>
      <w:tblStyleRowBandSize w:val="1"/>
      <w:tblStyleColBandSize w:val="1"/>
      <w:tblBorders>
        <w:top w:val="single" w:sz="8" w:space="0" w:color="E31F18" w:themeColor="accent4"/>
        <w:bottom w:val="single" w:sz="8" w:space="0" w:color="E31F18" w:themeColor="accent4"/>
      </w:tblBorders>
    </w:tblPr>
    <w:tblStylePr w:type="firstRow">
      <w:pPr>
        <w:spacing w:before="0" w:after="0" w:line="240" w:lineRule="auto"/>
      </w:pPr>
      <w:rPr>
        <w:b/>
        <w:bCs/>
      </w:rPr>
      <w:tblPr/>
      <w:tcPr>
        <w:tcBorders>
          <w:top w:val="single" w:sz="8" w:space="0" w:color="E31F18" w:themeColor="accent4"/>
          <w:left w:val="nil"/>
          <w:bottom w:val="single" w:sz="8" w:space="0" w:color="E31F18" w:themeColor="accent4"/>
          <w:right w:val="nil"/>
          <w:insideH w:val="nil"/>
          <w:insideV w:val="nil"/>
        </w:tcBorders>
      </w:tcPr>
    </w:tblStylePr>
    <w:tblStylePr w:type="lastRow">
      <w:pPr>
        <w:spacing w:before="0" w:after="0" w:line="240" w:lineRule="auto"/>
      </w:pPr>
      <w:rPr>
        <w:b/>
        <w:bCs/>
      </w:rPr>
      <w:tblPr/>
      <w:tcPr>
        <w:tcBorders>
          <w:top w:val="single" w:sz="8" w:space="0" w:color="E31F18" w:themeColor="accent4"/>
          <w:left w:val="nil"/>
          <w:bottom w:val="single" w:sz="8" w:space="0" w:color="E31F18"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C6C5" w:themeFill="accent4" w:themeFillTint="3F"/>
      </w:tcPr>
    </w:tblStylePr>
    <w:tblStylePr w:type="band1Horz">
      <w:tblPr/>
      <w:tcPr>
        <w:tcBorders>
          <w:left w:val="nil"/>
          <w:right w:val="nil"/>
          <w:insideH w:val="nil"/>
          <w:insideV w:val="nil"/>
        </w:tcBorders>
        <w:shd w:val="clear" w:color="auto" w:fill="F9C6C5" w:themeFill="accent4" w:themeFillTint="3F"/>
      </w:tcPr>
    </w:tblStylePr>
  </w:style>
  <w:style w:type="table" w:styleId="LightShading-Accent5">
    <w:name w:val="Light Shading Accent 5"/>
    <w:basedOn w:val="TableNormal"/>
    <w:uiPriority w:val="60"/>
    <w:semiHidden/>
    <w:rsid w:val="00272C4B"/>
    <w:pPr>
      <w:spacing w:line="240" w:lineRule="auto"/>
    </w:pPr>
    <w:rPr>
      <w:color w:val="547014" w:themeColor="accent5" w:themeShade="BF"/>
    </w:rPr>
    <w:tblPr>
      <w:tblStyleRowBandSize w:val="1"/>
      <w:tblStyleColBandSize w:val="1"/>
      <w:tblBorders>
        <w:top w:val="single" w:sz="8" w:space="0" w:color="72971B" w:themeColor="accent5"/>
        <w:bottom w:val="single" w:sz="8" w:space="0" w:color="72971B" w:themeColor="accent5"/>
      </w:tblBorders>
    </w:tblPr>
    <w:tblStylePr w:type="firstRow">
      <w:pPr>
        <w:spacing w:before="0" w:after="0" w:line="240" w:lineRule="auto"/>
      </w:pPr>
      <w:rPr>
        <w:b/>
        <w:bCs/>
      </w:rPr>
      <w:tblPr/>
      <w:tcPr>
        <w:tcBorders>
          <w:top w:val="single" w:sz="8" w:space="0" w:color="72971B" w:themeColor="accent5"/>
          <w:left w:val="nil"/>
          <w:bottom w:val="single" w:sz="8" w:space="0" w:color="72971B" w:themeColor="accent5"/>
          <w:right w:val="nil"/>
          <w:insideH w:val="nil"/>
          <w:insideV w:val="nil"/>
        </w:tcBorders>
      </w:tcPr>
    </w:tblStylePr>
    <w:tblStylePr w:type="lastRow">
      <w:pPr>
        <w:spacing w:before="0" w:after="0" w:line="240" w:lineRule="auto"/>
      </w:pPr>
      <w:rPr>
        <w:b/>
        <w:bCs/>
      </w:rPr>
      <w:tblPr/>
      <w:tcPr>
        <w:tcBorders>
          <w:top w:val="single" w:sz="8" w:space="0" w:color="72971B" w:themeColor="accent5"/>
          <w:left w:val="nil"/>
          <w:bottom w:val="single" w:sz="8" w:space="0" w:color="72971B"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2B9" w:themeFill="accent5" w:themeFillTint="3F"/>
      </w:tcPr>
    </w:tblStylePr>
    <w:tblStylePr w:type="band1Horz">
      <w:tblPr/>
      <w:tcPr>
        <w:tcBorders>
          <w:left w:val="nil"/>
          <w:right w:val="nil"/>
          <w:insideH w:val="nil"/>
          <w:insideV w:val="nil"/>
        </w:tcBorders>
        <w:shd w:val="clear" w:color="auto" w:fill="E1F2B9" w:themeFill="accent5" w:themeFillTint="3F"/>
      </w:tcPr>
    </w:tblStylePr>
  </w:style>
  <w:style w:type="table" w:styleId="LightShading-Accent6">
    <w:name w:val="Light Shading Accent 6"/>
    <w:basedOn w:val="TableNormal"/>
    <w:uiPriority w:val="60"/>
    <w:semiHidden/>
    <w:rsid w:val="00272C4B"/>
    <w:pPr>
      <w:spacing w:line="240" w:lineRule="auto"/>
    </w:pPr>
    <w:rPr>
      <w:color w:val="4E4D4D" w:themeColor="accent6" w:themeShade="BF"/>
    </w:rPr>
    <w:tblPr>
      <w:tblStyleRowBandSize w:val="1"/>
      <w:tblStyleColBandSize w:val="1"/>
      <w:tblBorders>
        <w:top w:val="single" w:sz="8" w:space="0" w:color="696868" w:themeColor="accent6"/>
        <w:bottom w:val="single" w:sz="8" w:space="0" w:color="696868" w:themeColor="accent6"/>
      </w:tblBorders>
    </w:tblPr>
    <w:tblStylePr w:type="firstRow">
      <w:pPr>
        <w:spacing w:before="0" w:after="0" w:line="240" w:lineRule="auto"/>
      </w:pPr>
      <w:rPr>
        <w:b/>
        <w:bCs/>
      </w:rPr>
      <w:tblPr/>
      <w:tcPr>
        <w:tcBorders>
          <w:top w:val="single" w:sz="8" w:space="0" w:color="696868" w:themeColor="accent6"/>
          <w:left w:val="nil"/>
          <w:bottom w:val="single" w:sz="8" w:space="0" w:color="696868" w:themeColor="accent6"/>
          <w:right w:val="nil"/>
          <w:insideH w:val="nil"/>
          <w:insideV w:val="nil"/>
        </w:tcBorders>
      </w:tcPr>
    </w:tblStylePr>
    <w:tblStylePr w:type="lastRow">
      <w:pPr>
        <w:spacing w:before="0" w:after="0" w:line="240" w:lineRule="auto"/>
      </w:pPr>
      <w:rPr>
        <w:b/>
        <w:bCs/>
      </w:rPr>
      <w:tblPr/>
      <w:tcPr>
        <w:tcBorders>
          <w:top w:val="single" w:sz="8" w:space="0" w:color="696868" w:themeColor="accent6"/>
          <w:left w:val="nil"/>
          <w:bottom w:val="single" w:sz="8" w:space="0" w:color="696868"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AD9D9" w:themeFill="accent6" w:themeFillTint="3F"/>
      </w:tcPr>
    </w:tblStylePr>
    <w:tblStylePr w:type="band1Horz">
      <w:tblPr/>
      <w:tcPr>
        <w:tcBorders>
          <w:left w:val="nil"/>
          <w:right w:val="nil"/>
          <w:insideH w:val="nil"/>
          <w:insideV w:val="nil"/>
        </w:tcBorders>
        <w:shd w:val="clear" w:color="auto" w:fill="DAD9D9" w:themeFill="accent6" w:themeFillTint="3F"/>
      </w:tcPr>
    </w:tblStylePr>
  </w:style>
  <w:style w:type="table" w:styleId="MediumGrid1">
    <w:name w:val="Medium Grid 1"/>
    <w:basedOn w:val="TableNormal"/>
    <w:uiPriority w:val="67"/>
    <w:semiHidden/>
    <w:rsid w:val="00272C4B"/>
    <w:pPr>
      <w:spacing w:line="240" w:lineRule="auto"/>
    </w:pPr>
    <w:tblPr>
      <w:tblStyleRowBandSize w:val="1"/>
      <w:tblStyleColBandSize w:val="1"/>
      <w:tblBorders>
        <w:top w:val="single" w:sz="8" w:space="0" w:color="0099DE" w:themeColor="text1" w:themeTint="BF"/>
        <w:left w:val="single" w:sz="8" w:space="0" w:color="0099DE" w:themeColor="text1" w:themeTint="BF"/>
        <w:bottom w:val="single" w:sz="8" w:space="0" w:color="0099DE" w:themeColor="text1" w:themeTint="BF"/>
        <w:right w:val="single" w:sz="8" w:space="0" w:color="0099DE" w:themeColor="text1" w:themeTint="BF"/>
        <w:insideH w:val="single" w:sz="8" w:space="0" w:color="0099DE" w:themeColor="text1" w:themeTint="BF"/>
        <w:insideV w:val="single" w:sz="8" w:space="0" w:color="0099DE" w:themeColor="text1" w:themeTint="BF"/>
      </w:tblBorders>
    </w:tblPr>
    <w:tcPr>
      <w:shd w:val="clear" w:color="auto" w:fill="A0E1FF" w:themeFill="text1" w:themeFillTint="3F"/>
    </w:tcPr>
    <w:tblStylePr w:type="firstRow">
      <w:rPr>
        <w:b/>
        <w:bCs/>
      </w:rPr>
    </w:tblStylePr>
    <w:tblStylePr w:type="lastRow">
      <w:rPr>
        <w:b/>
        <w:bCs/>
      </w:rPr>
      <w:tblPr/>
      <w:tcPr>
        <w:tcBorders>
          <w:top w:val="single" w:sz="18" w:space="0" w:color="0099DE" w:themeColor="text1" w:themeTint="BF"/>
        </w:tcBorders>
      </w:tcPr>
    </w:tblStylePr>
    <w:tblStylePr w:type="firstCol">
      <w:rPr>
        <w:b/>
        <w:bCs/>
      </w:rPr>
    </w:tblStylePr>
    <w:tblStylePr w:type="lastCol">
      <w:rPr>
        <w:b/>
        <w:bCs/>
      </w:rPr>
    </w:tblStylePr>
    <w:tblStylePr w:type="band1Vert">
      <w:tblPr/>
      <w:tcPr>
        <w:shd w:val="clear" w:color="auto" w:fill="3FC3FF" w:themeFill="text1" w:themeFillTint="7F"/>
      </w:tcPr>
    </w:tblStylePr>
    <w:tblStylePr w:type="band1Horz">
      <w:tblPr/>
      <w:tcPr>
        <w:shd w:val="clear" w:color="auto" w:fill="3FC3FF" w:themeFill="text1" w:themeFillTint="7F"/>
      </w:tcPr>
    </w:tblStylePr>
  </w:style>
  <w:style w:type="table" w:styleId="MediumGrid1-Accent1">
    <w:name w:val="Medium Grid 1 Accent 1"/>
    <w:basedOn w:val="TableNormal"/>
    <w:uiPriority w:val="67"/>
    <w:semiHidden/>
    <w:rsid w:val="00272C4B"/>
    <w:pPr>
      <w:spacing w:line="240" w:lineRule="auto"/>
    </w:pPr>
    <w:tblPr>
      <w:tblStyleRowBandSize w:val="1"/>
      <w:tblStyleColBandSize w:val="1"/>
      <w:tblBorders>
        <w:top w:val="single" w:sz="8" w:space="0" w:color="0099DE" w:themeColor="accent1" w:themeTint="BF"/>
        <w:left w:val="single" w:sz="8" w:space="0" w:color="0099DE" w:themeColor="accent1" w:themeTint="BF"/>
        <w:bottom w:val="single" w:sz="8" w:space="0" w:color="0099DE" w:themeColor="accent1" w:themeTint="BF"/>
        <w:right w:val="single" w:sz="8" w:space="0" w:color="0099DE" w:themeColor="accent1" w:themeTint="BF"/>
        <w:insideH w:val="single" w:sz="8" w:space="0" w:color="0099DE" w:themeColor="accent1" w:themeTint="BF"/>
        <w:insideV w:val="single" w:sz="8" w:space="0" w:color="0099DE" w:themeColor="accent1" w:themeTint="BF"/>
      </w:tblBorders>
    </w:tblPr>
    <w:tcPr>
      <w:shd w:val="clear" w:color="auto" w:fill="A0E1FF" w:themeFill="accent1" w:themeFillTint="3F"/>
    </w:tcPr>
    <w:tblStylePr w:type="firstRow">
      <w:rPr>
        <w:b/>
        <w:bCs/>
      </w:rPr>
    </w:tblStylePr>
    <w:tblStylePr w:type="lastRow">
      <w:rPr>
        <w:b/>
        <w:bCs/>
      </w:rPr>
      <w:tblPr/>
      <w:tcPr>
        <w:tcBorders>
          <w:top w:val="single" w:sz="18" w:space="0" w:color="0099DE" w:themeColor="accent1" w:themeTint="BF"/>
        </w:tcBorders>
      </w:tcPr>
    </w:tblStylePr>
    <w:tblStylePr w:type="firstCol">
      <w:rPr>
        <w:b/>
        <w:bCs/>
      </w:rPr>
    </w:tblStylePr>
    <w:tblStylePr w:type="lastCol">
      <w:rPr>
        <w:b/>
        <w:bCs/>
      </w:rPr>
    </w:tblStylePr>
    <w:tblStylePr w:type="band1Vert">
      <w:tblPr/>
      <w:tcPr>
        <w:shd w:val="clear" w:color="auto" w:fill="3FC3FF" w:themeFill="accent1" w:themeFillTint="7F"/>
      </w:tcPr>
    </w:tblStylePr>
    <w:tblStylePr w:type="band1Horz">
      <w:tblPr/>
      <w:tcPr>
        <w:shd w:val="clear" w:color="auto" w:fill="3FC3FF" w:themeFill="accent1" w:themeFillTint="7F"/>
      </w:tcPr>
    </w:tblStylePr>
  </w:style>
  <w:style w:type="table" w:styleId="MediumGrid1-Accent2">
    <w:name w:val="Medium Grid 1 Accent 2"/>
    <w:basedOn w:val="TableNormal"/>
    <w:uiPriority w:val="67"/>
    <w:semiHidden/>
    <w:rsid w:val="00272C4B"/>
    <w:pPr>
      <w:spacing w:line="240" w:lineRule="auto"/>
    </w:pPr>
    <w:tblPr>
      <w:tblStyleRowBandSize w:val="1"/>
      <w:tblStyleColBandSize w:val="1"/>
      <w:tblBorders>
        <w:top w:val="single" w:sz="8" w:space="0" w:color="F1FF1F" w:themeColor="accent2" w:themeTint="BF"/>
        <w:left w:val="single" w:sz="8" w:space="0" w:color="F1FF1F" w:themeColor="accent2" w:themeTint="BF"/>
        <w:bottom w:val="single" w:sz="8" w:space="0" w:color="F1FF1F" w:themeColor="accent2" w:themeTint="BF"/>
        <w:right w:val="single" w:sz="8" w:space="0" w:color="F1FF1F" w:themeColor="accent2" w:themeTint="BF"/>
        <w:insideH w:val="single" w:sz="8" w:space="0" w:color="F1FF1F" w:themeColor="accent2" w:themeTint="BF"/>
        <w:insideV w:val="single" w:sz="8" w:space="0" w:color="F1FF1F" w:themeColor="accent2" w:themeTint="BF"/>
      </w:tblBorders>
    </w:tblPr>
    <w:tcPr>
      <w:shd w:val="clear" w:color="auto" w:fill="FAFFB5" w:themeFill="accent2" w:themeFillTint="3F"/>
    </w:tcPr>
    <w:tblStylePr w:type="firstRow">
      <w:rPr>
        <w:b/>
        <w:bCs/>
      </w:rPr>
    </w:tblStylePr>
    <w:tblStylePr w:type="lastRow">
      <w:rPr>
        <w:b/>
        <w:bCs/>
      </w:rPr>
      <w:tblPr/>
      <w:tcPr>
        <w:tcBorders>
          <w:top w:val="single" w:sz="18" w:space="0" w:color="F1FF1F" w:themeColor="accent2" w:themeTint="BF"/>
        </w:tcBorders>
      </w:tcPr>
    </w:tblStylePr>
    <w:tblStylePr w:type="firstCol">
      <w:rPr>
        <w:b/>
        <w:bCs/>
      </w:rPr>
    </w:tblStylePr>
    <w:tblStylePr w:type="lastCol">
      <w:rPr>
        <w:b/>
        <w:bCs/>
      </w:rPr>
    </w:tblStylePr>
    <w:tblStylePr w:type="band1Vert">
      <w:tblPr/>
      <w:tcPr>
        <w:shd w:val="clear" w:color="auto" w:fill="F6FF6A" w:themeFill="accent2" w:themeFillTint="7F"/>
      </w:tcPr>
    </w:tblStylePr>
    <w:tblStylePr w:type="band1Horz">
      <w:tblPr/>
      <w:tcPr>
        <w:shd w:val="clear" w:color="auto" w:fill="F6FF6A" w:themeFill="accent2" w:themeFillTint="7F"/>
      </w:tcPr>
    </w:tblStylePr>
  </w:style>
  <w:style w:type="table" w:styleId="MediumGrid1-Accent3">
    <w:name w:val="Medium Grid 1 Accent 3"/>
    <w:basedOn w:val="TableNormal"/>
    <w:uiPriority w:val="67"/>
    <w:semiHidden/>
    <w:rsid w:val="00272C4B"/>
    <w:pPr>
      <w:spacing w:line="240" w:lineRule="auto"/>
    </w:pPr>
    <w:tblPr>
      <w:tblStyleRowBandSize w:val="1"/>
      <w:tblStyleColBandSize w:val="1"/>
      <w:tblBorders>
        <w:top w:val="single" w:sz="8" w:space="0" w:color="00C9FD" w:themeColor="accent3" w:themeTint="BF"/>
        <w:left w:val="single" w:sz="8" w:space="0" w:color="00C9FD" w:themeColor="accent3" w:themeTint="BF"/>
        <w:bottom w:val="single" w:sz="8" w:space="0" w:color="00C9FD" w:themeColor="accent3" w:themeTint="BF"/>
        <w:right w:val="single" w:sz="8" w:space="0" w:color="00C9FD" w:themeColor="accent3" w:themeTint="BF"/>
        <w:insideH w:val="single" w:sz="8" w:space="0" w:color="00C9FD" w:themeColor="accent3" w:themeTint="BF"/>
        <w:insideV w:val="single" w:sz="8" w:space="0" w:color="00C9FD" w:themeColor="accent3" w:themeTint="BF"/>
      </w:tblBorders>
    </w:tblPr>
    <w:tcPr>
      <w:shd w:val="clear" w:color="auto" w:fill="AAEDFF" w:themeFill="accent3" w:themeFillTint="3F"/>
    </w:tcPr>
    <w:tblStylePr w:type="firstRow">
      <w:rPr>
        <w:b/>
        <w:bCs/>
      </w:rPr>
    </w:tblStylePr>
    <w:tblStylePr w:type="lastRow">
      <w:rPr>
        <w:b/>
        <w:bCs/>
      </w:rPr>
      <w:tblPr/>
      <w:tcPr>
        <w:tcBorders>
          <w:top w:val="single" w:sz="18" w:space="0" w:color="00C9FD" w:themeColor="accent3" w:themeTint="BF"/>
        </w:tcBorders>
      </w:tcPr>
    </w:tblStylePr>
    <w:tblStylePr w:type="firstCol">
      <w:rPr>
        <w:b/>
        <w:bCs/>
      </w:rPr>
    </w:tblStylePr>
    <w:tblStylePr w:type="lastCol">
      <w:rPr>
        <w:b/>
        <w:bCs/>
      </w:rPr>
    </w:tblStylePr>
    <w:tblStylePr w:type="band1Vert">
      <w:tblPr/>
      <w:tcPr>
        <w:shd w:val="clear" w:color="auto" w:fill="54DCFF" w:themeFill="accent3" w:themeFillTint="7F"/>
      </w:tcPr>
    </w:tblStylePr>
    <w:tblStylePr w:type="band1Horz">
      <w:tblPr/>
      <w:tcPr>
        <w:shd w:val="clear" w:color="auto" w:fill="54DCFF" w:themeFill="accent3" w:themeFillTint="7F"/>
      </w:tcPr>
    </w:tblStylePr>
  </w:style>
  <w:style w:type="table" w:styleId="MediumGrid1-Accent4">
    <w:name w:val="Medium Grid 1 Accent 4"/>
    <w:basedOn w:val="TableNormal"/>
    <w:uiPriority w:val="67"/>
    <w:semiHidden/>
    <w:rsid w:val="00272C4B"/>
    <w:pPr>
      <w:spacing w:line="240" w:lineRule="auto"/>
    </w:pPr>
    <w:tblPr>
      <w:tblStyleRowBandSize w:val="1"/>
      <w:tblStyleColBandSize w:val="1"/>
      <w:tblBorders>
        <w:top w:val="single" w:sz="8" w:space="0" w:color="EC544F" w:themeColor="accent4" w:themeTint="BF"/>
        <w:left w:val="single" w:sz="8" w:space="0" w:color="EC544F" w:themeColor="accent4" w:themeTint="BF"/>
        <w:bottom w:val="single" w:sz="8" w:space="0" w:color="EC544F" w:themeColor="accent4" w:themeTint="BF"/>
        <w:right w:val="single" w:sz="8" w:space="0" w:color="EC544F" w:themeColor="accent4" w:themeTint="BF"/>
        <w:insideH w:val="single" w:sz="8" w:space="0" w:color="EC544F" w:themeColor="accent4" w:themeTint="BF"/>
        <w:insideV w:val="single" w:sz="8" w:space="0" w:color="EC544F" w:themeColor="accent4" w:themeTint="BF"/>
      </w:tblBorders>
    </w:tblPr>
    <w:tcPr>
      <w:shd w:val="clear" w:color="auto" w:fill="F9C6C5" w:themeFill="accent4" w:themeFillTint="3F"/>
    </w:tcPr>
    <w:tblStylePr w:type="firstRow">
      <w:rPr>
        <w:b/>
        <w:bCs/>
      </w:rPr>
    </w:tblStylePr>
    <w:tblStylePr w:type="lastRow">
      <w:rPr>
        <w:b/>
        <w:bCs/>
      </w:rPr>
      <w:tblPr/>
      <w:tcPr>
        <w:tcBorders>
          <w:top w:val="single" w:sz="18" w:space="0" w:color="EC544F" w:themeColor="accent4" w:themeTint="BF"/>
        </w:tcBorders>
      </w:tcPr>
    </w:tblStylePr>
    <w:tblStylePr w:type="firstCol">
      <w:rPr>
        <w:b/>
        <w:bCs/>
      </w:rPr>
    </w:tblStylePr>
    <w:tblStylePr w:type="lastCol">
      <w:rPr>
        <w:b/>
        <w:bCs/>
      </w:rPr>
    </w:tblStylePr>
    <w:tblStylePr w:type="band1Vert">
      <w:tblPr/>
      <w:tcPr>
        <w:shd w:val="clear" w:color="auto" w:fill="F28D8A" w:themeFill="accent4" w:themeFillTint="7F"/>
      </w:tcPr>
    </w:tblStylePr>
    <w:tblStylePr w:type="band1Horz">
      <w:tblPr/>
      <w:tcPr>
        <w:shd w:val="clear" w:color="auto" w:fill="F28D8A" w:themeFill="accent4" w:themeFillTint="7F"/>
      </w:tcPr>
    </w:tblStylePr>
  </w:style>
  <w:style w:type="table" w:styleId="MediumGrid1-Accent5">
    <w:name w:val="Medium Grid 1 Accent 5"/>
    <w:basedOn w:val="TableNormal"/>
    <w:uiPriority w:val="67"/>
    <w:semiHidden/>
    <w:rsid w:val="00272C4B"/>
    <w:pPr>
      <w:spacing w:line="240" w:lineRule="auto"/>
    </w:pPr>
    <w:tblPr>
      <w:tblStyleRowBandSize w:val="1"/>
      <w:tblStyleColBandSize w:val="1"/>
      <w:tblBorders>
        <w:top w:val="single" w:sz="8" w:space="0" w:color="A4D92B" w:themeColor="accent5" w:themeTint="BF"/>
        <w:left w:val="single" w:sz="8" w:space="0" w:color="A4D92B" w:themeColor="accent5" w:themeTint="BF"/>
        <w:bottom w:val="single" w:sz="8" w:space="0" w:color="A4D92B" w:themeColor="accent5" w:themeTint="BF"/>
        <w:right w:val="single" w:sz="8" w:space="0" w:color="A4D92B" w:themeColor="accent5" w:themeTint="BF"/>
        <w:insideH w:val="single" w:sz="8" w:space="0" w:color="A4D92B" w:themeColor="accent5" w:themeTint="BF"/>
        <w:insideV w:val="single" w:sz="8" w:space="0" w:color="A4D92B" w:themeColor="accent5" w:themeTint="BF"/>
      </w:tblBorders>
    </w:tblPr>
    <w:tcPr>
      <w:shd w:val="clear" w:color="auto" w:fill="E1F2B9" w:themeFill="accent5" w:themeFillTint="3F"/>
    </w:tcPr>
    <w:tblStylePr w:type="firstRow">
      <w:rPr>
        <w:b/>
        <w:bCs/>
      </w:rPr>
    </w:tblStylePr>
    <w:tblStylePr w:type="lastRow">
      <w:rPr>
        <w:b/>
        <w:bCs/>
      </w:rPr>
      <w:tblPr/>
      <w:tcPr>
        <w:tcBorders>
          <w:top w:val="single" w:sz="18" w:space="0" w:color="A4D92B" w:themeColor="accent5" w:themeTint="BF"/>
        </w:tcBorders>
      </w:tcPr>
    </w:tblStylePr>
    <w:tblStylePr w:type="firstCol">
      <w:rPr>
        <w:b/>
        <w:bCs/>
      </w:rPr>
    </w:tblStylePr>
    <w:tblStylePr w:type="lastCol">
      <w:rPr>
        <w:b/>
        <w:bCs/>
      </w:rPr>
    </w:tblStylePr>
    <w:tblStylePr w:type="band1Vert">
      <w:tblPr/>
      <w:tcPr>
        <w:shd w:val="clear" w:color="auto" w:fill="C3E572" w:themeFill="accent5" w:themeFillTint="7F"/>
      </w:tcPr>
    </w:tblStylePr>
    <w:tblStylePr w:type="band1Horz">
      <w:tblPr/>
      <w:tcPr>
        <w:shd w:val="clear" w:color="auto" w:fill="C3E572" w:themeFill="accent5" w:themeFillTint="7F"/>
      </w:tcPr>
    </w:tblStylePr>
  </w:style>
  <w:style w:type="table" w:styleId="MediumGrid1-Accent6">
    <w:name w:val="Medium Grid 1 Accent 6"/>
    <w:basedOn w:val="TableNormal"/>
    <w:uiPriority w:val="67"/>
    <w:semiHidden/>
    <w:rsid w:val="00272C4B"/>
    <w:pPr>
      <w:spacing w:line="240" w:lineRule="auto"/>
    </w:pPr>
    <w:tblPr>
      <w:tblStyleRowBandSize w:val="1"/>
      <w:tblStyleColBandSize w:val="1"/>
      <w:tblBorders>
        <w:top w:val="single" w:sz="8" w:space="0" w:color="8E8D8D" w:themeColor="accent6" w:themeTint="BF"/>
        <w:left w:val="single" w:sz="8" w:space="0" w:color="8E8D8D" w:themeColor="accent6" w:themeTint="BF"/>
        <w:bottom w:val="single" w:sz="8" w:space="0" w:color="8E8D8D" w:themeColor="accent6" w:themeTint="BF"/>
        <w:right w:val="single" w:sz="8" w:space="0" w:color="8E8D8D" w:themeColor="accent6" w:themeTint="BF"/>
        <w:insideH w:val="single" w:sz="8" w:space="0" w:color="8E8D8D" w:themeColor="accent6" w:themeTint="BF"/>
        <w:insideV w:val="single" w:sz="8" w:space="0" w:color="8E8D8D" w:themeColor="accent6" w:themeTint="BF"/>
      </w:tblBorders>
    </w:tblPr>
    <w:tcPr>
      <w:shd w:val="clear" w:color="auto" w:fill="DAD9D9" w:themeFill="accent6" w:themeFillTint="3F"/>
    </w:tcPr>
    <w:tblStylePr w:type="firstRow">
      <w:rPr>
        <w:b/>
        <w:bCs/>
      </w:rPr>
    </w:tblStylePr>
    <w:tblStylePr w:type="lastRow">
      <w:rPr>
        <w:b/>
        <w:bCs/>
      </w:rPr>
      <w:tblPr/>
      <w:tcPr>
        <w:tcBorders>
          <w:top w:val="single" w:sz="18" w:space="0" w:color="8E8D8D" w:themeColor="accent6" w:themeTint="BF"/>
        </w:tcBorders>
      </w:tcPr>
    </w:tblStylePr>
    <w:tblStylePr w:type="firstCol">
      <w:rPr>
        <w:b/>
        <w:bCs/>
      </w:rPr>
    </w:tblStylePr>
    <w:tblStylePr w:type="lastCol">
      <w:rPr>
        <w:b/>
        <w:bCs/>
      </w:rPr>
    </w:tblStylePr>
    <w:tblStylePr w:type="band1Vert">
      <w:tblPr/>
      <w:tcPr>
        <w:shd w:val="clear" w:color="auto" w:fill="B4B3B3" w:themeFill="accent6" w:themeFillTint="7F"/>
      </w:tcPr>
    </w:tblStylePr>
    <w:tblStylePr w:type="band1Horz">
      <w:tblPr/>
      <w:tcPr>
        <w:shd w:val="clear" w:color="auto" w:fill="B4B3B3" w:themeFill="accent6" w:themeFillTint="7F"/>
      </w:tcPr>
    </w:tblStylePr>
  </w:style>
  <w:style w:type="table" w:styleId="MediumGrid2">
    <w:name w:val="Medium Grid 2"/>
    <w:basedOn w:val="TableNormal"/>
    <w:uiPriority w:val="68"/>
    <w:semiHidden/>
    <w:rsid w:val="00272C4B"/>
    <w:pPr>
      <w:spacing w:line="240" w:lineRule="auto"/>
    </w:pPr>
    <w:rPr>
      <w:rFonts w:asciiTheme="majorHAnsi" w:eastAsiaTheme="majorEastAsia" w:hAnsiTheme="majorHAnsi" w:cstheme="majorBidi"/>
    </w:rPr>
    <w:tblPr>
      <w:tblStyleRowBandSize w:val="1"/>
      <w:tblStyleColBandSize w:val="1"/>
      <w:tblBorders>
        <w:top w:val="single" w:sz="8" w:space="0" w:color="00577E" w:themeColor="text1"/>
        <w:left w:val="single" w:sz="8" w:space="0" w:color="00577E" w:themeColor="text1"/>
        <w:bottom w:val="single" w:sz="8" w:space="0" w:color="00577E" w:themeColor="text1"/>
        <w:right w:val="single" w:sz="8" w:space="0" w:color="00577E" w:themeColor="text1"/>
        <w:insideH w:val="single" w:sz="8" w:space="0" w:color="00577E" w:themeColor="text1"/>
        <w:insideV w:val="single" w:sz="8" w:space="0" w:color="00577E" w:themeColor="text1"/>
      </w:tblBorders>
    </w:tblPr>
    <w:tcPr>
      <w:shd w:val="clear" w:color="auto" w:fill="A0E1FF" w:themeFill="text1" w:themeFillTint="3F"/>
    </w:tcPr>
    <w:tblStylePr w:type="firstRow">
      <w:rPr>
        <w:b/>
        <w:bCs/>
        <w:color w:val="00577E" w:themeColor="text1"/>
      </w:rPr>
      <w:tblPr/>
      <w:tcPr>
        <w:shd w:val="clear" w:color="auto" w:fill="D9F3FF" w:themeFill="text1" w:themeFillTint="19"/>
      </w:tcPr>
    </w:tblStylePr>
    <w:tblStylePr w:type="lastRow">
      <w:rPr>
        <w:b/>
        <w:bCs/>
        <w:color w:val="00577E" w:themeColor="text1"/>
      </w:rPr>
      <w:tblPr/>
      <w:tcPr>
        <w:tcBorders>
          <w:top w:val="single" w:sz="12" w:space="0" w:color="00577E" w:themeColor="text1"/>
          <w:left w:val="nil"/>
          <w:bottom w:val="nil"/>
          <w:right w:val="nil"/>
          <w:insideH w:val="nil"/>
          <w:insideV w:val="nil"/>
        </w:tcBorders>
        <w:shd w:val="clear" w:color="auto" w:fill="FFFFFF" w:themeFill="background1"/>
      </w:tcPr>
    </w:tblStylePr>
    <w:tblStylePr w:type="firstCol">
      <w:rPr>
        <w:b/>
        <w:bCs/>
        <w:color w:val="00577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577E" w:themeColor="text1"/>
      </w:rPr>
      <w:tblPr/>
      <w:tcPr>
        <w:tcBorders>
          <w:top w:val="nil"/>
          <w:left w:val="nil"/>
          <w:bottom w:val="nil"/>
          <w:right w:val="nil"/>
          <w:insideH w:val="nil"/>
          <w:insideV w:val="nil"/>
        </w:tcBorders>
        <w:shd w:val="clear" w:color="auto" w:fill="B2E7FF" w:themeFill="text1" w:themeFillTint="33"/>
      </w:tcPr>
    </w:tblStylePr>
    <w:tblStylePr w:type="band1Vert">
      <w:tblPr/>
      <w:tcPr>
        <w:shd w:val="clear" w:color="auto" w:fill="3FC3FF" w:themeFill="text1" w:themeFillTint="7F"/>
      </w:tcPr>
    </w:tblStylePr>
    <w:tblStylePr w:type="band1Horz">
      <w:tblPr/>
      <w:tcPr>
        <w:tcBorders>
          <w:insideH w:val="single" w:sz="6" w:space="0" w:color="00577E" w:themeColor="text1"/>
          <w:insideV w:val="single" w:sz="6" w:space="0" w:color="00577E" w:themeColor="text1"/>
        </w:tcBorders>
        <w:shd w:val="clear" w:color="auto" w:fill="3FC3F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272C4B"/>
    <w:pPr>
      <w:spacing w:line="240" w:lineRule="auto"/>
    </w:pPr>
    <w:rPr>
      <w:rFonts w:asciiTheme="majorHAnsi" w:eastAsiaTheme="majorEastAsia" w:hAnsiTheme="majorHAnsi" w:cstheme="majorBidi"/>
    </w:rPr>
    <w:tblPr>
      <w:tblStyleRowBandSize w:val="1"/>
      <w:tblStyleColBandSize w:val="1"/>
      <w:tblBorders>
        <w:top w:val="single" w:sz="8" w:space="0" w:color="00577E" w:themeColor="accent1"/>
        <w:left w:val="single" w:sz="8" w:space="0" w:color="00577E" w:themeColor="accent1"/>
        <w:bottom w:val="single" w:sz="8" w:space="0" w:color="00577E" w:themeColor="accent1"/>
        <w:right w:val="single" w:sz="8" w:space="0" w:color="00577E" w:themeColor="accent1"/>
        <w:insideH w:val="single" w:sz="8" w:space="0" w:color="00577E" w:themeColor="accent1"/>
        <w:insideV w:val="single" w:sz="8" w:space="0" w:color="00577E" w:themeColor="accent1"/>
      </w:tblBorders>
    </w:tblPr>
    <w:tcPr>
      <w:shd w:val="clear" w:color="auto" w:fill="A0E1FF" w:themeFill="accent1" w:themeFillTint="3F"/>
    </w:tcPr>
    <w:tblStylePr w:type="firstRow">
      <w:rPr>
        <w:b/>
        <w:bCs/>
        <w:color w:val="00577E" w:themeColor="text1"/>
      </w:rPr>
      <w:tblPr/>
      <w:tcPr>
        <w:shd w:val="clear" w:color="auto" w:fill="D9F3FF" w:themeFill="accent1" w:themeFillTint="19"/>
      </w:tcPr>
    </w:tblStylePr>
    <w:tblStylePr w:type="lastRow">
      <w:rPr>
        <w:b/>
        <w:bCs/>
        <w:color w:val="00577E" w:themeColor="text1"/>
      </w:rPr>
      <w:tblPr/>
      <w:tcPr>
        <w:tcBorders>
          <w:top w:val="single" w:sz="12" w:space="0" w:color="00577E" w:themeColor="text1"/>
          <w:left w:val="nil"/>
          <w:bottom w:val="nil"/>
          <w:right w:val="nil"/>
          <w:insideH w:val="nil"/>
          <w:insideV w:val="nil"/>
        </w:tcBorders>
        <w:shd w:val="clear" w:color="auto" w:fill="FFFFFF" w:themeFill="background1"/>
      </w:tcPr>
    </w:tblStylePr>
    <w:tblStylePr w:type="firstCol">
      <w:rPr>
        <w:b/>
        <w:bCs/>
        <w:color w:val="00577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577E" w:themeColor="text1"/>
      </w:rPr>
      <w:tblPr/>
      <w:tcPr>
        <w:tcBorders>
          <w:top w:val="nil"/>
          <w:left w:val="nil"/>
          <w:bottom w:val="nil"/>
          <w:right w:val="nil"/>
          <w:insideH w:val="nil"/>
          <w:insideV w:val="nil"/>
        </w:tcBorders>
        <w:shd w:val="clear" w:color="auto" w:fill="B2E7FF" w:themeFill="accent1" w:themeFillTint="33"/>
      </w:tcPr>
    </w:tblStylePr>
    <w:tblStylePr w:type="band1Vert">
      <w:tblPr/>
      <w:tcPr>
        <w:shd w:val="clear" w:color="auto" w:fill="3FC3FF" w:themeFill="accent1" w:themeFillTint="7F"/>
      </w:tcPr>
    </w:tblStylePr>
    <w:tblStylePr w:type="band1Horz">
      <w:tblPr/>
      <w:tcPr>
        <w:tcBorders>
          <w:insideH w:val="single" w:sz="6" w:space="0" w:color="00577E" w:themeColor="accent1"/>
          <w:insideV w:val="single" w:sz="6" w:space="0" w:color="00577E" w:themeColor="accent1"/>
        </w:tcBorders>
        <w:shd w:val="clear" w:color="auto" w:fill="3FC3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272C4B"/>
    <w:pPr>
      <w:spacing w:line="240" w:lineRule="auto"/>
    </w:pPr>
    <w:rPr>
      <w:rFonts w:asciiTheme="majorHAnsi" w:eastAsiaTheme="majorEastAsia" w:hAnsiTheme="majorHAnsi" w:cstheme="majorBidi"/>
    </w:rPr>
    <w:tblPr>
      <w:tblStyleRowBandSize w:val="1"/>
      <w:tblStyleColBandSize w:val="1"/>
      <w:tblBorders>
        <w:top w:val="single" w:sz="8" w:space="0" w:color="C7D300" w:themeColor="accent2"/>
        <w:left w:val="single" w:sz="8" w:space="0" w:color="C7D300" w:themeColor="accent2"/>
        <w:bottom w:val="single" w:sz="8" w:space="0" w:color="C7D300" w:themeColor="accent2"/>
        <w:right w:val="single" w:sz="8" w:space="0" w:color="C7D300" w:themeColor="accent2"/>
        <w:insideH w:val="single" w:sz="8" w:space="0" w:color="C7D300" w:themeColor="accent2"/>
        <w:insideV w:val="single" w:sz="8" w:space="0" w:color="C7D300" w:themeColor="accent2"/>
      </w:tblBorders>
    </w:tblPr>
    <w:tcPr>
      <w:shd w:val="clear" w:color="auto" w:fill="FAFFB5" w:themeFill="accent2" w:themeFillTint="3F"/>
    </w:tcPr>
    <w:tblStylePr w:type="firstRow">
      <w:rPr>
        <w:b/>
        <w:bCs/>
        <w:color w:val="00577E" w:themeColor="text1"/>
      </w:rPr>
      <w:tblPr/>
      <w:tcPr>
        <w:shd w:val="clear" w:color="auto" w:fill="FDFFE1" w:themeFill="accent2" w:themeFillTint="19"/>
      </w:tcPr>
    </w:tblStylePr>
    <w:tblStylePr w:type="lastRow">
      <w:rPr>
        <w:b/>
        <w:bCs/>
        <w:color w:val="00577E" w:themeColor="text1"/>
      </w:rPr>
      <w:tblPr/>
      <w:tcPr>
        <w:tcBorders>
          <w:top w:val="single" w:sz="12" w:space="0" w:color="00577E" w:themeColor="text1"/>
          <w:left w:val="nil"/>
          <w:bottom w:val="nil"/>
          <w:right w:val="nil"/>
          <w:insideH w:val="nil"/>
          <w:insideV w:val="nil"/>
        </w:tcBorders>
        <w:shd w:val="clear" w:color="auto" w:fill="FFFFFF" w:themeFill="background1"/>
      </w:tcPr>
    </w:tblStylePr>
    <w:tblStylePr w:type="firstCol">
      <w:rPr>
        <w:b/>
        <w:bCs/>
        <w:color w:val="00577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577E" w:themeColor="text1"/>
      </w:rPr>
      <w:tblPr/>
      <w:tcPr>
        <w:tcBorders>
          <w:top w:val="nil"/>
          <w:left w:val="nil"/>
          <w:bottom w:val="nil"/>
          <w:right w:val="nil"/>
          <w:insideH w:val="nil"/>
          <w:insideV w:val="nil"/>
        </w:tcBorders>
        <w:shd w:val="clear" w:color="auto" w:fill="FBFFC3" w:themeFill="accent2" w:themeFillTint="33"/>
      </w:tcPr>
    </w:tblStylePr>
    <w:tblStylePr w:type="band1Vert">
      <w:tblPr/>
      <w:tcPr>
        <w:shd w:val="clear" w:color="auto" w:fill="F6FF6A" w:themeFill="accent2" w:themeFillTint="7F"/>
      </w:tcPr>
    </w:tblStylePr>
    <w:tblStylePr w:type="band1Horz">
      <w:tblPr/>
      <w:tcPr>
        <w:tcBorders>
          <w:insideH w:val="single" w:sz="6" w:space="0" w:color="C7D300" w:themeColor="accent2"/>
          <w:insideV w:val="single" w:sz="6" w:space="0" w:color="C7D300" w:themeColor="accent2"/>
        </w:tcBorders>
        <w:shd w:val="clear" w:color="auto" w:fill="F6FF6A"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272C4B"/>
    <w:pPr>
      <w:spacing w:line="240" w:lineRule="auto"/>
    </w:pPr>
    <w:rPr>
      <w:rFonts w:asciiTheme="majorHAnsi" w:eastAsiaTheme="majorEastAsia" w:hAnsiTheme="majorHAnsi" w:cstheme="majorBidi"/>
    </w:rPr>
    <w:tblPr>
      <w:tblStyleRowBandSize w:val="1"/>
      <w:tblStyleColBandSize w:val="1"/>
      <w:tblBorders>
        <w:top w:val="single" w:sz="8" w:space="0" w:color="0086A8" w:themeColor="accent3"/>
        <w:left w:val="single" w:sz="8" w:space="0" w:color="0086A8" w:themeColor="accent3"/>
        <w:bottom w:val="single" w:sz="8" w:space="0" w:color="0086A8" w:themeColor="accent3"/>
        <w:right w:val="single" w:sz="8" w:space="0" w:color="0086A8" w:themeColor="accent3"/>
        <w:insideH w:val="single" w:sz="8" w:space="0" w:color="0086A8" w:themeColor="accent3"/>
        <w:insideV w:val="single" w:sz="8" w:space="0" w:color="0086A8" w:themeColor="accent3"/>
      </w:tblBorders>
    </w:tblPr>
    <w:tcPr>
      <w:shd w:val="clear" w:color="auto" w:fill="AAEDFF" w:themeFill="accent3" w:themeFillTint="3F"/>
    </w:tcPr>
    <w:tblStylePr w:type="firstRow">
      <w:rPr>
        <w:b/>
        <w:bCs/>
        <w:color w:val="00577E" w:themeColor="text1"/>
      </w:rPr>
      <w:tblPr/>
      <w:tcPr>
        <w:shd w:val="clear" w:color="auto" w:fill="DDF8FF" w:themeFill="accent3" w:themeFillTint="19"/>
      </w:tcPr>
    </w:tblStylePr>
    <w:tblStylePr w:type="lastRow">
      <w:rPr>
        <w:b/>
        <w:bCs/>
        <w:color w:val="00577E" w:themeColor="text1"/>
      </w:rPr>
      <w:tblPr/>
      <w:tcPr>
        <w:tcBorders>
          <w:top w:val="single" w:sz="12" w:space="0" w:color="00577E" w:themeColor="text1"/>
          <w:left w:val="nil"/>
          <w:bottom w:val="nil"/>
          <w:right w:val="nil"/>
          <w:insideH w:val="nil"/>
          <w:insideV w:val="nil"/>
        </w:tcBorders>
        <w:shd w:val="clear" w:color="auto" w:fill="FFFFFF" w:themeFill="background1"/>
      </w:tcPr>
    </w:tblStylePr>
    <w:tblStylePr w:type="firstCol">
      <w:rPr>
        <w:b/>
        <w:bCs/>
        <w:color w:val="00577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577E" w:themeColor="text1"/>
      </w:rPr>
      <w:tblPr/>
      <w:tcPr>
        <w:tcBorders>
          <w:top w:val="nil"/>
          <w:left w:val="nil"/>
          <w:bottom w:val="nil"/>
          <w:right w:val="nil"/>
          <w:insideH w:val="nil"/>
          <w:insideV w:val="nil"/>
        </w:tcBorders>
        <w:shd w:val="clear" w:color="auto" w:fill="BAF0FF" w:themeFill="accent3" w:themeFillTint="33"/>
      </w:tcPr>
    </w:tblStylePr>
    <w:tblStylePr w:type="band1Vert">
      <w:tblPr/>
      <w:tcPr>
        <w:shd w:val="clear" w:color="auto" w:fill="54DCFF" w:themeFill="accent3" w:themeFillTint="7F"/>
      </w:tcPr>
    </w:tblStylePr>
    <w:tblStylePr w:type="band1Horz">
      <w:tblPr/>
      <w:tcPr>
        <w:tcBorders>
          <w:insideH w:val="single" w:sz="6" w:space="0" w:color="0086A8" w:themeColor="accent3"/>
          <w:insideV w:val="single" w:sz="6" w:space="0" w:color="0086A8" w:themeColor="accent3"/>
        </w:tcBorders>
        <w:shd w:val="clear" w:color="auto" w:fill="54DCFF"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272C4B"/>
    <w:pPr>
      <w:spacing w:line="240" w:lineRule="auto"/>
    </w:pPr>
    <w:rPr>
      <w:rFonts w:asciiTheme="majorHAnsi" w:eastAsiaTheme="majorEastAsia" w:hAnsiTheme="majorHAnsi" w:cstheme="majorBidi"/>
    </w:rPr>
    <w:tblPr>
      <w:tblStyleRowBandSize w:val="1"/>
      <w:tblStyleColBandSize w:val="1"/>
      <w:tblBorders>
        <w:top w:val="single" w:sz="8" w:space="0" w:color="E31F18" w:themeColor="accent4"/>
        <w:left w:val="single" w:sz="8" w:space="0" w:color="E31F18" w:themeColor="accent4"/>
        <w:bottom w:val="single" w:sz="8" w:space="0" w:color="E31F18" w:themeColor="accent4"/>
        <w:right w:val="single" w:sz="8" w:space="0" w:color="E31F18" w:themeColor="accent4"/>
        <w:insideH w:val="single" w:sz="8" w:space="0" w:color="E31F18" w:themeColor="accent4"/>
        <w:insideV w:val="single" w:sz="8" w:space="0" w:color="E31F18" w:themeColor="accent4"/>
      </w:tblBorders>
    </w:tblPr>
    <w:tcPr>
      <w:shd w:val="clear" w:color="auto" w:fill="F9C6C5" w:themeFill="accent4" w:themeFillTint="3F"/>
    </w:tcPr>
    <w:tblStylePr w:type="firstRow">
      <w:rPr>
        <w:b/>
        <w:bCs/>
        <w:color w:val="00577E" w:themeColor="text1"/>
      </w:rPr>
      <w:tblPr/>
      <w:tcPr>
        <w:shd w:val="clear" w:color="auto" w:fill="FCE8E7" w:themeFill="accent4" w:themeFillTint="19"/>
      </w:tcPr>
    </w:tblStylePr>
    <w:tblStylePr w:type="lastRow">
      <w:rPr>
        <w:b/>
        <w:bCs/>
        <w:color w:val="00577E" w:themeColor="text1"/>
      </w:rPr>
      <w:tblPr/>
      <w:tcPr>
        <w:tcBorders>
          <w:top w:val="single" w:sz="12" w:space="0" w:color="00577E" w:themeColor="text1"/>
          <w:left w:val="nil"/>
          <w:bottom w:val="nil"/>
          <w:right w:val="nil"/>
          <w:insideH w:val="nil"/>
          <w:insideV w:val="nil"/>
        </w:tcBorders>
        <w:shd w:val="clear" w:color="auto" w:fill="FFFFFF" w:themeFill="background1"/>
      </w:tcPr>
    </w:tblStylePr>
    <w:tblStylePr w:type="firstCol">
      <w:rPr>
        <w:b/>
        <w:bCs/>
        <w:color w:val="00577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577E" w:themeColor="text1"/>
      </w:rPr>
      <w:tblPr/>
      <w:tcPr>
        <w:tcBorders>
          <w:top w:val="nil"/>
          <w:left w:val="nil"/>
          <w:bottom w:val="nil"/>
          <w:right w:val="nil"/>
          <w:insideH w:val="nil"/>
          <w:insideV w:val="nil"/>
        </w:tcBorders>
        <w:shd w:val="clear" w:color="auto" w:fill="FAD1CF" w:themeFill="accent4" w:themeFillTint="33"/>
      </w:tcPr>
    </w:tblStylePr>
    <w:tblStylePr w:type="band1Vert">
      <w:tblPr/>
      <w:tcPr>
        <w:shd w:val="clear" w:color="auto" w:fill="F28D8A" w:themeFill="accent4" w:themeFillTint="7F"/>
      </w:tcPr>
    </w:tblStylePr>
    <w:tblStylePr w:type="band1Horz">
      <w:tblPr/>
      <w:tcPr>
        <w:tcBorders>
          <w:insideH w:val="single" w:sz="6" w:space="0" w:color="E31F18" w:themeColor="accent4"/>
          <w:insideV w:val="single" w:sz="6" w:space="0" w:color="E31F18" w:themeColor="accent4"/>
        </w:tcBorders>
        <w:shd w:val="clear" w:color="auto" w:fill="F28D8A"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272C4B"/>
    <w:pPr>
      <w:spacing w:line="240" w:lineRule="auto"/>
    </w:pPr>
    <w:rPr>
      <w:rFonts w:asciiTheme="majorHAnsi" w:eastAsiaTheme="majorEastAsia" w:hAnsiTheme="majorHAnsi" w:cstheme="majorBidi"/>
    </w:rPr>
    <w:tblPr>
      <w:tblStyleRowBandSize w:val="1"/>
      <w:tblStyleColBandSize w:val="1"/>
      <w:tblBorders>
        <w:top w:val="single" w:sz="8" w:space="0" w:color="72971B" w:themeColor="accent5"/>
        <w:left w:val="single" w:sz="8" w:space="0" w:color="72971B" w:themeColor="accent5"/>
        <w:bottom w:val="single" w:sz="8" w:space="0" w:color="72971B" w:themeColor="accent5"/>
        <w:right w:val="single" w:sz="8" w:space="0" w:color="72971B" w:themeColor="accent5"/>
        <w:insideH w:val="single" w:sz="8" w:space="0" w:color="72971B" w:themeColor="accent5"/>
        <w:insideV w:val="single" w:sz="8" w:space="0" w:color="72971B" w:themeColor="accent5"/>
      </w:tblBorders>
    </w:tblPr>
    <w:tcPr>
      <w:shd w:val="clear" w:color="auto" w:fill="E1F2B9" w:themeFill="accent5" w:themeFillTint="3F"/>
    </w:tcPr>
    <w:tblStylePr w:type="firstRow">
      <w:rPr>
        <w:b/>
        <w:bCs/>
        <w:color w:val="00577E" w:themeColor="text1"/>
      </w:rPr>
      <w:tblPr/>
      <w:tcPr>
        <w:shd w:val="clear" w:color="auto" w:fill="F3FAE3" w:themeFill="accent5" w:themeFillTint="19"/>
      </w:tcPr>
    </w:tblStylePr>
    <w:tblStylePr w:type="lastRow">
      <w:rPr>
        <w:b/>
        <w:bCs/>
        <w:color w:val="00577E" w:themeColor="text1"/>
      </w:rPr>
      <w:tblPr/>
      <w:tcPr>
        <w:tcBorders>
          <w:top w:val="single" w:sz="12" w:space="0" w:color="00577E" w:themeColor="text1"/>
          <w:left w:val="nil"/>
          <w:bottom w:val="nil"/>
          <w:right w:val="nil"/>
          <w:insideH w:val="nil"/>
          <w:insideV w:val="nil"/>
        </w:tcBorders>
        <w:shd w:val="clear" w:color="auto" w:fill="FFFFFF" w:themeFill="background1"/>
      </w:tcPr>
    </w:tblStylePr>
    <w:tblStylePr w:type="firstCol">
      <w:rPr>
        <w:b/>
        <w:bCs/>
        <w:color w:val="00577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577E" w:themeColor="text1"/>
      </w:rPr>
      <w:tblPr/>
      <w:tcPr>
        <w:tcBorders>
          <w:top w:val="nil"/>
          <w:left w:val="nil"/>
          <w:bottom w:val="nil"/>
          <w:right w:val="nil"/>
          <w:insideH w:val="nil"/>
          <w:insideV w:val="nil"/>
        </w:tcBorders>
        <w:shd w:val="clear" w:color="auto" w:fill="E6F5C6" w:themeFill="accent5" w:themeFillTint="33"/>
      </w:tcPr>
    </w:tblStylePr>
    <w:tblStylePr w:type="band1Vert">
      <w:tblPr/>
      <w:tcPr>
        <w:shd w:val="clear" w:color="auto" w:fill="C3E572" w:themeFill="accent5" w:themeFillTint="7F"/>
      </w:tcPr>
    </w:tblStylePr>
    <w:tblStylePr w:type="band1Horz">
      <w:tblPr/>
      <w:tcPr>
        <w:tcBorders>
          <w:insideH w:val="single" w:sz="6" w:space="0" w:color="72971B" w:themeColor="accent5"/>
          <w:insideV w:val="single" w:sz="6" w:space="0" w:color="72971B" w:themeColor="accent5"/>
        </w:tcBorders>
        <w:shd w:val="clear" w:color="auto" w:fill="C3E57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272C4B"/>
    <w:pPr>
      <w:spacing w:line="240" w:lineRule="auto"/>
    </w:pPr>
    <w:rPr>
      <w:rFonts w:asciiTheme="majorHAnsi" w:eastAsiaTheme="majorEastAsia" w:hAnsiTheme="majorHAnsi" w:cstheme="majorBidi"/>
    </w:rPr>
    <w:tblPr>
      <w:tblStyleRowBandSize w:val="1"/>
      <w:tblStyleColBandSize w:val="1"/>
      <w:tblBorders>
        <w:top w:val="single" w:sz="8" w:space="0" w:color="696868" w:themeColor="accent6"/>
        <w:left w:val="single" w:sz="8" w:space="0" w:color="696868" w:themeColor="accent6"/>
        <w:bottom w:val="single" w:sz="8" w:space="0" w:color="696868" w:themeColor="accent6"/>
        <w:right w:val="single" w:sz="8" w:space="0" w:color="696868" w:themeColor="accent6"/>
        <w:insideH w:val="single" w:sz="8" w:space="0" w:color="696868" w:themeColor="accent6"/>
        <w:insideV w:val="single" w:sz="8" w:space="0" w:color="696868" w:themeColor="accent6"/>
      </w:tblBorders>
    </w:tblPr>
    <w:tcPr>
      <w:shd w:val="clear" w:color="auto" w:fill="DAD9D9" w:themeFill="accent6" w:themeFillTint="3F"/>
    </w:tcPr>
    <w:tblStylePr w:type="firstRow">
      <w:rPr>
        <w:b/>
        <w:bCs/>
        <w:color w:val="00577E" w:themeColor="text1"/>
      </w:rPr>
      <w:tblPr/>
      <w:tcPr>
        <w:shd w:val="clear" w:color="auto" w:fill="F0F0F0" w:themeFill="accent6" w:themeFillTint="19"/>
      </w:tcPr>
    </w:tblStylePr>
    <w:tblStylePr w:type="lastRow">
      <w:rPr>
        <w:b/>
        <w:bCs/>
        <w:color w:val="00577E" w:themeColor="text1"/>
      </w:rPr>
      <w:tblPr/>
      <w:tcPr>
        <w:tcBorders>
          <w:top w:val="single" w:sz="12" w:space="0" w:color="00577E" w:themeColor="text1"/>
          <w:left w:val="nil"/>
          <w:bottom w:val="nil"/>
          <w:right w:val="nil"/>
          <w:insideH w:val="nil"/>
          <w:insideV w:val="nil"/>
        </w:tcBorders>
        <w:shd w:val="clear" w:color="auto" w:fill="FFFFFF" w:themeFill="background1"/>
      </w:tcPr>
    </w:tblStylePr>
    <w:tblStylePr w:type="firstCol">
      <w:rPr>
        <w:b/>
        <w:bCs/>
        <w:color w:val="00577E"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577E" w:themeColor="text1"/>
      </w:rPr>
      <w:tblPr/>
      <w:tcPr>
        <w:tcBorders>
          <w:top w:val="nil"/>
          <w:left w:val="nil"/>
          <w:bottom w:val="nil"/>
          <w:right w:val="nil"/>
          <w:insideH w:val="nil"/>
          <w:insideV w:val="nil"/>
        </w:tcBorders>
        <w:shd w:val="clear" w:color="auto" w:fill="E1E0E0" w:themeFill="accent6" w:themeFillTint="33"/>
      </w:tcPr>
    </w:tblStylePr>
    <w:tblStylePr w:type="band1Vert">
      <w:tblPr/>
      <w:tcPr>
        <w:shd w:val="clear" w:color="auto" w:fill="B4B3B3" w:themeFill="accent6" w:themeFillTint="7F"/>
      </w:tcPr>
    </w:tblStylePr>
    <w:tblStylePr w:type="band1Horz">
      <w:tblPr/>
      <w:tcPr>
        <w:tcBorders>
          <w:insideH w:val="single" w:sz="6" w:space="0" w:color="696868" w:themeColor="accent6"/>
          <w:insideV w:val="single" w:sz="6" w:space="0" w:color="696868" w:themeColor="accent6"/>
        </w:tcBorders>
        <w:shd w:val="clear" w:color="auto" w:fill="B4B3B3"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272C4B"/>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0E1FF"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577E"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577E"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577E"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577E"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3FC3F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3FC3FF" w:themeFill="text1" w:themeFillTint="7F"/>
      </w:tcPr>
    </w:tblStylePr>
  </w:style>
  <w:style w:type="table" w:styleId="MediumGrid3-Accent1">
    <w:name w:val="Medium Grid 3 Accent 1"/>
    <w:basedOn w:val="TableNormal"/>
    <w:uiPriority w:val="69"/>
    <w:semiHidden/>
    <w:rsid w:val="00272C4B"/>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0E1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577E"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577E"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577E"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577E"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3FC3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3FC3FF" w:themeFill="accent1" w:themeFillTint="7F"/>
      </w:tcPr>
    </w:tblStylePr>
  </w:style>
  <w:style w:type="table" w:styleId="MediumGrid3-Accent2">
    <w:name w:val="Medium Grid 3 Accent 2"/>
    <w:basedOn w:val="TableNormal"/>
    <w:uiPriority w:val="69"/>
    <w:semiHidden/>
    <w:rsid w:val="00272C4B"/>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FFB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7D300"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7D300"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7D300"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7D300"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6FF6A"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6FF6A" w:themeFill="accent2" w:themeFillTint="7F"/>
      </w:tcPr>
    </w:tblStylePr>
  </w:style>
  <w:style w:type="table" w:styleId="MediumGrid3-Accent3">
    <w:name w:val="Medium Grid 3 Accent 3"/>
    <w:basedOn w:val="TableNormal"/>
    <w:uiPriority w:val="69"/>
    <w:semiHidden/>
    <w:rsid w:val="00272C4B"/>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AEDFF"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86A8"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86A8"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86A8"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86A8"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4DCFF"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4DCFF" w:themeFill="accent3" w:themeFillTint="7F"/>
      </w:tcPr>
    </w:tblStylePr>
  </w:style>
  <w:style w:type="table" w:styleId="MediumGrid3-Accent4">
    <w:name w:val="Medium Grid 3 Accent 4"/>
    <w:basedOn w:val="TableNormal"/>
    <w:uiPriority w:val="69"/>
    <w:semiHidden/>
    <w:rsid w:val="00272C4B"/>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9C6C5"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31F18"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31F18"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31F18"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31F18"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28D8A"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28D8A" w:themeFill="accent4" w:themeFillTint="7F"/>
      </w:tcPr>
    </w:tblStylePr>
  </w:style>
  <w:style w:type="table" w:styleId="MediumGrid3-Accent5">
    <w:name w:val="Medium Grid 3 Accent 5"/>
    <w:basedOn w:val="TableNormal"/>
    <w:uiPriority w:val="69"/>
    <w:semiHidden/>
    <w:rsid w:val="00272C4B"/>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2B9"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2971B"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2971B"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2971B"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2971B"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57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572" w:themeFill="accent5" w:themeFillTint="7F"/>
      </w:tcPr>
    </w:tblStylePr>
  </w:style>
  <w:style w:type="table" w:styleId="MediumGrid3-Accent6">
    <w:name w:val="Medium Grid 3 Accent 6"/>
    <w:basedOn w:val="TableNormal"/>
    <w:uiPriority w:val="69"/>
    <w:semiHidden/>
    <w:rsid w:val="00272C4B"/>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AD9D9"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96868"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96868"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96868"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96868"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4B3B3"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4B3B3" w:themeFill="accent6" w:themeFillTint="7F"/>
      </w:tcPr>
    </w:tblStylePr>
  </w:style>
  <w:style w:type="table" w:styleId="MediumList1">
    <w:name w:val="Medium List 1"/>
    <w:basedOn w:val="TableNormal"/>
    <w:uiPriority w:val="65"/>
    <w:semiHidden/>
    <w:rsid w:val="00272C4B"/>
    <w:pPr>
      <w:spacing w:line="240" w:lineRule="auto"/>
    </w:pPr>
    <w:tblPr>
      <w:tblStyleRowBandSize w:val="1"/>
      <w:tblStyleColBandSize w:val="1"/>
      <w:tblBorders>
        <w:top w:val="single" w:sz="8" w:space="0" w:color="00577E" w:themeColor="text1"/>
        <w:bottom w:val="single" w:sz="8" w:space="0" w:color="00577E" w:themeColor="text1"/>
      </w:tblBorders>
    </w:tblPr>
    <w:tblStylePr w:type="firstRow">
      <w:rPr>
        <w:rFonts w:asciiTheme="majorHAnsi" w:eastAsiaTheme="majorEastAsia" w:hAnsiTheme="majorHAnsi" w:cstheme="majorBidi"/>
      </w:rPr>
      <w:tblPr/>
      <w:tcPr>
        <w:tcBorders>
          <w:top w:val="nil"/>
          <w:bottom w:val="single" w:sz="8" w:space="0" w:color="00577E" w:themeColor="text1"/>
        </w:tcBorders>
      </w:tcPr>
    </w:tblStylePr>
    <w:tblStylePr w:type="lastRow">
      <w:rPr>
        <w:b/>
        <w:bCs/>
        <w:color w:val="00577E" w:themeColor="text2"/>
      </w:rPr>
      <w:tblPr/>
      <w:tcPr>
        <w:tcBorders>
          <w:top w:val="single" w:sz="8" w:space="0" w:color="00577E" w:themeColor="text1"/>
          <w:bottom w:val="single" w:sz="8" w:space="0" w:color="00577E" w:themeColor="text1"/>
        </w:tcBorders>
      </w:tcPr>
    </w:tblStylePr>
    <w:tblStylePr w:type="firstCol">
      <w:rPr>
        <w:b/>
        <w:bCs/>
      </w:rPr>
    </w:tblStylePr>
    <w:tblStylePr w:type="lastCol">
      <w:rPr>
        <w:b/>
        <w:bCs/>
      </w:rPr>
      <w:tblPr/>
      <w:tcPr>
        <w:tcBorders>
          <w:top w:val="single" w:sz="8" w:space="0" w:color="00577E" w:themeColor="text1"/>
          <w:bottom w:val="single" w:sz="8" w:space="0" w:color="00577E" w:themeColor="text1"/>
        </w:tcBorders>
      </w:tcPr>
    </w:tblStylePr>
    <w:tblStylePr w:type="band1Vert">
      <w:tblPr/>
      <w:tcPr>
        <w:shd w:val="clear" w:color="auto" w:fill="A0E1FF" w:themeFill="text1" w:themeFillTint="3F"/>
      </w:tcPr>
    </w:tblStylePr>
    <w:tblStylePr w:type="band1Horz">
      <w:tblPr/>
      <w:tcPr>
        <w:shd w:val="clear" w:color="auto" w:fill="A0E1FF" w:themeFill="text1" w:themeFillTint="3F"/>
      </w:tcPr>
    </w:tblStylePr>
  </w:style>
  <w:style w:type="table" w:styleId="MediumList1-Accent1">
    <w:name w:val="Medium List 1 Accent 1"/>
    <w:basedOn w:val="TableNormal"/>
    <w:uiPriority w:val="65"/>
    <w:semiHidden/>
    <w:rsid w:val="00272C4B"/>
    <w:pPr>
      <w:spacing w:line="240" w:lineRule="auto"/>
    </w:pPr>
    <w:tblPr>
      <w:tblStyleRowBandSize w:val="1"/>
      <w:tblStyleColBandSize w:val="1"/>
      <w:tblBorders>
        <w:top w:val="single" w:sz="8" w:space="0" w:color="00577E" w:themeColor="accent1"/>
        <w:bottom w:val="single" w:sz="8" w:space="0" w:color="00577E" w:themeColor="accent1"/>
      </w:tblBorders>
    </w:tblPr>
    <w:tblStylePr w:type="firstRow">
      <w:rPr>
        <w:rFonts w:asciiTheme="majorHAnsi" w:eastAsiaTheme="majorEastAsia" w:hAnsiTheme="majorHAnsi" w:cstheme="majorBidi"/>
      </w:rPr>
      <w:tblPr/>
      <w:tcPr>
        <w:tcBorders>
          <w:top w:val="nil"/>
          <w:bottom w:val="single" w:sz="8" w:space="0" w:color="00577E" w:themeColor="accent1"/>
        </w:tcBorders>
      </w:tcPr>
    </w:tblStylePr>
    <w:tblStylePr w:type="lastRow">
      <w:rPr>
        <w:b/>
        <w:bCs/>
        <w:color w:val="00577E" w:themeColor="text2"/>
      </w:rPr>
      <w:tblPr/>
      <w:tcPr>
        <w:tcBorders>
          <w:top w:val="single" w:sz="8" w:space="0" w:color="00577E" w:themeColor="accent1"/>
          <w:bottom w:val="single" w:sz="8" w:space="0" w:color="00577E" w:themeColor="accent1"/>
        </w:tcBorders>
      </w:tcPr>
    </w:tblStylePr>
    <w:tblStylePr w:type="firstCol">
      <w:rPr>
        <w:b/>
        <w:bCs/>
      </w:rPr>
    </w:tblStylePr>
    <w:tblStylePr w:type="lastCol">
      <w:rPr>
        <w:b/>
        <w:bCs/>
      </w:rPr>
      <w:tblPr/>
      <w:tcPr>
        <w:tcBorders>
          <w:top w:val="single" w:sz="8" w:space="0" w:color="00577E" w:themeColor="accent1"/>
          <w:bottom w:val="single" w:sz="8" w:space="0" w:color="00577E" w:themeColor="accent1"/>
        </w:tcBorders>
      </w:tcPr>
    </w:tblStylePr>
    <w:tblStylePr w:type="band1Vert">
      <w:tblPr/>
      <w:tcPr>
        <w:shd w:val="clear" w:color="auto" w:fill="A0E1FF" w:themeFill="accent1" w:themeFillTint="3F"/>
      </w:tcPr>
    </w:tblStylePr>
    <w:tblStylePr w:type="band1Horz">
      <w:tblPr/>
      <w:tcPr>
        <w:shd w:val="clear" w:color="auto" w:fill="A0E1FF" w:themeFill="accent1" w:themeFillTint="3F"/>
      </w:tcPr>
    </w:tblStylePr>
  </w:style>
  <w:style w:type="table" w:styleId="MediumList1-Accent2">
    <w:name w:val="Medium List 1 Accent 2"/>
    <w:basedOn w:val="TableNormal"/>
    <w:uiPriority w:val="65"/>
    <w:semiHidden/>
    <w:rsid w:val="00272C4B"/>
    <w:pPr>
      <w:spacing w:line="240" w:lineRule="auto"/>
    </w:pPr>
    <w:tblPr>
      <w:tblStyleRowBandSize w:val="1"/>
      <w:tblStyleColBandSize w:val="1"/>
      <w:tblBorders>
        <w:top w:val="single" w:sz="8" w:space="0" w:color="C7D300" w:themeColor="accent2"/>
        <w:bottom w:val="single" w:sz="8" w:space="0" w:color="C7D300" w:themeColor="accent2"/>
      </w:tblBorders>
    </w:tblPr>
    <w:tblStylePr w:type="firstRow">
      <w:rPr>
        <w:rFonts w:asciiTheme="majorHAnsi" w:eastAsiaTheme="majorEastAsia" w:hAnsiTheme="majorHAnsi" w:cstheme="majorBidi"/>
      </w:rPr>
      <w:tblPr/>
      <w:tcPr>
        <w:tcBorders>
          <w:top w:val="nil"/>
          <w:bottom w:val="single" w:sz="8" w:space="0" w:color="C7D300" w:themeColor="accent2"/>
        </w:tcBorders>
      </w:tcPr>
    </w:tblStylePr>
    <w:tblStylePr w:type="lastRow">
      <w:rPr>
        <w:b/>
        <w:bCs/>
        <w:color w:val="00577E" w:themeColor="text2"/>
      </w:rPr>
      <w:tblPr/>
      <w:tcPr>
        <w:tcBorders>
          <w:top w:val="single" w:sz="8" w:space="0" w:color="C7D300" w:themeColor="accent2"/>
          <w:bottom w:val="single" w:sz="8" w:space="0" w:color="C7D300" w:themeColor="accent2"/>
        </w:tcBorders>
      </w:tcPr>
    </w:tblStylePr>
    <w:tblStylePr w:type="firstCol">
      <w:rPr>
        <w:b/>
        <w:bCs/>
      </w:rPr>
    </w:tblStylePr>
    <w:tblStylePr w:type="lastCol">
      <w:rPr>
        <w:b/>
        <w:bCs/>
      </w:rPr>
      <w:tblPr/>
      <w:tcPr>
        <w:tcBorders>
          <w:top w:val="single" w:sz="8" w:space="0" w:color="C7D300" w:themeColor="accent2"/>
          <w:bottom w:val="single" w:sz="8" w:space="0" w:color="C7D300" w:themeColor="accent2"/>
        </w:tcBorders>
      </w:tcPr>
    </w:tblStylePr>
    <w:tblStylePr w:type="band1Vert">
      <w:tblPr/>
      <w:tcPr>
        <w:shd w:val="clear" w:color="auto" w:fill="FAFFB5" w:themeFill="accent2" w:themeFillTint="3F"/>
      </w:tcPr>
    </w:tblStylePr>
    <w:tblStylePr w:type="band1Horz">
      <w:tblPr/>
      <w:tcPr>
        <w:shd w:val="clear" w:color="auto" w:fill="FAFFB5" w:themeFill="accent2" w:themeFillTint="3F"/>
      </w:tcPr>
    </w:tblStylePr>
  </w:style>
  <w:style w:type="table" w:styleId="MediumList1-Accent3">
    <w:name w:val="Medium List 1 Accent 3"/>
    <w:basedOn w:val="TableNormal"/>
    <w:uiPriority w:val="65"/>
    <w:semiHidden/>
    <w:rsid w:val="00272C4B"/>
    <w:pPr>
      <w:spacing w:line="240" w:lineRule="auto"/>
    </w:pPr>
    <w:tblPr>
      <w:tblStyleRowBandSize w:val="1"/>
      <w:tblStyleColBandSize w:val="1"/>
      <w:tblBorders>
        <w:top w:val="single" w:sz="8" w:space="0" w:color="0086A8" w:themeColor="accent3"/>
        <w:bottom w:val="single" w:sz="8" w:space="0" w:color="0086A8" w:themeColor="accent3"/>
      </w:tblBorders>
    </w:tblPr>
    <w:tblStylePr w:type="firstRow">
      <w:rPr>
        <w:rFonts w:asciiTheme="majorHAnsi" w:eastAsiaTheme="majorEastAsia" w:hAnsiTheme="majorHAnsi" w:cstheme="majorBidi"/>
      </w:rPr>
      <w:tblPr/>
      <w:tcPr>
        <w:tcBorders>
          <w:top w:val="nil"/>
          <w:bottom w:val="single" w:sz="8" w:space="0" w:color="0086A8" w:themeColor="accent3"/>
        </w:tcBorders>
      </w:tcPr>
    </w:tblStylePr>
    <w:tblStylePr w:type="lastRow">
      <w:rPr>
        <w:b/>
        <w:bCs/>
        <w:color w:val="00577E" w:themeColor="text2"/>
      </w:rPr>
      <w:tblPr/>
      <w:tcPr>
        <w:tcBorders>
          <w:top w:val="single" w:sz="8" w:space="0" w:color="0086A8" w:themeColor="accent3"/>
          <w:bottom w:val="single" w:sz="8" w:space="0" w:color="0086A8" w:themeColor="accent3"/>
        </w:tcBorders>
      </w:tcPr>
    </w:tblStylePr>
    <w:tblStylePr w:type="firstCol">
      <w:rPr>
        <w:b/>
        <w:bCs/>
      </w:rPr>
    </w:tblStylePr>
    <w:tblStylePr w:type="lastCol">
      <w:rPr>
        <w:b/>
        <w:bCs/>
      </w:rPr>
      <w:tblPr/>
      <w:tcPr>
        <w:tcBorders>
          <w:top w:val="single" w:sz="8" w:space="0" w:color="0086A8" w:themeColor="accent3"/>
          <w:bottom w:val="single" w:sz="8" w:space="0" w:color="0086A8" w:themeColor="accent3"/>
        </w:tcBorders>
      </w:tcPr>
    </w:tblStylePr>
    <w:tblStylePr w:type="band1Vert">
      <w:tblPr/>
      <w:tcPr>
        <w:shd w:val="clear" w:color="auto" w:fill="AAEDFF" w:themeFill="accent3" w:themeFillTint="3F"/>
      </w:tcPr>
    </w:tblStylePr>
    <w:tblStylePr w:type="band1Horz">
      <w:tblPr/>
      <w:tcPr>
        <w:shd w:val="clear" w:color="auto" w:fill="AAEDFF" w:themeFill="accent3" w:themeFillTint="3F"/>
      </w:tcPr>
    </w:tblStylePr>
  </w:style>
  <w:style w:type="table" w:styleId="MediumList1-Accent4">
    <w:name w:val="Medium List 1 Accent 4"/>
    <w:basedOn w:val="TableNormal"/>
    <w:uiPriority w:val="65"/>
    <w:semiHidden/>
    <w:rsid w:val="00272C4B"/>
    <w:pPr>
      <w:spacing w:line="240" w:lineRule="auto"/>
    </w:pPr>
    <w:tblPr>
      <w:tblStyleRowBandSize w:val="1"/>
      <w:tblStyleColBandSize w:val="1"/>
      <w:tblBorders>
        <w:top w:val="single" w:sz="8" w:space="0" w:color="E31F18" w:themeColor="accent4"/>
        <w:bottom w:val="single" w:sz="8" w:space="0" w:color="E31F18" w:themeColor="accent4"/>
      </w:tblBorders>
    </w:tblPr>
    <w:tblStylePr w:type="firstRow">
      <w:rPr>
        <w:rFonts w:asciiTheme="majorHAnsi" w:eastAsiaTheme="majorEastAsia" w:hAnsiTheme="majorHAnsi" w:cstheme="majorBidi"/>
      </w:rPr>
      <w:tblPr/>
      <w:tcPr>
        <w:tcBorders>
          <w:top w:val="nil"/>
          <w:bottom w:val="single" w:sz="8" w:space="0" w:color="E31F18" w:themeColor="accent4"/>
        </w:tcBorders>
      </w:tcPr>
    </w:tblStylePr>
    <w:tblStylePr w:type="lastRow">
      <w:rPr>
        <w:b/>
        <w:bCs/>
        <w:color w:val="00577E" w:themeColor="text2"/>
      </w:rPr>
      <w:tblPr/>
      <w:tcPr>
        <w:tcBorders>
          <w:top w:val="single" w:sz="8" w:space="0" w:color="E31F18" w:themeColor="accent4"/>
          <w:bottom w:val="single" w:sz="8" w:space="0" w:color="E31F18" w:themeColor="accent4"/>
        </w:tcBorders>
      </w:tcPr>
    </w:tblStylePr>
    <w:tblStylePr w:type="firstCol">
      <w:rPr>
        <w:b/>
        <w:bCs/>
      </w:rPr>
    </w:tblStylePr>
    <w:tblStylePr w:type="lastCol">
      <w:rPr>
        <w:b/>
        <w:bCs/>
      </w:rPr>
      <w:tblPr/>
      <w:tcPr>
        <w:tcBorders>
          <w:top w:val="single" w:sz="8" w:space="0" w:color="E31F18" w:themeColor="accent4"/>
          <w:bottom w:val="single" w:sz="8" w:space="0" w:color="E31F18" w:themeColor="accent4"/>
        </w:tcBorders>
      </w:tcPr>
    </w:tblStylePr>
    <w:tblStylePr w:type="band1Vert">
      <w:tblPr/>
      <w:tcPr>
        <w:shd w:val="clear" w:color="auto" w:fill="F9C6C5" w:themeFill="accent4" w:themeFillTint="3F"/>
      </w:tcPr>
    </w:tblStylePr>
    <w:tblStylePr w:type="band1Horz">
      <w:tblPr/>
      <w:tcPr>
        <w:shd w:val="clear" w:color="auto" w:fill="F9C6C5" w:themeFill="accent4" w:themeFillTint="3F"/>
      </w:tcPr>
    </w:tblStylePr>
  </w:style>
  <w:style w:type="table" w:styleId="MediumList1-Accent5">
    <w:name w:val="Medium List 1 Accent 5"/>
    <w:basedOn w:val="TableNormal"/>
    <w:uiPriority w:val="65"/>
    <w:semiHidden/>
    <w:rsid w:val="00272C4B"/>
    <w:pPr>
      <w:spacing w:line="240" w:lineRule="auto"/>
    </w:pPr>
    <w:tblPr>
      <w:tblStyleRowBandSize w:val="1"/>
      <w:tblStyleColBandSize w:val="1"/>
      <w:tblBorders>
        <w:top w:val="single" w:sz="8" w:space="0" w:color="72971B" w:themeColor="accent5"/>
        <w:bottom w:val="single" w:sz="8" w:space="0" w:color="72971B" w:themeColor="accent5"/>
      </w:tblBorders>
    </w:tblPr>
    <w:tblStylePr w:type="firstRow">
      <w:rPr>
        <w:rFonts w:asciiTheme="majorHAnsi" w:eastAsiaTheme="majorEastAsia" w:hAnsiTheme="majorHAnsi" w:cstheme="majorBidi"/>
      </w:rPr>
      <w:tblPr/>
      <w:tcPr>
        <w:tcBorders>
          <w:top w:val="nil"/>
          <w:bottom w:val="single" w:sz="8" w:space="0" w:color="72971B" w:themeColor="accent5"/>
        </w:tcBorders>
      </w:tcPr>
    </w:tblStylePr>
    <w:tblStylePr w:type="lastRow">
      <w:rPr>
        <w:b/>
        <w:bCs/>
        <w:color w:val="00577E" w:themeColor="text2"/>
      </w:rPr>
      <w:tblPr/>
      <w:tcPr>
        <w:tcBorders>
          <w:top w:val="single" w:sz="8" w:space="0" w:color="72971B" w:themeColor="accent5"/>
          <w:bottom w:val="single" w:sz="8" w:space="0" w:color="72971B" w:themeColor="accent5"/>
        </w:tcBorders>
      </w:tcPr>
    </w:tblStylePr>
    <w:tblStylePr w:type="firstCol">
      <w:rPr>
        <w:b/>
        <w:bCs/>
      </w:rPr>
    </w:tblStylePr>
    <w:tblStylePr w:type="lastCol">
      <w:rPr>
        <w:b/>
        <w:bCs/>
      </w:rPr>
      <w:tblPr/>
      <w:tcPr>
        <w:tcBorders>
          <w:top w:val="single" w:sz="8" w:space="0" w:color="72971B" w:themeColor="accent5"/>
          <w:bottom w:val="single" w:sz="8" w:space="0" w:color="72971B" w:themeColor="accent5"/>
        </w:tcBorders>
      </w:tcPr>
    </w:tblStylePr>
    <w:tblStylePr w:type="band1Vert">
      <w:tblPr/>
      <w:tcPr>
        <w:shd w:val="clear" w:color="auto" w:fill="E1F2B9" w:themeFill="accent5" w:themeFillTint="3F"/>
      </w:tcPr>
    </w:tblStylePr>
    <w:tblStylePr w:type="band1Horz">
      <w:tblPr/>
      <w:tcPr>
        <w:shd w:val="clear" w:color="auto" w:fill="E1F2B9" w:themeFill="accent5" w:themeFillTint="3F"/>
      </w:tcPr>
    </w:tblStylePr>
  </w:style>
  <w:style w:type="table" w:styleId="MediumList1-Accent6">
    <w:name w:val="Medium List 1 Accent 6"/>
    <w:basedOn w:val="TableNormal"/>
    <w:uiPriority w:val="65"/>
    <w:semiHidden/>
    <w:rsid w:val="00272C4B"/>
    <w:pPr>
      <w:spacing w:line="240" w:lineRule="auto"/>
    </w:pPr>
    <w:tblPr>
      <w:tblStyleRowBandSize w:val="1"/>
      <w:tblStyleColBandSize w:val="1"/>
      <w:tblBorders>
        <w:top w:val="single" w:sz="8" w:space="0" w:color="696868" w:themeColor="accent6"/>
        <w:bottom w:val="single" w:sz="8" w:space="0" w:color="696868" w:themeColor="accent6"/>
      </w:tblBorders>
    </w:tblPr>
    <w:tblStylePr w:type="firstRow">
      <w:rPr>
        <w:rFonts w:asciiTheme="majorHAnsi" w:eastAsiaTheme="majorEastAsia" w:hAnsiTheme="majorHAnsi" w:cstheme="majorBidi"/>
      </w:rPr>
      <w:tblPr/>
      <w:tcPr>
        <w:tcBorders>
          <w:top w:val="nil"/>
          <w:bottom w:val="single" w:sz="8" w:space="0" w:color="696868" w:themeColor="accent6"/>
        </w:tcBorders>
      </w:tcPr>
    </w:tblStylePr>
    <w:tblStylePr w:type="lastRow">
      <w:rPr>
        <w:b/>
        <w:bCs/>
        <w:color w:val="00577E" w:themeColor="text2"/>
      </w:rPr>
      <w:tblPr/>
      <w:tcPr>
        <w:tcBorders>
          <w:top w:val="single" w:sz="8" w:space="0" w:color="696868" w:themeColor="accent6"/>
          <w:bottom w:val="single" w:sz="8" w:space="0" w:color="696868" w:themeColor="accent6"/>
        </w:tcBorders>
      </w:tcPr>
    </w:tblStylePr>
    <w:tblStylePr w:type="firstCol">
      <w:rPr>
        <w:b/>
        <w:bCs/>
      </w:rPr>
    </w:tblStylePr>
    <w:tblStylePr w:type="lastCol">
      <w:rPr>
        <w:b/>
        <w:bCs/>
      </w:rPr>
      <w:tblPr/>
      <w:tcPr>
        <w:tcBorders>
          <w:top w:val="single" w:sz="8" w:space="0" w:color="696868" w:themeColor="accent6"/>
          <w:bottom w:val="single" w:sz="8" w:space="0" w:color="696868" w:themeColor="accent6"/>
        </w:tcBorders>
      </w:tcPr>
    </w:tblStylePr>
    <w:tblStylePr w:type="band1Vert">
      <w:tblPr/>
      <w:tcPr>
        <w:shd w:val="clear" w:color="auto" w:fill="DAD9D9" w:themeFill="accent6" w:themeFillTint="3F"/>
      </w:tcPr>
    </w:tblStylePr>
    <w:tblStylePr w:type="band1Horz">
      <w:tblPr/>
      <w:tcPr>
        <w:shd w:val="clear" w:color="auto" w:fill="DAD9D9" w:themeFill="accent6" w:themeFillTint="3F"/>
      </w:tcPr>
    </w:tblStylePr>
  </w:style>
  <w:style w:type="table" w:styleId="MediumList2">
    <w:name w:val="Medium List 2"/>
    <w:basedOn w:val="TableNormal"/>
    <w:uiPriority w:val="66"/>
    <w:semiHidden/>
    <w:rsid w:val="00272C4B"/>
    <w:pPr>
      <w:spacing w:line="240" w:lineRule="auto"/>
    </w:pPr>
    <w:rPr>
      <w:rFonts w:asciiTheme="majorHAnsi" w:eastAsiaTheme="majorEastAsia" w:hAnsiTheme="majorHAnsi" w:cstheme="majorBidi"/>
    </w:rPr>
    <w:tblPr>
      <w:tblStyleRowBandSize w:val="1"/>
      <w:tblStyleColBandSize w:val="1"/>
      <w:tblBorders>
        <w:top w:val="single" w:sz="8" w:space="0" w:color="00577E" w:themeColor="text1"/>
        <w:left w:val="single" w:sz="8" w:space="0" w:color="00577E" w:themeColor="text1"/>
        <w:bottom w:val="single" w:sz="8" w:space="0" w:color="00577E" w:themeColor="text1"/>
        <w:right w:val="single" w:sz="8" w:space="0" w:color="00577E" w:themeColor="text1"/>
      </w:tblBorders>
    </w:tblPr>
    <w:tblStylePr w:type="firstRow">
      <w:rPr>
        <w:sz w:val="24"/>
        <w:szCs w:val="24"/>
      </w:rPr>
      <w:tblPr/>
      <w:tcPr>
        <w:tcBorders>
          <w:top w:val="nil"/>
          <w:left w:val="nil"/>
          <w:bottom w:val="single" w:sz="24" w:space="0" w:color="00577E" w:themeColor="text1"/>
          <w:right w:val="nil"/>
          <w:insideH w:val="nil"/>
          <w:insideV w:val="nil"/>
        </w:tcBorders>
        <w:shd w:val="clear" w:color="auto" w:fill="FFFFFF" w:themeFill="background1"/>
      </w:tcPr>
    </w:tblStylePr>
    <w:tblStylePr w:type="lastRow">
      <w:tblPr/>
      <w:tcPr>
        <w:tcBorders>
          <w:top w:val="single" w:sz="8" w:space="0" w:color="00577E"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577E" w:themeColor="text1"/>
          <w:insideH w:val="nil"/>
          <w:insideV w:val="nil"/>
        </w:tcBorders>
        <w:shd w:val="clear" w:color="auto" w:fill="FFFFFF" w:themeFill="background1"/>
      </w:tcPr>
    </w:tblStylePr>
    <w:tblStylePr w:type="lastCol">
      <w:tblPr/>
      <w:tcPr>
        <w:tcBorders>
          <w:top w:val="nil"/>
          <w:left w:val="single" w:sz="8" w:space="0" w:color="00577E"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0E1FF" w:themeFill="text1" w:themeFillTint="3F"/>
      </w:tcPr>
    </w:tblStylePr>
    <w:tblStylePr w:type="band1Horz">
      <w:tblPr/>
      <w:tcPr>
        <w:tcBorders>
          <w:top w:val="nil"/>
          <w:bottom w:val="nil"/>
          <w:insideH w:val="nil"/>
          <w:insideV w:val="nil"/>
        </w:tcBorders>
        <w:shd w:val="clear" w:color="auto" w:fill="A0E1FF"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272C4B"/>
    <w:pPr>
      <w:spacing w:line="240" w:lineRule="auto"/>
    </w:pPr>
    <w:rPr>
      <w:rFonts w:asciiTheme="majorHAnsi" w:eastAsiaTheme="majorEastAsia" w:hAnsiTheme="majorHAnsi" w:cstheme="majorBidi"/>
    </w:rPr>
    <w:tblPr>
      <w:tblStyleRowBandSize w:val="1"/>
      <w:tblStyleColBandSize w:val="1"/>
      <w:tblBorders>
        <w:top w:val="single" w:sz="8" w:space="0" w:color="00577E" w:themeColor="accent1"/>
        <w:left w:val="single" w:sz="8" w:space="0" w:color="00577E" w:themeColor="accent1"/>
        <w:bottom w:val="single" w:sz="8" w:space="0" w:color="00577E" w:themeColor="accent1"/>
        <w:right w:val="single" w:sz="8" w:space="0" w:color="00577E" w:themeColor="accent1"/>
      </w:tblBorders>
    </w:tblPr>
    <w:tblStylePr w:type="firstRow">
      <w:rPr>
        <w:sz w:val="24"/>
        <w:szCs w:val="24"/>
      </w:rPr>
      <w:tblPr/>
      <w:tcPr>
        <w:tcBorders>
          <w:top w:val="nil"/>
          <w:left w:val="nil"/>
          <w:bottom w:val="single" w:sz="24" w:space="0" w:color="00577E" w:themeColor="accent1"/>
          <w:right w:val="nil"/>
          <w:insideH w:val="nil"/>
          <w:insideV w:val="nil"/>
        </w:tcBorders>
        <w:shd w:val="clear" w:color="auto" w:fill="FFFFFF" w:themeFill="background1"/>
      </w:tcPr>
    </w:tblStylePr>
    <w:tblStylePr w:type="lastRow">
      <w:tblPr/>
      <w:tcPr>
        <w:tcBorders>
          <w:top w:val="single" w:sz="8" w:space="0" w:color="00577E"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577E" w:themeColor="accent1"/>
          <w:insideH w:val="nil"/>
          <w:insideV w:val="nil"/>
        </w:tcBorders>
        <w:shd w:val="clear" w:color="auto" w:fill="FFFFFF" w:themeFill="background1"/>
      </w:tcPr>
    </w:tblStylePr>
    <w:tblStylePr w:type="lastCol">
      <w:tblPr/>
      <w:tcPr>
        <w:tcBorders>
          <w:top w:val="nil"/>
          <w:left w:val="single" w:sz="8" w:space="0" w:color="00577E"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0E1FF" w:themeFill="accent1" w:themeFillTint="3F"/>
      </w:tcPr>
    </w:tblStylePr>
    <w:tblStylePr w:type="band1Horz">
      <w:tblPr/>
      <w:tcPr>
        <w:tcBorders>
          <w:top w:val="nil"/>
          <w:bottom w:val="nil"/>
          <w:insideH w:val="nil"/>
          <w:insideV w:val="nil"/>
        </w:tcBorders>
        <w:shd w:val="clear" w:color="auto" w:fill="A0E1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272C4B"/>
    <w:pPr>
      <w:spacing w:line="240" w:lineRule="auto"/>
    </w:pPr>
    <w:rPr>
      <w:rFonts w:asciiTheme="majorHAnsi" w:eastAsiaTheme="majorEastAsia" w:hAnsiTheme="majorHAnsi" w:cstheme="majorBidi"/>
    </w:rPr>
    <w:tblPr>
      <w:tblStyleRowBandSize w:val="1"/>
      <w:tblStyleColBandSize w:val="1"/>
      <w:tblBorders>
        <w:top w:val="single" w:sz="8" w:space="0" w:color="C7D300" w:themeColor="accent2"/>
        <w:left w:val="single" w:sz="8" w:space="0" w:color="C7D300" w:themeColor="accent2"/>
        <w:bottom w:val="single" w:sz="8" w:space="0" w:color="C7D300" w:themeColor="accent2"/>
        <w:right w:val="single" w:sz="8" w:space="0" w:color="C7D300" w:themeColor="accent2"/>
      </w:tblBorders>
    </w:tblPr>
    <w:tblStylePr w:type="firstRow">
      <w:rPr>
        <w:sz w:val="24"/>
        <w:szCs w:val="24"/>
      </w:rPr>
      <w:tblPr/>
      <w:tcPr>
        <w:tcBorders>
          <w:top w:val="nil"/>
          <w:left w:val="nil"/>
          <w:bottom w:val="single" w:sz="24" w:space="0" w:color="C7D300" w:themeColor="accent2"/>
          <w:right w:val="nil"/>
          <w:insideH w:val="nil"/>
          <w:insideV w:val="nil"/>
        </w:tcBorders>
        <w:shd w:val="clear" w:color="auto" w:fill="FFFFFF" w:themeFill="background1"/>
      </w:tcPr>
    </w:tblStylePr>
    <w:tblStylePr w:type="lastRow">
      <w:tblPr/>
      <w:tcPr>
        <w:tcBorders>
          <w:top w:val="single" w:sz="8" w:space="0" w:color="C7D300"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7D300" w:themeColor="accent2"/>
          <w:insideH w:val="nil"/>
          <w:insideV w:val="nil"/>
        </w:tcBorders>
        <w:shd w:val="clear" w:color="auto" w:fill="FFFFFF" w:themeFill="background1"/>
      </w:tcPr>
    </w:tblStylePr>
    <w:tblStylePr w:type="lastCol">
      <w:tblPr/>
      <w:tcPr>
        <w:tcBorders>
          <w:top w:val="nil"/>
          <w:left w:val="single" w:sz="8" w:space="0" w:color="C7D300"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FFB5" w:themeFill="accent2" w:themeFillTint="3F"/>
      </w:tcPr>
    </w:tblStylePr>
    <w:tblStylePr w:type="band1Horz">
      <w:tblPr/>
      <w:tcPr>
        <w:tcBorders>
          <w:top w:val="nil"/>
          <w:bottom w:val="nil"/>
          <w:insideH w:val="nil"/>
          <w:insideV w:val="nil"/>
        </w:tcBorders>
        <w:shd w:val="clear" w:color="auto" w:fill="FAFFB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272C4B"/>
    <w:pPr>
      <w:spacing w:line="240" w:lineRule="auto"/>
    </w:pPr>
    <w:rPr>
      <w:rFonts w:asciiTheme="majorHAnsi" w:eastAsiaTheme="majorEastAsia" w:hAnsiTheme="majorHAnsi" w:cstheme="majorBidi"/>
    </w:rPr>
    <w:tblPr>
      <w:tblStyleRowBandSize w:val="1"/>
      <w:tblStyleColBandSize w:val="1"/>
      <w:tblBorders>
        <w:top w:val="single" w:sz="8" w:space="0" w:color="0086A8" w:themeColor="accent3"/>
        <w:left w:val="single" w:sz="8" w:space="0" w:color="0086A8" w:themeColor="accent3"/>
        <w:bottom w:val="single" w:sz="8" w:space="0" w:color="0086A8" w:themeColor="accent3"/>
        <w:right w:val="single" w:sz="8" w:space="0" w:color="0086A8" w:themeColor="accent3"/>
      </w:tblBorders>
    </w:tblPr>
    <w:tblStylePr w:type="firstRow">
      <w:rPr>
        <w:sz w:val="24"/>
        <w:szCs w:val="24"/>
      </w:rPr>
      <w:tblPr/>
      <w:tcPr>
        <w:tcBorders>
          <w:top w:val="nil"/>
          <w:left w:val="nil"/>
          <w:bottom w:val="single" w:sz="24" w:space="0" w:color="0086A8" w:themeColor="accent3"/>
          <w:right w:val="nil"/>
          <w:insideH w:val="nil"/>
          <w:insideV w:val="nil"/>
        </w:tcBorders>
        <w:shd w:val="clear" w:color="auto" w:fill="FFFFFF" w:themeFill="background1"/>
      </w:tcPr>
    </w:tblStylePr>
    <w:tblStylePr w:type="lastRow">
      <w:tblPr/>
      <w:tcPr>
        <w:tcBorders>
          <w:top w:val="single" w:sz="8" w:space="0" w:color="0086A8"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86A8" w:themeColor="accent3"/>
          <w:insideH w:val="nil"/>
          <w:insideV w:val="nil"/>
        </w:tcBorders>
        <w:shd w:val="clear" w:color="auto" w:fill="FFFFFF" w:themeFill="background1"/>
      </w:tcPr>
    </w:tblStylePr>
    <w:tblStylePr w:type="lastCol">
      <w:tblPr/>
      <w:tcPr>
        <w:tcBorders>
          <w:top w:val="nil"/>
          <w:left w:val="single" w:sz="8" w:space="0" w:color="0086A8"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AEDFF" w:themeFill="accent3" w:themeFillTint="3F"/>
      </w:tcPr>
    </w:tblStylePr>
    <w:tblStylePr w:type="band1Horz">
      <w:tblPr/>
      <w:tcPr>
        <w:tcBorders>
          <w:top w:val="nil"/>
          <w:bottom w:val="nil"/>
          <w:insideH w:val="nil"/>
          <w:insideV w:val="nil"/>
        </w:tcBorders>
        <w:shd w:val="clear" w:color="auto" w:fill="AAEDFF"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272C4B"/>
    <w:pPr>
      <w:spacing w:line="240" w:lineRule="auto"/>
    </w:pPr>
    <w:rPr>
      <w:rFonts w:asciiTheme="majorHAnsi" w:eastAsiaTheme="majorEastAsia" w:hAnsiTheme="majorHAnsi" w:cstheme="majorBidi"/>
    </w:rPr>
    <w:tblPr>
      <w:tblStyleRowBandSize w:val="1"/>
      <w:tblStyleColBandSize w:val="1"/>
      <w:tblBorders>
        <w:top w:val="single" w:sz="8" w:space="0" w:color="E31F18" w:themeColor="accent4"/>
        <w:left w:val="single" w:sz="8" w:space="0" w:color="E31F18" w:themeColor="accent4"/>
        <w:bottom w:val="single" w:sz="8" w:space="0" w:color="E31F18" w:themeColor="accent4"/>
        <w:right w:val="single" w:sz="8" w:space="0" w:color="E31F18" w:themeColor="accent4"/>
      </w:tblBorders>
    </w:tblPr>
    <w:tblStylePr w:type="firstRow">
      <w:rPr>
        <w:sz w:val="24"/>
        <w:szCs w:val="24"/>
      </w:rPr>
      <w:tblPr/>
      <w:tcPr>
        <w:tcBorders>
          <w:top w:val="nil"/>
          <w:left w:val="nil"/>
          <w:bottom w:val="single" w:sz="24" w:space="0" w:color="E31F18" w:themeColor="accent4"/>
          <w:right w:val="nil"/>
          <w:insideH w:val="nil"/>
          <w:insideV w:val="nil"/>
        </w:tcBorders>
        <w:shd w:val="clear" w:color="auto" w:fill="FFFFFF" w:themeFill="background1"/>
      </w:tcPr>
    </w:tblStylePr>
    <w:tblStylePr w:type="lastRow">
      <w:tblPr/>
      <w:tcPr>
        <w:tcBorders>
          <w:top w:val="single" w:sz="8" w:space="0" w:color="E31F18"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31F18" w:themeColor="accent4"/>
          <w:insideH w:val="nil"/>
          <w:insideV w:val="nil"/>
        </w:tcBorders>
        <w:shd w:val="clear" w:color="auto" w:fill="FFFFFF" w:themeFill="background1"/>
      </w:tcPr>
    </w:tblStylePr>
    <w:tblStylePr w:type="lastCol">
      <w:tblPr/>
      <w:tcPr>
        <w:tcBorders>
          <w:top w:val="nil"/>
          <w:left w:val="single" w:sz="8" w:space="0" w:color="E31F18"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9C6C5" w:themeFill="accent4" w:themeFillTint="3F"/>
      </w:tcPr>
    </w:tblStylePr>
    <w:tblStylePr w:type="band1Horz">
      <w:tblPr/>
      <w:tcPr>
        <w:tcBorders>
          <w:top w:val="nil"/>
          <w:bottom w:val="nil"/>
          <w:insideH w:val="nil"/>
          <w:insideV w:val="nil"/>
        </w:tcBorders>
        <w:shd w:val="clear" w:color="auto" w:fill="F9C6C5"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272C4B"/>
    <w:pPr>
      <w:spacing w:line="240" w:lineRule="auto"/>
    </w:pPr>
    <w:rPr>
      <w:rFonts w:asciiTheme="majorHAnsi" w:eastAsiaTheme="majorEastAsia" w:hAnsiTheme="majorHAnsi" w:cstheme="majorBidi"/>
    </w:rPr>
    <w:tblPr>
      <w:tblStyleRowBandSize w:val="1"/>
      <w:tblStyleColBandSize w:val="1"/>
      <w:tblBorders>
        <w:top w:val="single" w:sz="8" w:space="0" w:color="72971B" w:themeColor="accent5"/>
        <w:left w:val="single" w:sz="8" w:space="0" w:color="72971B" w:themeColor="accent5"/>
        <w:bottom w:val="single" w:sz="8" w:space="0" w:color="72971B" w:themeColor="accent5"/>
        <w:right w:val="single" w:sz="8" w:space="0" w:color="72971B" w:themeColor="accent5"/>
      </w:tblBorders>
    </w:tblPr>
    <w:tblStylePr w:type="firstRow">
      <w:rPr>
        <w:sz w:val="24"/>
        <w:szCs w:val="24"/>
      </w:rPr>
      <w:tblPr/>
      <w:tcPr>
        <w:tcBorders>
          <w:top w:val="nil"/>
          <w:left w:val="nil"/>
          <w:bottom w:val="single" w:sz="24" w:space="0" w:color="72971B" w:themeColor="accent5"/>
          <w:right w:val="nil"/>
          <w:insideH w:val="nil"/>
          <w:insideV w:val="nil"/>
        </w:tcBorders>
        <w:shd w:val="clear" w:color="auto" w:fill="FFFFFF" w:themeFill="background1"/>
      </w:tcPr>
    </w:tblStylePr>
    <w:tblStylePr w:type="lastRow">
      <w:tblPr/>
      <w:tcPr>
        <w:tcBorders>
          <w:top w:val="single" w:sz="8" w:space="0" w:color="72971B"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2971B" w:themeColor="accent5"/>
          <w:insideH w:val="nil"/>
          <w:insideV w:val="nil"/>
        </w:tcBorders>
        <w:shd w:val="clear" w:color="auto" w:fill="FFFFFF" w:themeFill="background1"/>
      </w:tcPr>
    </w:tblStylePr>
    <w:tblStylePr w:type="lastCol">
      <w:tblPr/>
      <w:tcPr>
        <w:tcBorders>
          <w:top w:val="nil"/>
          <w:left w:val="single" w:sz="8" w:space="0" w:color="72971B"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2B9" w:themeFill="accent5" w:themeFillTint="3F"/>
      </w:tcPr>
    </w:tblStylePr>
    <w:tblStylePr w:type="band1Horz">
      <w:tblPr/>
      <w:tcPr>
        <w:tcBorders>
          <w:top w:val="nil"/>
          <w:bottom w:val="nil"/>
          <w:insideH w:val="nil"/>
          <w:insideV w:val="nil"/>
        </w:tcBorders>
        <w:shd w:val="clear" w:color="auto" w:fill="E1F2B9"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272C4B"/>
    <w:pPr>
      <w:spacing w:line="240" w:lineRule="auto"/>
    </w:pPr>
    <w:rPr>
      <w:rFonts w:asciiTheme="majorHAnsi" w:eastAsiaTheme="majorEastAsia" w:hAnsiTheme="majorHAnsi" w:cstheme="majorBidi"/>
    </w:rPr>
    <w:tblPr>
      <w:tblStyleRowBandSize w:val="1"/>
      <w:tblStyleColBandSize w:val="1"/>
      <w:tblBorders>
        <w:top w:val="single" w:sz="8" w:space="0" w:color="696868" w:themeColor="accent6"/>
        <w:left w:val="single" w:sz="8" w:space="0" w:color="696868" w:themeColor="accent6"/>
        <w:bottom w:val="single" w:sz="8" w:space="0" w:color="696868" w:themeColor="accent6"/>
        <w:right w:val="single" w:sz="8" w:space="0" w:color="696868" w:themeColor="accent6"/>
      </w:tblBorders>
    </w:tblPr>
    <w:tblStylePr w:type="firstRow">
      <w:rPr>
        <w:sz w:val="24"/>
        <w:szCs w:val="24"/>
      </w:rPr>
      <w:tblPr/>
      <w:tcPr>
        <w:tcBorders>
          <w:top w:val="nil"/>
          <w:left w:val="nil"/>
          <w:bottom w:val="single" w:sz="24" w:space="0" w:color="696868" w:themeColor="accent6"/>
          <w:right w:val="nil"/>
          <w:insideH w:val="nil"/>
          <w:insideV w:val="nil"/>
        </w:tcBorders>
        <w:shd w:val="clear" w:color="auto" w:fill="FFFFFF" w:themeFill="background1"/>
      </w:tcPr>
    </w:tblStylePr>
    <w:tblStylePr w:type="lastRow">
      <w:tblPr/>
      <w:tcPr>
        <w:tcBorders>
          <w:top w:val="single" w:sz="8" w:space="0" w:color="696868"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96868" w:themeColor="accent6"/>
          <w:insideH w:val="nil"/>
          <w:insideV w:val="nil"/>
        </w:tcBorders>
        <w:shd w:val="clear" w:color="auto" w:fill="FFFFFF" w:themeFill="background1"/>
      </w:tcPr>
    </w:tblStylePr>
    <w:tblStylePr w:type="lastCol">
      <w:tblPr/>
      <w:tcPr>
        <w:tcBorders>
          <w:top w:val="nil"/>
          <w:left w:val="single" w:sz="8" w:space="0" w:color="696868"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AD9D9" w:themeFill="accent6" w:themeFillTint="3F"/>
      </w:tcPr>
    </w:tblStylePr>
    <w:tblStylePr w:type="band1Horz">
      <w:tblPr/>
      <w:tcPr>
        <w:tcBorders>
          <w:top w:val="nil"/>
          <w:bottom w:val="nil"/>
          <w:insideH w:val="nil"/>
          <w:insideV w:val="nil"/>
        </w:tcBorders>
        <w:shd w:val="clear" w:color="auto" w:fill="DAD9D9"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272C4B"/>
    <w:pPr>
      <w:spacing w:line="240" w:lineRule="auto"/>
    </w:pPr>
    <w:tblPr>
      <w:tblStyleRowBandSize w:val="1"/>
      <w:tblStyleColBandSize w:val="1"/>
      <w:tblBorders>
        <w:top w:val="single" w:sz="8" w:space="0" w:color="0099DE" w:themeColor="text1" w:themeTint="BF"/>
        <w:left w:val="single" w:sz="8" w:space="0" w:color="0099DE" w:themeColor="text1" w:themeTint="BF"/>
        <w:bottom w:val="single" w:sz="8" w:space="0" w:color="0099DE" w:themeColor="text1" w:themeTint="BF"/>
        <w:right w:val="single" w:sz="8" w:space="0" w:color="0099DE" w:themeColor="text1" w:themeTint="BF"/>
        <w:insideH w:val="single" w:sz="8" w:space="0" w:color="0099DE" w:themeColor="text1" w:themeTint="BF"/>
      </w:tblBorders>
    </w:tblPr>
    <w:tblStylePr w:type="firstRow">
      <w:pPr>
        <w:spacing w:before="0" w:after="0" w:line="240" w:lineRule="auto"/>
      </w:pPr>
      <w:rPr>
        <w:b/>
        <w:bCs/>
        <w:color w:val="FFFFFF" w:themeColor="background1"/>
      </w:rPr>
      <w:tblPr/>
      <w:tcPr>
        <w:tcBorders>
          <w:top w:val="single" w:sz="8" w:space="0" w:color="0099DE" w:themeColor="text1" w:themeTint="BF"/>
          <w:left w:val="single" w:sz="8" w:space="0" w:color="0099DE" w:themeColor="text1" w:themeTint="BF"/>
          <w:bottom w:val="single" w:sz="8" w:space="0" w:color="0099DE" w:themeColor="text1" w:themeTint="BF"/>
          <w:right w:val="single" w:sz="8" w:space="0" w:color="0099DE" w:themeColor="text1" w:themeTint="BF"/>
          <w:insideH w:val="nil"/>
          <w:insideV w:val="nil"/>
        </w:tcBorders>
        <w:shd w:val="clear" w:color="auto" w:fill="00577E" w:themeFill="text1"/>
      </w:tcPr>
    </w:tblStylePr>
    <w:tblStylePr w:type="lastRow">
      <w:pPr>
        <w:spacing w:before="0" w:after="0" w:line="240" w:lineRule="auto"/>
      </w:pPr>
      <w:rPr>
        <w:b/>
        <w:bCs/>
      </w:rPr>
      <w:tblPr/>
      <w:tcPr>
        <w:tcBorders>
          <w:top w:val="double" w:sz="6" w:space="0" w:color="0099DE" w:themeColor="text1" w:themeTint="BF"/>
          <w:left w:val="single" w:sz="8" w:space="0" w:color="0099DE" w:themeColor="text1" w:themeTint="BF"/>
          <w:bottom w:val="single" w:sz="8" w:space="0" w:color="0099DE" w:themeColor="text1" w:themeTint="BF"/>
          <w:right w:val="single" w:sz="8" w:space="0" w:color="0099DE" w:themeColor="text1" w:themeTint="BF"/>
          <w:insideH w:val="nil"/>
          <w:insideV w:val="nil"/>
        </w:tcBorders>
      </w:tcPr>
    </w:tblStylePr>
    <w:tblStylePr w:type="firstCol">
      <w:rPr>
        <w:b/>
        <w:bCs/>
      </w:rPr>
    </w:tblStylePr>
    <w:tblStylePr w:type="lastCol">
      <w:rPr>
        <w:b/>
        <w:bCs/>
      </w:rPr>
    </w:tblStylePr>
    <w:tblStylePr w:type="band1Vert">
      <w:tblPr/>
      <w:tcPr>
        <w:shd w:val="clear" w:color="auto" w:fill="A0E1FF" w:themeFill="text1" w:themeFillTint="3F"/>
      </w:tcPr>
    </w:tblStylePr>
    <w:tblStylePr w:type="band1Horz">
      <w:tblPr/>
      <w:tcPr>
        <w:tcBorders>
          <w:insideH w:val="nil"/>
          <w:insideV w:val="nil"/>
        </w:tcBorders>
        <w:shd w:val="clear" w:color="auto" w:fill="A0E1FF"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272C4B"/>
    <w:pPr>
      <w:spacing w:line="240" w:lineRule="auto"/>
    </w:pPr>
    <w:tblPr>
      <w:tblStyleRowBandSize w:val="1"/>
      <w:tblStyleColBandSize w:val="1"/>
      <w:tblBorders>
        <w:top w:val="single" w:sz="8" w:space="0" w:color="0099DE" w:themeColor="accent1" w:themeTint="BF"/>
        <w:left w:val="single" w:sz="8" w:space="0" w:color="0099DE" w:themeColor="accent1" w:themeTint="BF"/>
        <w:bottom w:val="single" w:sz="8" w:space="0" w:color="0099DE" w:themeColor="accent1" w:themeTint="BF"/>
        <w:right w:val="single" w:sz="8" w:space="0" w:color="0099DE" w:themeColor="accent1" w:themeTint="BF"/>
        <w:insideH w:val="single" w:sz="8" w:space="0" w:color="0099DE" w:themeColor="accent1" w:themeTint="BF"/>
      </w:tblBorders>
    </w:tblPr>
    <w:tblStylePr w:type="firstRow">
      <w:pPr>
        <w:spacing w:before="0" w:after="0" w:line="240" w:lineRule="auto"/>
      </w:pPr>
      <w:rPr>
        <w:b/>
        <w:bCs/>
        <w:color w:val="FFFFFF" w:themeColor="background1"/>
      </w:rPr>
      <w:tblPr/>
      <w:tcPr>
        <w:tcBorders>
          <w:top w:val="single" w:sz="8" w:space="0" w:color="0099DE" w:themeColor="accent1" w:themeTint="BF"/>
          <w:left w:val="single" w:sz="8" w:space="0" w:color="0099DE" w:themeColor="accent1" w:themeTint="BF"/>
          <w:bottom w:val="single" w:sz="8" w:space="0" w:color="0099DE" w:themeColor="accent1" w:themeTint="BF"/>
          <w:right w:val="single" w:sz="8" w:space="0" w:color="0099DE" w:themeColor="accent1" w:themeTint="BF"/>
          <w:insideH w:val="nil"/>
          <w:insideV w:val="nil"/>
        </w:tcBorders>
        <w:shd w:val="clear" w:color="auto" w:fill="00577E" w:themeFill="accent1"/>
      </w:tcPr>
    </w:tblStylePr>
    <w:tblStylePr w:type="lastRow">
      <w:pPr>
        <w:spacing w:before="0" w:after="0" w:line="240" w:lineRule="auto"/>
      </w:pPr>
      <w:rPr>
        <w:b/>
        <w:bCs/>
      </w:rPr>
      <w:tblPr/>
      <w:tcPr>
        <w:tcBorders>
          <w:top w:val="double" w:sz="6" w:space="0" w:color="0099DE" w:themeColor="accent1" w:themeTint="BF"/>
          <w:left w:val="single" w:sz="8" w:space="0" w:color="0099DE" w:themeColor="accent1" w:themeTint="BF"/>
          <w:bottom w:val="single" w:sz="8" w:space="0" w:color="0099DE" w:themeColor="accent1" w:themeTint="BF"/>
          <w:right w:val="single" w:sz="8" w:space="0" w:color="0099DE" w:themeColor="accent1" w:themeTint="BF"/>
          <w:insideH w:val="nil"/>
          <w:insideV w:val="nil"/>
        </w:tcBorders>
      </w:tcPr>
    </w:tblStylePr>
    <w:tblStylePr w:type="firstCol">
      <w:rPr>
        <w:b/>
        <w:bCs/>
      </w:rPr>
    </w:tblStylePr>
    <w:tblStylePr w:type="lastCol">
      <w:rPr>
        <w:b/>
        <w:bCs/>
      </w:rPr>
    </w:tblStylePr>
    <w:tblStylePr w:type="band1Vert">
      <w:tblPr/>
      <w:tcPr>
        <w:shd w:val="clear" w:color="auto" w:fill="A0E1FF" w:themeFill="accent1" w:themeFillTint="3F"/>
      </w:tcPr>
    </w:tblStylePr>
    <w:tblStylePr w:type="band1Horz">
      <w:tblPr/>
      <w:tcPr>
        <w:tcBorders>
          <w:insideH w:val="nil"/>
          <w:insideV w:val="nil"/>
        </w:tcBorders>
        <w:shd w:val="clear" w:color="auto" w:fill="A0E1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272C4B"/>
    <w:pPr>
      <w:spacing w:line="240" w:lineRule="auto"/>
    </w:pPr>
    <w:tblPr>
      <w:tblStyleRowBandSize w:val="1"/>
      <w:tblStyleColBandSize w:val="1"/>
      <w:tblBorders>
        <w:top w:val="single" w:sz="8" w:space="0" w:color="F1FF1F" w:themeColor="accent2" w:themeTint="BF"/>
        <w:left w:val="single" w:sz="8" w:space="0" w:color="F1FF1F" w:themeColor="accent2" w:themeTint="BF"/>
        <w:bottom w:val="single" w:sz="8" w:space="0" w:color="F1FF1F" w:themeColor="accent2" w:themeTint="BF"/>
        <w:right w:val="single" w:sz="8" w:space="0" w:color="F1FF1F" w:themeColor="accent2" w:themeTint="BF"/>
        <w:insideH w:val="single" w:sz="8" w:space="0" w:color="F1FF1F" w:themeColor="accent2" w:themeTint="BF"/>
      </w:tblBorders>
    </w:tblPr>
    <w:tblStylePr w:type="firstRow">
      <w:pPr>
        <w:spacing w:before="0" w:after="0" w:line="240" w:lineRule="auto"/>
      </w:pPr>
      <w:rPr>
        <w:b/>
        <w:bCs/>
        <w:color w:val="FFFFFF" w:themeColor="background1"/>
      </w:rPr>
      <w:tblPr/>
      <w:tcPr>
        <w:tcBorders>
          <w:top w:val="single" w:sz="8" w:space="0" w:color="F1FF1F" w:themeColor="accent2" w:themeTint="BF"/>
          <w:left w:val="single" w:sz="8" w:space="0" w:color="F1FF1F" w:themeColor="accent2" w:themeTint="BF"/>
          <w:bottom w:val="single" w:sz="8" w:space="0" w:color="F1FF1F" w:themeColor="accent2" w:themeTint="BF"/>
          <w:right w:val="single" w:sz="8" w:space="0" w:color="F1FF1F" w:themeColor="accent2" w:themeTint="BF"/>
          <w:insideH w:val="nil"/>
          <w:insideV w:val="nil"/>
        </w:tcBorders>
        <w:shd w:val="clear" w:color="auto" w:fill="C7D300" w:themeFill="accent2"/>
      </w:tcPr>
    </w:tblStylePr>
    <w:tblStylePr w:type="lastRow">
      <w:pPr>
        <w:spacing w:before="0" w:after="0" w:line="240" w:lineRule="auto"/>
      </w:pPr>
      <w:rPr>
        <w:b/>
        <w:bCs/>
      </w:rPr>
      <w:tblPr/>
      <w:tcPr>
        <w:tcBorders>
          <w:top w:val="double" w:sz="6" w:space="0" w:color="F1FF1F" w:themeColor="accent2" w:themeTint="BF"/>
          <w:left w:val="single" w:sz="8" w:space="0" w:color="F1FF1F" w:themeColor="accent2" w:themeTint="BF"/>
          <w:bottom w:val="single" w:sz="8" w:space="0" w:color="F1FF1F" w:themeColor="accent2" w:themeTint="BF"/>
          <w:right w:val="single" w:sz="8" w:space="0" w:color="F1FF1F" w:themeColor="accent2" w:themeTint="BF"/>
          <w:insideH w:val="nil"/>
          <w:insideV w:val="nil"/>
        </w:tcBorders>
      </w:tcPr>
    </w:tblStylePr>
    <w:tblStylePr w:type="firstCol">
      <w:rPr>
        <w:b/>
        <w:bCs/>
      </w:rPr>
    </w:tblStylePr>
    <w:tblStylePr w:type="lastCol">
      <w:rPr>
        <w:b/>
        <w:bCs/>
      </w:rPr>
    </w:tblStylePr>
    <w:tblStylePr w:type="band1Vert">
      <w:tblPr/>
      <w:tcPr>
        <w:shd w:val="clear" w:color="auto" w:fill="FAFFB5" w:themeFill="accent2" w:themeFillTint="3F"/>
      </w:tcPr>
    </w:tblStylePr>
    <w:tblStylePr w:type="band1Horz">
      <w:tblPr/>
      <w:tcPr>
        <w:tcBorders>
          <w:insideH w:val="nil"/>
          <w:insideV w:val="nil"/>
        </w:tcBorders>
        <w:shd w:val="clear" w:color="auto" w:fill="FAFFB5"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272C4B"/>
    <w:pPr>
      <w:spacing w:line="240" w:lineRule="auto"/>
    </w:pPr>
    <w:tblPr>
      <w:tblStyleRowBandSize w:val="1"/>
      <w:tblStyleColBandSize w:val="1"/>
      <w:tblBorders>
        <w:top w:val="single" w:sz="8" w:space="0" w:color="00C9FD" w:themeColor="accent3" w:themeTint="BF"/>
        <w:left w:val="single" w:sz="8" w:space="0" w:color="00C9FD" w:themeColor="accent3" w:themeTint="BF"/>
        <w:bottom w:val="single" w:sz="8" w:space="0" w:color="00C9FD" w:themeColor="accent3" w:themeTint="BF"/>
        <w:right w:val="single" w:sz="8" w:space="0" w:color="00C9FD" w:themeColor="accent3" w:themeTint="BF"/>
        <w:insideH w:val="single" w:sz="8" w:space="0" w:color="00C9FD" w:themeColor="accent3" w:themeTint="BF"/>
      </w:tblBorders>
    </w:tblPr>
    <w:tblStylePr w:type="firstRow">
      <w:pPr>
        <w:spacing w:before="0" w:after="0" w:line="240" w:lineRule="auto"/>
      </w:pPr>
      <w:rPr>
        <w:b/>
        <w:bCs/>
        <w:color w:val="FFFFFF" w:themeColor="background1"/>
      </w:rPr>
      <w:tblPr/>
      <w:tcPr>
        <w:tcBorders>
          <w:top w:val="single" w:sz="8" w:space="0" w:color="00C9FD" w:themeColor="accent3" w:themeTint="BF"/>
          <w:left w:val="single" w:sz="8" w:space="0" w:color="00C9FD" w:themeColor="accent3" w:themeTint="BF"/>
          <w:bottom w:val="single" w:sz="8" w:space="0" w:color="00C9FD" w:themeColor="accent3" w:themeTint="BF"/>
          <w:right w:val="single" w:sz="8" w:space="0" w:color="00C9FD" w:themeColor="accent3" w:themeTint="BF"/>
          <w:insideH w:val="nil"/>
          <w:insideV w:val="nil"/>
        </w:tcBorders>
        <w:shd w:val="clear" w:color="auto" w:fill="0086A8" w:themeFill="accent3"/>
      </w:tcPr>
    </w:tblStylePr>
    <w:tblStylePr w:type="lastRow">
      <w:pPr>
        <w:spacing w:before="0" w:after="0" w:line="240" w:lineRule="auto"/>
      </w:pPr>
      <w:rPr>
        <w:b/>
        <w:bCs/>
      </w:rPr>
      <w:tblPr/>
      <w:tcPr>
        <w:tcBorders>
          <w:top w:val="double" w:sz="6" w:space="0" w:color="00C9FD" w:themeColor="accent3" w:themeTint="BF"/>
          <w:left w:val="single" w:sz="8" w:space="0" w:color="00C9FD" w:themeColor="accent3" w:themeTint="BF"/>
          <w:bottom w:val="single" w:sz="8" w:space="0" w:color="00C9FD" w:themeColor="accent3" w:themeTint="BF"/>
          <w:right w:val="single" w:sz="8" w:space="0" w:color="00C9FD" w:themeColor="accent3" w:themeTint="BF"/>
          <w:insideH w:val="nil"/>
          <w:insideV w:val="nil"/>
        </w:tcBorders>
      </w:tcPr>
    </w:tblStylePr>
    <w:tblStylePr w:type="firstCol">
      <w:rPr>
        <w:b/>
        <w:bCs/>
      </w:rPr>
    </w:tblStylePr>
    <w:tblStylePr w:type="lastCol">
      <w:rPr>
        <w:b/>
        <w:bCs/>
      </w:rPr>
    </w:tblStylePr>
    <w:tblStylePr w:type="band1Vert">
      <w:tblPr/>
      <w:tcPr>
        <w:shd w:val="clear" w:color="auto" w:fill="AAEDFF" w:themeFill="accent3" w:themeFillTint="3F"/>
      </w:tcPr>
    </w:tblStylePr>
    <w:tblStylePr w:type="band1Horz">
      <w:tblPr/>
      <w:tcPr>
        <w:tcBorders>
          <w:insideH w:val="nil"/>
          <w:insideV w:val="nil"/>
        </w:tcBorders>
        <w:shd w:val="clear" w:color="auto" w:fill="AAEDFF"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272C4B"/>
    <w:pPr>
      <w:spacing w:line="240" w:lineRule="auto"/>
    </w:pPr>
    <w:tblPr>
      <w:tblStyleRowBandSize w:val="1"/>
      <w:tblStyleColBandSize w:val="1"/>
      <w:tblBorders>
        <w:top w:val="single" w:sz="8" w:space="0" w:color="EC544F" w:themeColor="accent4" w:themeTint="BF"/>
        <w:left w:val="single" w:sz="8" w:space="0" w:color="EC544F" w:themeColor="accent4" w:themeTint="BF"/>
        <w:bottom w:val="single" w:sz="8" w:space="0" w:color="EC544F" w:themeColor="accent4" w:themeTint="BF"/>
        <w:right w:val="single" w:sz="8" w:space="0" w:color="EC544F" w:themeColor="accent4" w:themeTint="BF"/>
        <w:insideH w:val="single" w:sz="8" w:space="0" w:color="EC544F" w:themeColor="accent4" w:themeTint="BF"/>
      </w:tblBorders>
    </w:tblPr>
    <w:tblStylePr w:type="firstRow">
      <w:pPr>
        <w:spacing w:before="0" w:after="0" w:line="240" w:lineRule="auto"/>
      </w:pPr>
      <w:rPr>
        <w:b/>
        <w:bCs/>
        <w:color w:val="FFFFFF" w:themeColor="background1"/>
      </w:rPr>
      <w:tblPr/>
      <w:tcPr>
        <w:tcBorders>
          <w:top w:val="single" w:sz="8" w:space="0" w:color="EC544F" w:themeColor="accent4" w:themeTint="BF"/>
          <w:left w:val="single" w:sz="8" w:space="0" w:color="EC544F" w:themeColor="accent4" w:themeTint="BF"/>
          <w:bottom w:val="single" w:sz="8" w:space="0" w:color="EC544F" w:themeColor="accent4" w:themeTint="BF"/>
          <w:right w:val="single" w:sz="8" w:space="0" w:color="EC544F" w:themeColor="accent4" w:themeTint="BF"/>
          <w:insideH w:val="nil"/>
          <w:insideV w:val="nil"/>
        </w:tcBorders>
        <w:shd w:val="clear" w:color="auto" w:fill="E31F18" w:themeFill="accent4"/>
      </w:tcPr>
    </w:tblStylePr>
    <w:tblStylePr w:type="lastRow">
      <w:pPr>
        <w:spacing w:before="0" w:after="0" w:line="240" w:lineRule="auto"/>
      </w:pPr>
      <w:rPr>
        <w:b/>
        <w:bCs/>
      </w:rPr>
      <w:tblPr/>
      <w:tcPr>
        <w:tcBorders>
          <w:top w:val="double" w:sz="6" w:space="0" w:color="EC544F" w:themeColor="accent4" w:themeTint="BF"/>
          <w:left w:val="single" w:sz="8" w:space="0" w:color="EC544F" w:themeColor="accent4" w:themeTint="BF"/>
          <w:bottom w:val="single" w:sz="8" w:space="0" w:color="EC544F" w:themeColor="accent4" w:themeTint="BF"/>
          <w:right w:val="single" w:sz="8" w:space="0" w:color="EC544F" w:themeColor="accent4" w:themeTint="BF"/>
          <w:insideH w:val="nil"/>
          <w:insideV w:val="nil"/>
        </w:tcBorders>
      </w:tcPr>
    </w:tblStylePr>
    <w:tblStylePr w:type="firstCol">
      <w:rPr>
        <w:b/>
        <w:bCs/>
      </w:rPr>
    </w:tblStylePr>
    <w:tblStylePr w:type="lastCol">
      <w:rPr>
        <w:b/>
        <w:bCs/>
      </w:rPr>
    </w:tblStylePr>
    <w:tblStylePr w:type="band1Vert">
      <w:tblPr/>
      <w:tcPr>
        <w:shd w:val="clear" w:color="auto" w:fill="F9C6C5" w:themeFill="accent4" w:themeFillTint="3F"/>
      </w:tcPr>
    </w:tblStylePr>
    <w:tblStylePr w:type="band1Horz">
      <w:tblPr/>
      <w:tcPr>
        <w:tcBorders>
          <w:insideH w:val="nil"/>
          <w:insideV w:val="nil"/>
        </w:tcBorders>
        <w:shd w:val="clear" w:color="auto" w:fill="F9C6C5"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272C4B"/>
    <w:pPr>
      <w:spacing w:line="240" w:lineRule="auto"/>
    </w:pPr>
    <w:tblPr>
      <w:tblStyleRowBandSize w:val="1"/>
      <w:tblStyleColBandSize w:val="1"/>
      <w:tblBorders>
        <w:top w:val="single" w:sz="8" w:space="0" w:color="A4D92B" w:themeColor="accent5" w:themeTint="BF"/>
        <w:left w:val="single" w:sz="8" w:space="0" w:color="A4D92B" w:themeColor="accent5" w:themeTint="BF"/>
        <w:bottom w:val="single" w:sz="8" w:space="0" w:color="A4D92B" w:themeColor="accent5" w:themeTint="BF"/>
        <w:right w:val="single" w:sz="8" w:space="0" w:color="A4D92B" w:themeColor="accent5" w:themeTint="BF"/>
        <w:insideH w:val="single" w:sz="8" w:space="0" w:color="A4D92B" w:themeColor="accent5" w:themeTint="BF"/>
      </w:tblBorders>
    </w:tblPr>
    <w:tblStylePr w:type="firstRow">
      <w:pPr>
        <w:spacing w:before="0" w:after="0" w:line="240" w:lineRule="auto"/>
      </w:pPr>
      <w:rPr>
        <w:b/>
        <w:bCs/>
        <w:color w:val="FFFFFF" w:themeColor="background1"/>
      </w:rPr>
      <w:tblPr/>
      <w:tcPr>
        <w:tcBorders>
          <w:top w:val="single" w:sz="8" w:space="0" w:color="A4D92B" w:themeColor="accent5" w:themeTint="BF"/>
          <w:left w:val="single" w:sz="8" w:space="0" w:color="A4D92B" w:themeColor="accent5" w:themeTint="BF"/>
          <w:bottom w:val="single" w:sz="8" w:space="0" w:color="A4D92B" w:themeColor="accent5" w:themeTint="BF"/>
          <w:right w:val="single" w:sz="8" w:space="0" w:color="A4D92B" w:themeColor="accent5" w:themeTint="BF"/>
          <w:insideH w:val="nil"/>
          <w:insideV w:val="nil"/>
        </w:tcBorders>
        <w:shd w:val="clear" w:color="auto" w:fill="72971B" w:themeFill="accent5"/>
      </w:tcPr>
    </w:tblStylePr>
    <w:tblStylePr w:type="lastRow">
      <w:pPr>
        <w:spacing w:before="0" w:after="0" w:line="240" w:lineRule="auto"/>
      </w:pPr>
      <w:rPr>
        <w:b/>
        <w:bCs/>
      </w:rPr>
      <w:tblPr/>
      <w:tcPr>
        <w:tcBorders>
          <w:top w:val="double" w:sz="6" w:space="0" w:color="A4D92B" w:themeColor="accent5" w:themeTint="BF"/>
          <w:left w:val="single" w:sz="8" w:space="0" w:color="A4D92B" w:themeColor="accent5" w:themeTint="BF"/>
          <w:bottom w:val="single" w:sz="8" w:space="0" w:color="A4D92B" w:themeColor="accent5" w:themeTint="BF"/>
          <w:right w:val="single" w:sz="8" w:space="0" w:color="A4D92B" w:themeColor="accent5" w:themeTint="BF"/>
          <w:insideH w:val="nil"/>
          <w:insideV w:val="nil"/>
        </w:tcBorders>
      </w:tcPr>
    </w:tblStylePr>
    <w:tblStylePr w:type="firstCol">
      <w:rPr>
        <w:b/>
        <w:bCs/>
      </w:rPr>
    </w:tblStylePr>
    <w:tblStylePr w:type="lastCol">
      <w:rPr>
        <w:b/>
        <w:bCs/>
      </w:rPr>
    </w:tblStylePr>
    <w:tblStylePr w:type="band1Vert">
      <w:tblPr/>
      <w:tcPr>
        <w:shd w:val="clear" w:color="auto" w:fill="E1F2B9" w:themeFill="accent5" w:themeFillTint="3F"/>
      </w:tcPr>
    </w:tblStylePr>
    <w:tblStylePr w:type="band1Horz">
      <w:tblPr/>
      <w:tcPr>
        <w:tcBorders>
          <w:insideH w:val="nil"/>
          <w:insideV w:val="nil"/>
        </w:tcBorders>
        <w:shd w:val="clear" w:color="auto" w:fill="E1F2B9"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272C4B"/>
    <w:pPr>
      <w:spacing w:line="240" w:lineRule="auto"/>
    </w:pPr>
    <w:tblPr>
      <w:tblStyleRowBandSize w:val="1"/>
      <w:tblStyleColBandSize w:val="1"/>
      <w:tblBorders>
        <w:top w:val="single" w:sz="8" w:space="0" w:color="8E8D8D" w:themeColor="accent6" w:themeTint="BF"/>
        <w:left w:val="single" w:sz="8" w:space="0" w:color="8E8D8D" w:themeColor="accent6" w:themeTint="BF"/>
        <w:bottom w:val="single" w:sz="8" w:space="0" w:color="8E8D8D" w:themeColor="accent6" w:themeTint="BF"/>
        <w:right w:val="single" w:sz="8" w:space="0" w:color="8E8D8D" w:themeColor="accent6" w:themeTint="BF"/>
        <w:insideH w:val="single" w:sz="8" w:space="0" w:color="8E8D8D" w:themeColor="accent6" w:themeTint="BF"/>
      </w:tblBorders>
    </w:tblPr>
    <w:tblStylePr w:type="firstRow">
      <w:pPr>
        <w:spacing w:before="0" w:after="0" w:line="240" w:lineRule="auto"/>
      </w:pPr>
      <w:rPr>
        <w:b/>
        <w:bCs/>
        <w:color w:val="FFFFFF" w:themeColor="background1"/>
      </w:rPr>
      <w:tblPr/>
      <w:tcPr>
        <w:tcBorders>
          <w:top w:val="single" w:sz="8" w:space="0" w:color="8E8D8D" w:themeColor="accent6" w:themeTint="BF"/>
          <w:left w:val="single" w:sz="8" w:space="0" w:color="8E8D8D" w:themeColor="accent6" w:themeTint="BF"/>
          <w:bottom w:val="single" w:sz="8" w:space="0" w:color="8E8D8D" w:themeColor="accent6" w:themeTint="BF"/>
          <w:right w:val="single" w:sz="8" w:space="0" w:color="8E8D8D" w:themeColor="accent6" w:themeTint="BF"/>
          <w:insideH w:val="nil"/>
          <w:insideV w:val="nil"/>
        </w:tcBorders>
        <w:shd w:val="clear" w:color="auto" w:fill="696868" w:themeFill="accent6"/>
      </w:tcPr>
    </w:tblStylePr>
    <w:tblStylePr w:type="lastRow">
      <w:pPr>
        <w:spacing w:before="0" w:after="0" w:line="240" w:lineRule="auto"/>
      </w:pPr>
      <w:rPr>
        <w:b/>
        <w:bCs/>
      </w:rPr>
      <w:tblPr/>
      <w:tcPr>
        <w:tcBorders>
          <w:top w:val="double" w:sz="6" w:space="0" w:color="8E8D8D" w:themeColor="accent6" w:themeTint="BF"/>
          <w:left w:val="single" w:sz="8" w:space="0" w:color="8E8D8D" w:themeColor="accent6" w:themeTint="BF"/>
          <w:bottom w:val="single" w:sz="8" w:space="0" w:color="8E8D8D" w:themeColor="accent6" w:themeTint="BF"/>
          <w:right w:val="single" w:sz="8" w:space="0" w:color="8E8D8D" w:themeColor="accent6" w:themeTint="BF"/>
          <w:insideH w:val="nil"/>
          <w:insideV w:val="nil"/>
        </w:tcBorders>
      </w:tcPr>
    </w:tblStylePr>
    <w:tblStylePr w:type="firstCol">
      <w:rPr>
        <w:b/>
        <w:bCs/>
      </w:rPr>
    </w:tblStylePr>
    <w:tblStylePr w:type="lastCol">
      <w:rPr>
        <w:b/>
        <w:bCs/>
      </w:rPr>
    </w:tblStylePr>
    <w:tblStylePr w:type="band1Vert">
      <w:tblPr/>
      <w:tcPr>
        <w:shd w:val="clear" w:color="auto" w:fill="DAD9D9" w:themeFill="accent6" w:themeFillTint="3F"/>
      </w:tcPr>
    </w:tblStylePr>
    <w:tblStylePr w:type="band1Horz">
      <w:tblPr/>
      <w:tcPr>
        <w:tcBorders>
          <w:insideH w:val="nil"/>
          <w:insideV w:val="nil"/>
        </w:tcBorders>
        <w:shd w:val="clear" w:color="auto" w:fill="DAD9D9"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272C4B"/>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577E"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577E" w:themeFill="text1"/>
      </w:tcPr>
    </w:tblStylePr>
    <w:tblStylePr w:type="lastCol">
      <w:rPr>
        <w:b/>
        <w:bCs/>
        <w:color w:val="FFFFFF" w:themeColor="background1"/>
      </w:rPr>
      <w:tblPr/>
      <w:tcPr>
        <w:tcBorders>
          <w:left w:val="nil"/>
          <w:right w:val="nil"/>
          <w:insideH w:val="nil"/>
          <w:insideV w:val="nil"/>
        </w:tcBorders>
        <w:shd w:val="clear" w:color="auto" w:fill="00577E"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272C4B"/>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577E"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577E" w:themeFill="accent1"/>
      </w:tcPr>
    </w:tblStylePr>
    <w:tblStylePr w:type="lastCol">
      <w:rPr>
        <w:b/>
        <w:bCs/>
        <w:color w:val="FFFFFF" w:themeColor="background1"/>
      </w:rPr>
      <w:tblPr/>
      <w:tcPr>
        <w:tcBorders>
          <w:left w:val="nil"/>
          <w:right w:val="nil"/>
          <w:insideH w:val="nil"/>
          <w:insideV w:val="nil"/>
        </w:tcBorders>
        <w:shd w:val="clear" w:color="auto" w:fill="00577E"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272C4B"/>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7D300"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7D300" w:themeFill="accent2"/>
      </w:tcPr>
    </w:tblStylePr>
    <w:tblStylePr w:type="lastCol">
      <w:rPr>
        <w:b/>
        <w:bCs/>
        <w:color w:val="FFFFFF" w:themeColor="background1"/>
      </w:rPr>
      <w:tblPr/>
      <w:tcPr>
        <w:tcBorders>
          <w:left w:val="nil"/>
          <w:right w:val="nil"/>
          <w:insideH w:val="nil"/>
          <w:insideV w:val="nil"/>
        </w:tcBorders>
        <w:shd w:val="clear" w:color="auto" w:fill="C7D300"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272C4B"/>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86A8"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86A8" w:themeFill="accent3"/>
      </w:tcPr>
    </w:tblStylePr>
    <w:tblStylePr w:type="lastCol">
      <w:rPr>
        <w:b/>
        <w:bCs/>
        <w:color w:val="FFFFFF" w:themeColor="background1"/>
      </w:rPr>
      <w:tblPr/>
      <w:tcPr>
        <w:tcBorders>
          <w:left w:val="nil"/>
          <w:right w:val="nil"/>
          <w:insideH w:val="nil"/>
          <w:insideV w:val="nil"/>
        </w:tcBorders>
        <w:shd w:val="clear" w:color="auto" w:fill="0086A8"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272C4B"/>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31F18"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31F18" w:themeFill="accent4"/>
      </w:tcPr>
    </w:tblStylePr>
    <w:tblStylePr w:type="lastCol">
      <w:rPr>
        <w:b/>
        <w:bCs/>
        <w:color w:val="FFFFFF" w:themeColor="background1"/>
      </w:rPr>
      <w:tblPr/>
      <w:tcPr>
        <w:tcBorders>
          <w:left w:val="nil"/>
          <w:right w:val="nil"/>
          <w:insideH w:val="nil"/>
          <w:insideV w:val="nil"/>
        </w:tcBorders>
        <w:shd w:val="clear" w:color="auto" w:fill="E31F18"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272C4B"/>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2971B"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2971B" w:themeFill="accent5"/>
      </w:tcPr>
    </w:tblStylePr>
    <w:tblStylePr w:type="lastCol">
      <w:rPr>
        <w:b/>
        <w:bCs/>
        <w:color w:val="FFFFFF" w:themeColor="background1"/>
      </w:rPr>
      <w:tblPr/>
      <w:tcPr>
        <w:tcBorders>
          <w:left w:val="nil"/>
          <w:right w:val="nil"/>
          <w:insideH w:val="nil"/>
          <w:insideV w:val="nil"/>
        </w:tcBorders>
        <w:shd w:val="clear" w:color="auto" w:fill="72971B"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272C4B"/>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96868"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96868" w:themeFill="accent6"/>
      </w:tcPr>
    </w:tblStylePr>
    <w:tblStylePr w:type="lastCol">
      <w:rPr>
        <w:b/>
        <w:bCs/>
        <w:color w:val="FFFFFF" w:themeColor="background1"/>
      </w:rPr>
      <w:tblPr/>
      <w:tcPr>
        <w:tcBorders>
          <w:left w:val="nil"/>
          <w:right w:val="nil"/>
          <w:insideH w:val="nil"/>
          <w:insideV w:val="nil"/>
        </w:tcBorders>
        <w:shd w:val="clear" w:color="auto" w:fill="696868"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able3Deffects1">
    <w:name w:val="Table 3D effects 1"/>
    <w:basedOn w:val="TableNormal"/>
    <w:uiPriority w:val="99"/>
    <w:semiHidden/>
    <w:rsid w:val="00272C4B"/>
    <w:rPr>
      <w:color w:val="auto"/>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rsid w:val="00272C4B"/>
    <w:rPr>
      <w:color w:val="auto"/>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rsid w:val="00272C4B"/>
    <w:rPr>
      <w:color w:val="auto"/>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rsid w:val="00272C4B"/>
    <w:rPr>
      <w:color w:val="auto"/>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rsid w:val="00272C4B"/>
    <w:rPr>
      <w:color w:val="auto"/>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rsid w:val="00272C4B"/>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rsid w:val="00272C4B"/>
    <w:rPr>
      <w:color w:val="auto"/>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rsid w:val="00272C4B"/>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rsid w:val="00272C4B"/>
    <w:rPr>
      <w:color w:val="auto"/>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rsid w:val="00272C4B"/>
    <w:rPr>
      <w:color w:val="auto"/>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rsid w:val="00272C4B"/>
    <w:rPr>
      <w:b/>
      <w:bCs/>
      <w:color w:val="auto"/>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rsid w:val="00272C4B"/>
    <w:rPr>
      <w:b/>
      <w:bCs/>
      <w:color w:val="auto"/>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rsid w:val="00272C4B"/>
    <w:rPr>
      <w:b/>
      <w:bCs/>
      <w:color w:val="auto"/>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rsid w:val="00272C4B"/>
    <w:rPr>
      <w:color w:val="auto"/>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rsid w:val="00272C4B"/>
    <w:rPr>
      <w:color w:val="auto"/>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rsid w:val="00272C4B"/>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rsid w:val="00272C4B"/>
    <w:rPr>
      <w:color w:val="auto"/>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uiPriority w:val="99"/>
    <w:semiHidden/>
    <w:rsid w:val="00272C4B"/>
    <w:rPr>
      <w:color w:val="auto"/>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rsid w:val="00272C4B"/>
    <w:rPr>
      <w:color w:val="auto"/>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rsid w:val="00272C4B"/>
    <w:rPr>
      <w:color w:val="auto"/>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rsid w:val="00272C4B"/>
    <w:rPr>
      <w:color w:val="auto"/>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rsid w:val="00272C4B"/>
    <w:rPr>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rsid w:val="00272C4B"/>
    <w:rPr>
      <w:color w:val="auto"/>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rsid w:val="00272C4B"/>
    <w:rPr>
      <w:b/>
      <w:bCs/>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rsid w:val="00272C4B"/>
    <w:rPr>
      <w:color w:val="auto"/>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uiPriority w:val="99"/>
    <w:semiHidden/>
    <w:rsid w:val="00272C4B"/>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rsid w:val="00272C4B"/>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rsid w:val="00272C4B"/>
    <w:rPr>
      <w:color w:val="auto"/>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rsid w:val="00272C4B"/>
    <w:rPr>
      <w:color w:val="auto"/>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rsid w:val="00272C4B"/>
    <w:rPr>
      <w:color w:val="auto"/>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rsid w:val="00272C4B"/>
    <w:rPr>
      <w:color w:val="auto"/>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rsid w:val="00272C4B"/>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rsid w:val="00272C4B"/>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uiPriority w:val="99"/>
    <w:semiHidden/>
    <w:rsid w:val="00272C4B"/>
    <w:rPr>
      <w:color w:val="auto"/>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rsid w:val="00272C4B"/>
    <w:rPr>
      <w:color w:val="auto"/>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rsid w:val="00272C4B"/>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rsid w:val="00272C4B"/>
    <w:rPr>
      <w:color w:val="auto"/>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rsid w:val="00272C4B"/>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rsid w:val="00272C4B"/>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rsid w:val="00272C4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rsid w:val="00272C4B"/>
    <w:rPr>
      <w:color w:val="auto"/>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rsid w:val="00272C4B"/>
    <w:rPr>
      <w:color w:val="auto"/>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rsid w:val="00272C4B"/>
    <w:rPr>
      <w:color w:val="auto"/>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OverviewImage">
    <w:name w:val="Overview Image"/>
    <w:basedOn w:val="Normal"/>
    <w:unhideWhenUsed/>
    <w:rsid w:val="00272C4B"/>
    <w:pPr>
      <w:ind w:left="-113"/>
    </w:pPr>
  </w:style>
  <w:style w:type="paragraph" w:styleId="TOC8">
    <w:name w:val="toc 8"/>
    <w:basedOn w:val="Normal"/>
    <w:next w:val="Normal"/>
    <w:autoRedefine/>
    <w:uiPriority w:val="39"/>
    <w:rsid w:val="00167AF0"/>
    <w:pPr>
      <w:spacing w:after="100"/>
      <w:ind w:left="1400"/>
    </w:pPr>
  </w:style>
  <w:style w:type="paragraph" w:styleId="TOC7">
    <w:name w:val="toc 7"/>
    <w:basedOn w:val="Normal"/>
    <w:next w:val="Normal"/>
    <w:autoRedefine/>
    <w:uiPriority w:val="39"/>
    <w:rsid w:val="00167AF0"/>
    <w:pPr>
      <w:spacing w:after="100"/>
      <w:ind w:left="1200"/>
    </w:pPr>
  </w:style>
  <w:style w:type="paragraph" w:styleId="TOC6">
    <w:name w:val="toc 6"/>
    <w:basedOn w:val="Normal"/>
    <w:next w:val="Normal"/>
    <w:autoRedefine/>
    <w:uiPriority w:val="39"/>
    <w:rsid w:val="00167AF0"/>
    <w:pPr>
      <w:spacing w:after="100"/>
      <w:ind w:left="1000"/>
    </w:pPr>
  </w:style>
  <w:style w:type="character" w:styleId="Hyperlink">
    <w:name w:val="Hyperlink"/>
    <w:basedOn w:val="DefaultParagraphFont"/>
    <w:uiPriority w:val="99"/>
    <w:unhideWhenUsed/>
    <w:rsid w:val="00167AF0"/>
    <w:rPr>
      <w:color w:val="1F497D" w:themeColor="hyperlink"/>
      <w:u w:val="single"/>
      <w:lang w:val="en-GB"/>
    </w:rPr>
  </w:style>
  <w:style w:type="paragraph" w:styleId="BalloonText">
    <w:name w:val="Balloon Text"/>
    <w:basedOn w:val="Normal"/>
    <w:link w:val="BalloonTextChar"/>
    <w:uiPriority w:val="99"/>
    <w:semiHidden/>
    <w:rsid w:val="00290B60"/>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290B60"/>
    <w:rPr>
      <w:rFonts w:ascii="Tahoma" w:hAnsi="Tahoma" w:cs="Tahoma"/>
      <w:sz w:val="16"/>
      <w:szCs w:val="16"/>
      <w:lang w:val="en-GB"/>
    </w:rPr>
  </w:style>
  <w:style w:type="paragraph" w:styleId="Bibliography">
    <w:name w:val="Bibliography"/>
    <w:basedOn w:val="Normal"/>
    <w:next w:val="Normal"/>
    <w:uiPriority w:val="37"/>
    <w:semiHidden/>
    <w:rsid w:val="00290B60"/>
  </w:style>
  <w:style w:type="paragraph" w:styleId="BlockText">
    <w:name w:val="Block Text"/>
    <w:basedOn w:val="Normal"/>
    <w:uiPriority w:val="99"/>
    <w:semiHidden/>
    <w:rsid w:val="00290B60"/>
    <w:pPr>
      <w:pBdr>
        <w:top w:val="single" w:sz="2" w:space="10" w:color="00577E" w:themeColor="accent1"/>
        <w:left w:val="single" w:sz="2" w:space="10" w:color="00577E" w:themeColor="accent1"/>
        <w:bottom w:val="single" w:sz="2" w:space="10" w:color="00577E" w:themeColor="accent1"/>
        <w:right w:val="single" w:sz="2" w:space="10" w:color="00577E" w:themeColor="accent1"/>
      </w:pBdr>
      <w:ind w:left="1152" w:right="1152"/>
    </w:pPr>
    <w:rPr>
      <w:rFonts w:asciiTheme="minorHAnsi" w:hAnsiTheme="minorHAnsi"/>
      <w:i/>
      <w:iCs/>
      <w:color w:val="00577E" w:themeColor="accent1"/>
    </w:rPr>
  </w:style>
  <w:style w:type="paragraph" w:styleId="BodyText3">
    <w:name w:val="Body Text 3"/>
    <w:basedOn w:val="Normal"/>
    <w:link w:val="BodyText3Char"/>
    <w:uiPriority w:val="99"/>
    <w:semiHidden/>
    <w:rsid w:val="00290B60"/>
    <w:pPr>
      <w:spacing w:after="120"/>
    </w:pPr>
    <w:rPr>
      <w:sz w:val="16"/>
      <w:szCs w:val="16"/>
    </w:rPr>
  </w:style>
  <w:style w:type="character" w:customStyle="1" w:styleId="BodyText3Char">
    <w:name w:val="Body Text 3 Char"/>
    <w:basedOn w:val="DefaultParagraphFont"/>
    <w:link w:val="BodyText3"/>
    <w:uiPriority w:val="99"/>
    <w:semiHidden/>
    <w:rsid w:val="00290B60"/>
    <w:rPr>
      <w:sz w:val="16"/>
      <w:szCs w:val="16"/>
      <w:lang w:val="en-GB"/>
    </w:rPr>
  </w:style>
  <w:style w:type="paragraph" w:styleId="BodyTextFirstIndent">
    <w:name w:val="Body Text First Indent"/>
    <w:basedOn w:val="BodyText"/>
    <w:link w:val="BodyTextFirstIndentChar"/>
    <w:uiPriority w:val="99"/>
    <w:semiHidden/>
    <w:rsid w:val="00290B60"/>
    <w:pPr>
      <w:ind w:firstLine="360"/>
    </w:pPr>
    <w:rPr>
      <w:rFonts w:cstheme="minorBidi"/>
    </w:rPr>
  </w:style>
  <w:style w:type="character" w:customStyle="1" w:styleId="BodyTextFirstIndentChar">
    <w:name w:val="Body Text First Indent Char"/>
    <w:basedOn w:val="BodyTextChar"/>
    <w:link w:val="BodyTextFirstIndent"/>
    <w:uiPriority w:val="99"/>
    <w:semiHidden/>
    <w:rsid w:val="00290B60"/>
    <w:rPr>
      <w:rFonts w:cs="Arial"/>
      <w:lang w:val="en-GB"/>
    </w:rPr>
  </w:style>
  <w:style w:type="paragraph" w:styleId="BodyTextIndent">
    <w:name w:val="Body Text Indent"/>
    <w:basedOn w:val="Normal"/>
    <w:link w:val="BodyTextIndentChar"/>
    <w:uiPriority w:val="99"/>
    <w:semiHidden/>
    <w:rsid w:val="00290B60"/>
    <w:pPr>
      <w:spacing w:after="120"/>
      <w:ind w:left="283"/>
    </w:pPr>
  </w:style>
  <w:style w:type="character" w:customStyle="1" w:styleId="BodyTextIndentChar">
    <w:name w:val="Body Text Indent Char"/>
    <w:basedOn w:val="DefaultParagraphFont"/>
    <w:link w:val="BodyTextIndent"/>
    <w:uiPriority w:val="99"/>
    <w:semiHidden/>
    <w:rsid w:val="00290B60"/>
    <w:rPr>
      <w:lang w:val="en-GB"/>
    </w:rPr>
  </w:style>
  <w:style w:type="paragraph" w:styleId="BodyTextFirstIndent2">
    <w:name w:val="Body Text First Indent 2"/>
    <w:basedOn w:val="BodyTextIndent"/>
    <w:link w:val="BodyTextFirstIndent2Char"/>
    <w:uiPriority w:val="99"/>
    <w:semiHidden/>
    <w:rsid w:val="00290B60"/>
    <w:pPr>
      <w:spacing w:after="0"/>
      <w:ind w:left="360" w:firstLine="360"/>
    </w:pPr>
  </w:style>
  <w:style w:type="character" w:customStyle="1" w:styleId="BodyTextFirstIndent2Char">
    <w:name w:val="Body Text First Indent 2 Char"/>
    <w:basedOn w:val="BodyTextIndentChar"/>
    <w:link w:val="BodyTextFirstIndent2"/>
    <w:uiPriority w:val="99"/>
    <w:semiHidden/>
    <w:rsid w:val="00290B60"/>
    <w:rPr>
      <w:lang w:val="en-GB"/>
    </w:rPr>
  </w:style>
  <w:style w:type="paragraph" w:styleId="BodyTextIndent2">
    <w:name w:val="Body Text Indent 2"/>
    <w:basedOn w:val="Normal"/>
    <w:link w:val="BodyTextIndent2Char"/>
    <w:uiPriority w:val="99"/>
    <w:semiHidden/>
    <w:rsid w:val="00290B60"/>
    <w:pPr>
      <w:spacing w:after="120" w:line="480" w:lineRule="auto"/>
      <w:ind w:left="283"/>
    </w:pPr>
  </w:style>
  <w:style w:type="character" w:customStyle="1" w:styleId="BodyTextIndent2Char">
    <w:name w:val="Body Text Indent 2 Char"/>
    <w:basedOn w:val="DefaultParagraphFont"/>
    <w:link w:val="BodyTextIndent2"/>
    <w:uiPriority w:val="99"/>
    <w:semiHidden/>
    <w:rsid w:val="00290B60"/>
    <w:rPr>
      <w:lang w:val="en-GB"/>
    </w:rPr>
  </w:style>
  <w:style w:type="paragraph" w:styleId="BodyTextIndent3">
    <w:name w:val="Body Text Indent 3"/>
    <w:basedOn w:val="Normal"/>
    <w:link w:val="BodyTextIndent3Char"/>
    <w:uiPriority w:val="99"/>
    <w:semiHidden/>
    <w:rsid w:val="00290B60"/>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290B60"/>
    <w:rPr>
      <w:sz w:val="16"/>
      <w:szCs w:val="16"/>
      <w:lang w:val="en-GB"/>
    </w:rPr>
  </w:style>
  <w:style w:type="character" w:styleId="BookTitle">
    <w:name w:val="Book Title"/>
    <w:basedOn w:val="DefaultParagraphFont"/>
    <w:uiPriority w:val="33"/>
    <w:semiHidden/>
    <w:qFormat/>
    <w:rsid w:val="00290B60"/>
    <w:rPr>
      <w:b/>
      <w:bCs/>
      <w:smallCaps/>
      <w:spacing w:val="5"/>
      <w:lang w:val="en-GB"/>
    </w:rPr>
  </w:style>
  <w:style w:type="paragraph" w:styleId="Closing">
    <w:name w:val="Closing"/>
    <w:basedOn w:val="Normal"/>
    <w:link w:val="ClosingChar"/>
    <w:uiPriority w:val="99"/>
    <w:semiHidden/>
    <w:rsid w:val="00290B60"/>
    <w:pPr>
      <w:spacing w:line="240" w:lineRule="auto"/>
      <w:ind w:left="4252"/>
    </w:pPr>
  </w:style>
  <w:style w:type="character" w:customStyle="1" w:styleId="ClosingChar">
    <w:name w:val="Closing Char"/>
    <w:basedOn w:val="DefaultParagraphFont"/>
    <w:link w:val="Closing"/>
    <w:uiPriority w:val="99"/>
    <w:semiHidden/>
    <w:rsid w:val="00290B60"/>
    <w:rPr>
      <w:lang w:val="en-GB"/>
    </w:rPr>
  </w:style>
  <w:style w:type="character" w:styleId="CommentReference">
    <w:name w:val="annotation reference"/>
    <w:basedOn w:val="DefaultParagraphFont"/>
    <w:uiPriority w:val="99"/>
    <w:semiHidden/>
    <w:rsid w:val="00290B60"/>
    <w:rPr>
      <w:sz w:val="16"/>
      <w:szCs w:val="16"/>
      <w:lang w:val="en-GB"/>
    </w:rPr>
  </w:style>
  <w:style w:type="paragraph" w:styleId="CommentText">
    <w:name w:val="annotation text"/>
    <w:basedOn w:val="Normal"/>
    <w:link w:val="CommentTextChar"/>
    <w:uiPriority w:val="99"/>
    <w:semiHidden/>
    <w:rsid w:val="00290B60"/>
    <w:pPr>
      <w:spacing w:line="240" w:lineRule="auto"/>
    </w:pPr>
  </w:style>
  <w:style w:type="character" w:customStyle="1" w:styleId="CommentTextChar">
    <w:name w:val="Comment Text Char"/>
    <w:basedOn w:val="DefaultParagraphFont"/>
    <w:link w:val="CommentText"/>
    <w:uiPriority w:val="99"/>
    <w:semiHidden/>
    <w:rsid w:val="00290B60"/>
    <w:rPr>
      <w:lang w:val="en-GB"/>
    </w:rPr>
  </w:style>
  <w:style w:type="paragraph" w:styleId="CommentSubject">
    <w:name w:val="annotation subject"/>
    <w:basedOn w:val="CommentText"/>
    <w:next w:val="CommentText"/>
    <w:link w:val="CommentSubjectChar"/>
    <w:uiPriority w:val="99"/>
    <w:semiHidden/>
    <w:rsid w:val="00290B60"/>
    <w:rPr>
      <w:b/>
      <w:bCs/>
    </w:rPr>
  </w:style>
  <w:style w:type="character" w:customStyle="1" w:styleId="CommentSubjectChar">
    <w:name w:val="Comment Subject Char"/>
    <w:basedOn w:val="CommentTextChar"/>
    <w:link w:val="CommentSubject"/>
    <w:uiPriority w:val="99"/>
    <w:semiHidden/>
    <w:rsid w:val="00290B60"/>
    <w:rPr>
      <w:b/>
      <w:bCs/>
      <w:lang w:val="en-GB"/>
    </w:rPr>
  </w:style>
  <w:style w:type="paragraph" w:styleId="Date">
    <w:name w:val="Date"/>
    <w:basedOn w:val="Normal"/>
    <w:next w:val="Normal"/>
    <w:link w:val="DateChar"/>
    <w:uiPriority w:val="99"/>
    <w:semiHidden/>
    <w:rsid w:val="00290B60"/>
  </w:style>
  <w:style w:type="character" w:customStyle="1" w:styleId="DateChar">
    <w:name w:val="Date Char"/>
    <w:basedOn w:val="DefaultParagraphFont"/>
    <w:link w:val="Date"/>
    <w:uiPriority w:val="99"/>
    <w:semiHidden/>
    <w:rsid w:val="00290B60"/>
    <w:rPr>
      <w:lang w:val="en-GB"/>
    </w:rPr>
  </w:style>
  <w:style w:type="paragraph" w:styleId="DocumentMap">
    <w:name w:val="Document Map"/>
    <w:basedOn w:val="Normal"/>
    <w:link w:val="DocumentMapChar"/>
    <w:uiPriority w:val="99"/>
    <w:semiHidden/>
    <w:rsid w:val="00290B60"/>
    <w:pPr>
      <w:spacing w:line="240" w:lineRule="auto"/>
    </w:pPr>
    <w:rPr>
      <w:rFonts w:ascii="Tahoma" w:hAnsi="Tahoma" w:cs="Tahoma"/>
      <w:sz w:val="16"/>
      <w:szCs w:val="16"/>
    </w:rPr>
  </w:style>
  <w:style w:type="character" w:customStyle="1" w:styleId="DocumentMapChar">
    <w:name w:val="Document Map Char"/>
    <w:basedOn w:val="DefaultParagraphFont"/>
    <w:link w:val="DocumentMap"/>
    <w:uiPriority w:val="99"/>
    <w:semiHidden/>
    <w:rsid w:val="00290B60"/>
    <w:rPr>
      <w:rFonts w:ascii="Tahoma" w:hAnsi="Tahoma" w:cs="Tahoma"/>
      <w:sz w:val="16"/>
      <w:szCs w:val="16"/>
      <w:lang w:val="en-GB"/>
    </w:rPr>
  </w:style>
  <w:style w:type="paragraph" w:styleId="E-mailSignature">
    <w:name w:val="E-mail Signature"/>
    <w:basedOn w:val="Normal"/>
    <w:link w:val="E-mailSignatureChar"/>
    <w:uiPriority w:val="99"/>
    <w:semiHidden/>
    <w:rsid w:val="00290B60"/>
    <w:pPr>
      <w:spacing w:line="240" w:lineRule="auto"/>
    </w:pPr>
  </w:style>
  <w:style w:type="character" w:customStyle="1" w:styleId="E-mailSignatureChar">
    <w:name w:val="E-mail Signature Char"/>
    <w:basedOn w:val="DefaultParagraphFont"/>
    <w:link w:val="E-mailSignature"/>
    <w:uiPriority w:val="99"/>
    <w:semiHidden/>
    <w:rsid w:val="00290B60"/>
    <w:rPr>
      <w:lang w:val="en-GB"/>
    </w:rPr>
  </w:style>
  <w:style w:type="character" w:styleId="Emphasis">
    <w:name w:val="Emphasis"/>
    <w:basedOn w:val="DefaultParagraphFont"/>
    <w:unhideWhenUsed/>
    <w:qFormat/>
    <w:rsid w:val="00290B60"/>
    <w:rPr>
      <w:i/>
      <w:iCs/>
      <w:lang w:val="en-GB"/>
    </w:rPr>
  </w:style>
  <w:style w:type="character" w:styleId="EndnoteReference">
    <w:name w:val="endnote reference"/>
    <w:basedOn w:val="DefaultParagraphFont"/>
    <w:uiPriority w:val="99"/>
    <w:semiHidden/>
    <w:rsid w:val="00290B60"/>
    <w:rPr>
      <w:vertAlign w:val="superscript"/>
      <w:lang w:val="en-GB"/>
    </w:rPr>
  </w:style>
  <w:style w:type="paragraph" w:styleId="EndnoteText">
    <w:name w:val="endnote text"/>
    <w:basedOn w:val="Normal"/>
    <w:link w:val="EndnoteTextChar"/>
    <w:uiPriority w:val="99"/>
    <w:semiHidden/>
    <w:rsid w:val="00290B60"/>
    <w:pPr>
      <w:spacing w:line="240" w:lineRule="auto"/>
    </w:pPr>
  </w:style>
  <w:style w:type="character" w:customStyle="1" w:styleId="EndnoteTextChar">
    <w:name w:val="Endnote Text Char"/>
    <w:basedOn w:val="DefaultParagraphFont"/>
    <w:link w:val="EndnoteText"/>
    <w:uiPriority w:val="99"/>
    <w:semiHidden/>
    <w:rsid w:val="00290B60"/>
    <w:rPr>
      <w:lang w:val="en-GB"/>
    </w:rPr>
  </w:style>
  <w:style w:type="paragraph" w:styleId="EnvelopeAddress">
    <w:name w:val="envelope address"/>
    <w:basedOn w:val="Normal"/>
    <w:uiPriority w:val="99"/>
    <w:semiHidden/>
    <w:rsid w:val="00290B60"/>
    <w:pPr>
      <w:framePr w:w="7920" w:h="1980" w:hRule="exact" w:hSpace="180" w:wrap="auto" w:hAnchor="page" w:xAlign="center" w:yAlign="bottom"/>
      <w:spacing w:line="240" w:lineRule="auto"/>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rsid w:val="00290B60"/>
    <w:pPr>
      <w:spacing w:line="240" w:lineRule="auto"/>
    </w:pPr>
    <w:rPr>
      <w:rFonts w:asciiTheme="majorHAnsi" w:eastAsiaTheme="majorEastAsia" w:hAnsiTheme="majorHAnsi" w:cstheme="majorBidi"/>
    </w:rPr>
  </w:style>
  <w:style w:type="character" w:styleId="FollowedHyperlink">
    <w:name w:val="FollowedHyperlink"/>
    <w:basedOn w:val="DefaultParagraphFont"/>
    <w:uiPriority w:val="99"/>
    <w:semiHidden/>
    <w:rsid w:val="00290B60"/>
    <w:rPr>
      <w:color w:val="1F497D" w:themeColor="followedHyperlink"/>
      <w:u w:val="single"/>
      <w:lang w:val="en-GB"/>
    </w:rPr>
  </w:style>
  <w:style w:type="character" w:styleId="HTMLAcronym">
    <w:name w:val="HTML Acronym"/>
    <w:basedOn w:val="DefaultParagraphFont"/>
    <w:uiPriority w:val="99"/>
    <w:semiHidden/>
    <w:rsid w:val="00290B60"/>
    <w:rPr>
      <w:lang w:val="en-GB"/>
    </w:rPr>
  </w:style>
  <w:style w:type="paragraph" w:styleId="HTMLAddress">
    <w:name w:val="HTML Address"/>
    <w:basedOn w:val="Normal"/>
    <w:link w:val="HTMLAddressChar"/>
    <w:uiPriority w:val="99"/>
    <w:semiHidden/>
    <w:rsid w:val="00290B60"/>
    <w:pPr>
      <w:spacing w:line="240" w:lineRule="auto"/>
    </w:pPr>
    <w:rPr>
      <w:i/>
      <w:iCs/>
    </w:rPr>
  </w:style>
  <w:style w:type="character" w:customStyle="1" w:styleId="HTMLAddressChar">
    <w:name w:val="HTML Address Char"/>
    <w:basedOn w:val="DefaultParagraphFont"/>
    <w:link w:val="HTMLAddress"/>
    <w:uiPriority w:val="99"/>
    <w:semiHidden/>
    <w:rsid w:val="00290B60"/>
    <w:rPr>
      <w:i/>
      <w:iCs/>
      <w:lang w:val="en-GB"/>
    </w:rPr>
  </w:style>
  <w:style w:type="character" w:styleId="HTMLCite">
    <w:name w:val="HTML Cite"/>
    <w:basedOn w:val="DefaultParagraphFont"/>
    <w:uiPriority w:val="99"/>
    <w:semiHidden/>
    <w:rsid w:val="00290B60"/>
    <w:rPr>
      <w:i/>
      <w:iCs/>
      <w:lang w:val="en-GB"/>
    </w:rPr>
  </w:style>
  <w:style w:type="character" w:styleId="HTMLCode">
    <w:name w:val="HTML Code"/>
    <w:basedOn w:val="DefaultParagraphFont"/>
    <w:uiPriority w:val="99"/>
    <w:semiHidden/>
    <w:rsid w:val="00290B60"/>
    <w:rPr>
      <w:rFonts w:ascii="Consolas" w:hAnsi="Consolas" w:cs="Consolas"/>
      <w:sz w:val="20"/>
      <w:szCs w:val="20"/>
      <w:lang w:val="en-GB"/>
    </w:rPr>
  </w:style>
  <w:style w:type="character" w:styleId="HTMLDefinition">
    <w:name w:val="HTML Definition"/>
    <w:basedOn w:val="DefaultParagraphFont"/>
    <w:uiPriority w:val="99"/>
    <w:semiHidden/>
    <w:rsid w:val="00290B60"/>
    <w:rPr>
      <w:i/>
      <w:iCs/>
      <w:lang w:val="en-GB"/>
    </w:rPr>
  </w:style>
  <w:style w:type="character" w:styleId="HTMLKeyboard">
    <w:name w:val="HTML Keyboard"/>
    <w:basedOn w:val="DefaultParagraphFont"/>
    <w:uiPriority w:val="99"/>
    <w:semiHidden/>
    <w:rsid w:val="00290B60"/>
    <w:rPr>
      <w:rFonts w:ascii="Consolas" w:hAnsi="Consolas" w:cs="Consolas"/>
      <w:sz w:val="20"/>
      <w:szCs w:val="20"/>
      <w:lang w:val="en-GB"/>
    </w:rPr>
  </w:style>
  <w:style w:type="paragraph" w:styleId="HTMLPreformatted">
    <w:name w:val="HTML Preformatted"/>
    <w:basedOn w:val="Normal"/>
    <w:link w:val="HTMLPreformattedChar"/>
    <w:uiPriority w:val="99"/>
    <w:semiHidden/>
    <w:rsid w:val="00290B60"/>
    <w:pPr>
      <w:spacing w:line="240" w:lineRule="auto"/>
    </w:pPr>
    <w:rPr>
      <w:rFonts w:ascii="Consolas" w:hAnsi="Consolas" w:cs="Consolas"/>
    </w:rPr>
  </w:style>
  <w:style w:type="character" w:customStyle="1" w:styleId="HTMLPreformattedChar">
    <w:name w:val="HTML Preformatted Char"/>
    <w:basedOn w:val="DefaultParagraphFont"/>
    <w:link w:val="HTMLPreformatted"/>
    <w:uiPriority w:val="99"/>
    <w:semiHidden/>
    <w:rsid w:val="00290B60"/>
    <w:rPr>
      <w:rFonts w:ascii="Consolas" w:hAnsi="Consolas" w:cs="Consolas"/>
      <w:lang w:val="en-GB"/>
    </w:rPr>
  </w:style>
  <w:style w:type="character" w:styleId="HTMLSample">
    <w:name w:val="HTML Sample"/>
    <w:basedOn w:val="DefaultParagraphFont"/>
    <w:uiPriority w:val="99"/>
    <w:semiHidden/>
    <w:rsid w:val="00290B60"/>
    <w:rPr>
      <w:rFonts w:ascii="Consolas" w:hAnsi="Consolas" w:cs="Consolas"/>
      <w:sz w:val="24"/>
      <w:szCs w:val="24"/>
      <w:lang w:val="en-GB"/>
    </w:rPr>
  </w:style>
  <w:style w:type="character" w:styleId="HTMLTypewriter">
    <w:name w:val="HTML Typewriter"/>
    <w:basedOn w:val="DefaultParagraphFont"/>
    <w:uiPriority w:val="99"/>
    <w:semiHidden/>
    <w:rsid w:val="00290B60"/>
    <w:rPr>
      <w:rFonts w:ascii="Consolas" w:hAnsi="Consolas" w:cs="Consolas"/>
      <w:sz w:val="20"/>
      <w:szCs w:val="20"/>
      <w:lang w:val="en-GB"/>
    </w:rPr>
  </w:style>
  <w:style w:type="character" w:styleId="HTMLVariable">
    <w:name w:val="HTML Variable"/>
    <w:basedOn w:val="DefaultParagraphFont"/>
    <w:uiPriority w:val="99"/>
    <w:semiHidden/>
    <w:rsid w:val="00290B60"/>
    <w:rPr>
      <w:i/>
      <w:iCs/>
      <w:lang w:val="en-GB"/>
    </w:rPr>
  </w:style>
  <w:style w:type="paragraph" w:styleId="Index1">
    <w:name w:val="index 1"/>
    <w:basedOn w:val="Normal"/>
    <w:next w:val="Normal"/>
    <w:autoRedefine/>
    <w:uiPriority w:val="99"/>
    <w:semiHidden/>
    <w:rsid w:val="00290B60"/>
    <w:pPr>
      <w:spacing w:line="240" w:lineRule="auto"/>
      <w:ind w:left="200" w:hanging="200"/>
    </w:pPr>
  </w:style>
  <w:style w:type="paragraph" w:styleId="Index2">
    <w:name w:val="index 2"/>
    <w:basedOn w:val="Normal"/>
    <w:next w:val="Normal"/>
    <w:autoRedefine/>
    <w:uiPriority w:val="99"/>
    <w:semiHidden/>
    <w:rsid w:val="00290B60"/>
    <w:pPr>
      <w:spacing w:line="240" w:lineRule="auto"/>
      <w:ind w:left="400" w:hanging="200"/>
    </w:pPr>
  </w:style>
  <w:style w:type="paragraph" w:styleId="Index3">
    <w:name w:val="index 3"/>
    <w:basedOn w:val="Normal"/>
    <w:next w:val="Normal"/>
    <w:autoRedefine/>
    <w:uiPriority w:val="99"/>
    <w:semiHidden/>
    <w:rsid w:val="00290B60"/>
    <w:pPr>
      <w:spacing w:line="240" w:lineRule="auto"/>
      <w:ind w:left="600" w:hanging="200"/>
    </w:pPr>
  </w:style>
  <w:style w:type="paragraph" w:styleId="Index4">
    <w:name w:val="index 4"/>
    <w:basedOn w:val="Normal"/>
    <w:next w:val="Normal"/>
    <w:autoRedefine/>
    <w:uiPriority w:val="99"/>
    <w:semiHidden/>
    <w:rsid w:val="00290B60"/>
    <w:pPr>
      <w:spacing w:line="240" w:lineRule="auto"/>
      <w:ind w:left="800" w:hanging="200"/>
    </w:pPr>
  </w:style>
  <w:style w:type="paragraph" w:styleId="Index5">
    <w:name w:val="index 5"/>
    <w:basedOn w:val="Normal"/>
    <w:next w:val="Normal"/>
    <w:autoRedefine/>
    <w:uiPriority w:val="99"/>
    <w:semiHidden/>
    <w:rsid w:val="00290B60"/>
    <w:pPr>
      <w:spacing w:line="240" w:lineRule="auto"/>
      <w:ind w:left="1000" w:hanging="200"/>
    </w:pPr>
  </w:style>
  <w:style w:type="paragraph" w:styleId="Index6">
    <w:name w:val="index 6"/>
    <w:basedOn w:val="Normal"/>
    <w:next w:val="Normal"/>
    <w:autoRedefine/>
    <w:uiPriority w:val="99"/>
    <w:semiHidden/>
    <w:rsid w:val="00290B60"/>
    <w:pPr>
      <w:spacing w:line="240" w:lineRule="auto"/>
      <w:ind w:left="1200" w:hanging="200"/>
    </w:pPr>
  </w:style>
  <w:style w:type="paragraph" w:styleId="Index7">
    <w:name w:val="index 7"/>
    <w:basedOn w:val="Normal"/>
    <w:next w:val="Normal"/>
    <w:autoRedefine/>
    <w:uiPriority w:val="99"/>
    <w:semiHidden/>
    <w:rsid w:val="00290B60"/>
    <w:pPr>
      <w:spacing w:line="240" w:lineRule="auto"/>
      <w:ind w:left="1400" w:hanging="200"/>
    </w:pPr>
  </w:style>
  <w:style w:type="paragraph" w:styleId="Index8">
    <w:name w:val="index 8"/>
    <w:basedOn w:val="Normal"/>
    <w:next w:val="Normal"/>
    <w:autoRedefine/>
    <w:uiPriority w:val="99"/>
    <w:semiHidden/>
    <w:rsid w:val="00290B60"/>
    <w:pPr>
      <w:spacing w:line="240" w:lineRule="auto"/>
      <w:ind w:left="1600" w:hanging="200"/>
    </w:pPr>
  </w:style>
  <w:style w:type="paragraph" w:styleId="Index9">
    <w:name w:val="index 9"/>
    <w:basedOn w:val="Normal"/>
    <w:next w:val="Normal"/>
    <w:autoRedefine/>
    <w:uiPriority w:val="99"/>
    <w:semiHidden/>
    <w:rsid w:val="00290B60"/>
    <w:pPr>
      <w:spacing w:line="240" w:lineRule="auto"/>
      <w:ind w:left="1800" w:hanging="200"/>
    </w:pPr>
  </w:style>
  <w:style w:type="paragraph" w:styleId="IndexHeading">
    <w:name w:val="index heading"/>
    <w:basedOn w:val="Normal"/>
    <w:next w:val="Index1"/>
    <w:uiPriority w:val="99"/>
    <w:semiHidden/>
    <w:rsid w:val="00290B60"/>
    <w:rPr>
      <w:rFonts w:asciiTheme="majorHAnsi" w:eastAsiaTheme="majorEastAsia" w:hAnsiTheme="majorHAnsi" w:cstheme="majorBidi"/>
      <w:b/>
      <w:bCs/>
    </w:rPr>
  </w:style>
  <w:style w:type="character" w:styleId="IntenseEmphasis">
    <w:name w:val="Intense Emphasis"/>
    <w:basedOn w:val="DefaultParagraphFont"/>
    <w:uiPriority w:val="21"/>
    <w:semiHidden/>
    <w:qFormat/>
    <w:rsid w:val="00290B60"/>
    <w:rPr>
      <w:b/>
      <w:bCs/>
      <w:i/>
      <w:iCs/>
      <w:color w:val="00577E" w:themeColor="accent1"/>
      <w:lang w:val="en-GB"/>
    </w:rPr>
  </w:style>
  <w:style w:type="paragraph" w:styleId="IntenseQuote">
    <w:name w:val="Intense Quote"/>
    <w:basedOn w:val="Normal"/>
    <w:next w:val="Normal"/>
    <w:link w:val="IntenseQuoteChar"/>
    <w:uiPriority w:val="30"/>
    <w:semiHidden/>
    <w:qFormat/>
    <w:rsid w:val="00290B60"/>
    <w:pPr>
      <w:pBdr>
        <w:bottom w:val="single" w:sz="4" w:space="4" w:color="00577E" w:themeColor="accent1"/>
      </w:pBdr>
      <w:spacing w:before="200" w:after="280"/>
      <w:ind w:left="936" w:right="936"/>
    </w:pPr>
    <w:rPr>
      <w:b/>
      <w:bCs/>
      <w:i/>
      <w:iCs/>
      <w:color w:val="00577E" w:themeColor="accent1"/>
    </w:rPr>
  </w:style>
  <w:style w:type="character" w:customStyle="1" w:styleId="IntenseQuoteChar">
    <w:name w:val="Intense Quote Char"/>
    <w:basedOn w:val="DefaultParagraphFont"/>
    <w:link w:val="IntenseQuote"/>
    <w:uiPriority w:val="30"/>
    <w:rsid w:val="00290B60"/>
    <w:rPr>
      <w:b/>
      <w:bCs/>
      <w:i/>
      <w:iCs/>
      <w:color w:val="00577E" w:themeColor="accent1"/>
      <w:lang w:val="en-GB"/>
    </w:rPr>
  </w:style>
  <w:style w:type="character" w:styleId="IntenseReference">
    <w:name w:val="Intense Reference"/>
    <w:basedOn w:val="DefaultParagraphFont"/>
    <w:uiPriority w:val="32"/>
    <w:semiHidden/>
    <w:qFormat/>
    <w:rsid w:val="00290B60"/>
    <w:rPr>
      <w:b/>
      <w:bCs/>
      <w:smallCaps/>
      <w:color w:val="C7D300" w:themeColor="accent2"/>
      <w:spacing w:val="5"/>
      <w:u w:val="single"/>
      <w:lang w:val="en-GB"/>
    </w:rPr>
  </w:style>
  <w:style w:type="character" w:styleId="LineNumber">
    <w:name w:val="line number"/>
    <w:basedOn w:val="DefaultParagraphFont"/>
    <w:uiPriority w:val="99"/>
    <w:semiHidden/>
    <w:rsid w:val="00290B60"/>
    <w:rPr>
      <w:lang w:val="en-GB"/>
    </w:rPr>
  </w:style>
  <w:style w:type="paragraph" w:styleId="List">
    <w:name w:val="List"/>
    <w:basedOn w:val="Normal"/>
    <w:uiPriority w:val="99"/>
    <w:semiHidden/>
    <w:rsid w:val="00290B60"/>
    <w:pPr>
      <w:ind w:left="283" w:hanging="283"/>
      <w:contextualSpacing/>
    </w:pPr>
  </w:style>
  <w:style w:type="paragraph" w:styleId="List2">
    <w:name w:val="List 2"/>
    <w:basedOn w:val="Normal"/>
    <w:uiPriority w:val="99"/>
    <w:semiHidden/>
    <w:rsid w:val="00290B60"/>
    <w:pPr>
      <w:ind w:left="566" w:hanging="283"/>
      <w:contextualSpacing/>
    </w:pPr>
  </w:style>
  <w:style w:type="paragraph" w:styleId="List3">
    <w:name w:val="List 3"/>
    <w:basedOn w:val="Normal"/>
    <w:uiPriority w:val="99"/>
    <w:semiHidden/>
    <w:rsid w:val="00290B60"/>
    <w:pPr>
      <w:ind w:left="849" w:hanging="283"/>
      <w:contextualSpacing/>
    </w:pPr>
  </w:style>
  <w:style w:type="paragraph" w:styleId="List4">
    <w:name w:val="List 4"/>
    <w:basedOn w:val="Normal"/>
    <w:uiPriority w:val="99"/>
    <w:semiHidden/>
    <w:rsid w:val="00290B60"/>
    <w:pPr>
      <w:ind w:left="1132" w:hanging="283"/>
      <w:contextualSpacing/>
    </w:pPr>
  </w:style>
  <w:style w:type="paragraph" w:styleId="List5">
    <w:name w:val="List 5"/>
    <w:basedOn w:val="Normal"/>
    <w:uiPriority w:val="99"/>
    <w:semiHidden/>
    <w:rsid w:val="00290B60"/>
    <w:pPr>
      <w:ind w:left="1415" w:hanging="283"/>
      <w:contextualSpacing/>
    </w:pPr>
  </w:style>
  <w:style w:type="paragraph" w:styleId="ListBullet4">
    <w:name w:val="List Bullet 4"/>
    <w:basedOn w:val="BaseText"/>
    <w:uiPriority w:val="99"/>
    <w:rsid w:val="00DB1543"/>
    <w:pPr>
      <w:numPr>
        <w:ilvl w:val="3"/>
        <w:numId w:val="1"/>
      </w:numPr>
    </w:pPr>
  </w:style>
  <w:style w:type="paragraph" w:styleId="ListBullet5">
    <w:name w:val="List Bullet 5"/>
    <w:basedOn w:val="Normal"/>
    <w:uiPriority w:val="99"/>
    <w:semiHidden/>
    <w:rsid w:val="00290B60"/>
    <w:pPr>
      <w:numPr>
        <w:numId w:val="4"/>
      </w:numPr>
      <w:contextualSpacing/>
    </w:pPr>
  </w:style>
  <w:style w:type="paragraph" w:styleId="ListContinue">
    <w:name w:val="List Continue"/>
    <w:basedOn w:val="Normal"/>
    <w:uiPriority w:val="99"/>
    <w:semiHidden/>
    <w:rsid w:val="00290B60"/>
    <w:pPr>
      <w:spacing w:after="120"/>
      <w:ind w:left="283"/>
      <w:contextualSpacing/>
    </w:pPr>
  </w:style>
  <w:style w:type="paragraph" w:styleId="ListContinue2">
    <w:name w:val="List Continue 2"/>
    <w:basedOn w:val="Normal"/>
    <w:uiPriority w:val="99"/>
    <w:semiHidden/>
    <w:rsid w:val="00290B60"/>
    <w:pPr>
      <w:spacing w:after="120"/>
      <w:ind w:left="566"/>
      <w:contextualSpacing/>
    </w:pPr>
  </w:style>
  <w:style w:type="paragraph" w:styleId="ListContinue3">
    <w:name w:val="List Continue 3"/>
    <w:basedOn w:val="Normal"/>
    <w:uiPriority w:val="99"/>
    <w:semiHidden/>
    <w:rsid w:val="00290B60"/>
    <w:pPr>
      <w:spacing w:after="120"/>
      <w:ind w:left="849"/>
      <w:contextualSpacing/>
    </w:pPr>
  </w:style>
  <w:style w:type="paragraph" w:styleId="ListContinue4">
    <w:name w:val="List Continue 4"/>
    <w:basedOn w:val="Normal"/>
    <w:uiPriority w:val="99"/>
    <w:semiHidden/>
    <w:rsid w:val="00290B60"/>
    <w:pPr>
      <w:spacing w:after="120"/>
      <w:ind w:left="1132"/>
      <w:contextualSpacing/>
    </w:pPr>
  </w:style>
  <w:style w:type="paragraph" w:styleId="ListContinue5">
    <w:name w:val="List Continue 5"/>
    <w:basedOn w:val="Normal"/>
    <w:uiPriority w:val="99"/>
    <w:semiHidden/>
    <w:rsid w:val="00290B60"/>
    <w:pPr>
      <w:spacing w:after="120"/>
      <w:ind w:left="1415"/>
      <w:contextualSpacing/>
    </w:pPr>
  </w:style>
  <w:style w:type="paragraph" w:styleId="ListNumber4">
    <w:name w:val="List Number 4"/>
    <w:basedOn w:val="BaseText"/>
    <w:uiPriority w:val="99"/>
    <w:rsid w:val="009452E4"/>
    <w:pPr>
      <w:numPr>
        <w:ilvl w:val="3"/>
        <w:numId w:val="3"/>
      </w:numPr>
      <w:spacing w:before="80" w:line="260" w:lineRule="atLeast"/>
      <w:contextualSpacing/>
    </w:pPr>
    <w:rPr>
      <w:sz w:val="18"/>
    </w:rPr>
  </w:style>
  <w:style w:type="paragraph" w:styleId="ListNumber5">
    <w:name w:val="List Number 5"/>
    <w:basedOn w:val="Normal"/>
    <w:uiPriority w:val="99"/>
    <w:semiHidden/>
    <w:rsid w:val="00290B60"/>
    <w:pPr>
      <w:numPr>
        <w:numId w:val="5"/>
      </w:numPr>
      <w:contextualSpacing/>
    </w:pPr>
  </w:style>
  <w:style w:type="paragraph" w:styleId="ListParagraph">
    <w:name w:val="List Paragraph"/>
    <w:aliases w:val="1.1.1_List Paragraph,1st level - Bullet List Paragraph,Bullet list,Bullet paras,Citation List,Ha,List Paragraph (numbered (a)),List Paragraph 1.1.1,List Paragraph1,List_Paragraph,Liste 1,Main numbered paragraph,Multilevel para_II,Normal 2"/>
    <w:basedOn w:val="Normal"/>
    <w:link w:val="ListParagraphChar"/>
    <w:uiPriority w:val="34"/>
    <w:unhideWhenUsed/>
    <w:qFormat/>
    <w:rsid w:val="00290B60"/>
    <w:pPr>
      <w:ind w:left="720"/>
      <w:contextualSpacing/>
    </w:pPr>
  </w:style>
  <w:style w:type="paragraph" w:styleId="MacroText">
    <w:name w:val="macro"/>
    <w:link w:val="MacroTextChar"/>
    <w:uiPriority w:val="99"/>
    <w:semiHidden/>
    <w:rsid w:val="00290B60"/>
    <w:pPr>
      <w:tabs>
        <w:tab w:val="left" w:pos="480"/>
        <w:tab w:val="left" w:pos="960"/>
        <w:tab w:val="left" w:pos="1440"/>
        <w:tab w:val="left" w:pos="1920"/>
        <w:tab w:val="left" w:pos="2400"/>
        <w:tab w:val="left" w:pos="2880"/>
        <w:tab w:val="left" w:pos="3360"/>
        <w:tab w:val="left" w:pos="3840"/>
        <w:tab w:val="left" w:pos="4320"/>
      </w:tabs>
    </w:pPr>
    <w:rPr>
      <w:rFonts w:ascii="Consolas" w:hAnsi="Consolas" w:cs="Consolas"/>
    </w:rPr>
  </w:style>
  <w:style w:type="character" w:customStyle="1" w:styleId="MacroTextChar">
    <w:name w:val="Macro Text Char"/>
    <w:basedOn w:val="DefaultParagraphFont"/>
    <w:link w:val="MacroText"/>
    <w:uiPriority w:val="99"/>
    <w:semiHidden/>
    <w:rsid w:val="00290B60"/>
    <w:rPr>
      <w:rFonts w:ascii="Consolas" w:hAnsi="Consolas" w:cs="Consolas"/>
      <w:lang w:val="en-GB"/>
    </w:rPr>
  </w:style>
  <w:style w:type="paragraph" w:styleId="MessageHeader">
    <w:name w:val="Message Header"/>
    <w:basedOn w:val="Normal"/>
    <w:link w:val="MessageHeaderChar"/>
    <w:uiPriority w:val="99"/>
    <w:semiHidden/>
    <w:rsid w:val="00290B60"/>
    <w:pPr>
      <w:pBdr>
        <w:top w:val="single" w:sz="6" w:space="1" w:color="auto"/>
        <w:left w:val="single" w:sz="6" w:space="1" w:color="auto"/>
        <w:bottom w:val="single" w:sz="6" w:space="1" w:color="auto"/>
        <w:right w:val="single" w:sz="6" w:space="1" w:color="auto"/>
      </w:pBdr>
      <w:shd w:val="pct20" w:color="auto" w:fill="auto"/>
      <w:spacing w:line="240" w:lineRule="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290B60"/>
    <w:rPr>
      <w:rFonts w:asciiTheme="majorHAnsi" w:eastAsiaTheme="majorEastAsia" w:hAnsiTheme="majorHAnsi" w:cstheme="majorBidi"/>
      <w:sz w:val="24"/>
      <w:szCs w:val="24"/>
      <w:shd w:val="pct20" w:color="auto" w:fill="auto"/>
      <w:lang w:val="en-GB"/>
    </w:rPr>
  </w:style>
  <w:style w:type="paragraph" w:styleId="NoSpacing">
    <w:name w:val="No Spacing"/>
    <w:link w:val="NoSpacingChar"/>
    <w:uiPriority w:val="1"/>
    <w:unhideWhenUsed/>
    <w:qFormat/>
    <w:rsid w:val="00290B60"/>
    <w:pPr>
      <w:spacing w:line="240" w:lineRule="auto"/>
    </w:pPr>
  </w:style>
  <w:style w:type="paragraph" w:styleId="NormalWeb">
    <w:name w:val="Normal (Web)"/>
    <w:basedOn w:val="Normal"/>
    <w:uiPriority w:val="99"/>
    <w:semiHidden/>
    <w:rsid w:val="00290B60"/>
    <w:rPr>
      <w:rFonts w:ascii="Times New Roman" w:hAnsi="Times New Roman" w:cs="Times New Roman"/>
      <w:sz w:val="24"/>
      <w:szCs w:val="24"/>
    </w:rPr>
  </w:style>
  <w:style w:type="paragraph" w:styleId="NormalIndent">
    <w:name w:val="Normal Indent"/>
    <w:basedOn w:val="Normal"/>
    <w:uiPriority w:val="99"/>
    <w:semiHidden/>
    <w:rsid w:val="00290B60"/>
    <w:pPr>
      <w:ind w:left="720"/>
    </w:pPr>
  </w:style>
  <w:style w:type="paragraph" w:styleId="NoteHeading">
    <w:name w:val="Note Heading"/>
    <w:basedOn w:val="Normal"/>
    <w:next w:val="Normal"/>
    <w:link w:val="NoteHeadingChar"/>
    <w:uiPriority w:val="99"/>
    <w:semiHidden/>
    <w:rsid w:val="00290B60"/>
    <w:pPr>
      <w:spacing w:line="240" w:lineRule="auto"/>
    </w:pPr>
  </w:style>
  <w:style w:type="character" w:customStyle="1" w:styleId="NoteHeadingChar">
    <w:name w:val="Note Heading Char"/>
    <w:basedOn w:val="DefaultParagraphFont"/>
    <w:link w:val="NoteHeading"/>
    <w:uiPriority w:val="99"/>
    <w:semiHidden/>
    <w:rsid w:val="00290B60"/>
    <w:rPr>
      <w:lang w:val="en-GB"/>
    </w:rPr>
  </w:style>
  <w:style w:type="character" w:styleId="PageNumber">
    <w:name w:val="page number"/>
    <w:basedOn w:val="DefaultParagraphFont"/>
    <w:uiPriority w:val="99"/>
    <w:semiHidden/>
    <w:rsid w:val="00290B60"/>
    <w:rPr>
      <w:lang w:val="en-GB"/>
    </w:rPr>
  </w:style>
  <w:style w:type="character" w:styleId="PlaceholderText">
    <w:name w:val="Placeholder Text"/>
    <w:basedOn w:val="DefaultParagraphFont"/>
    <w:uiPriority w:val="99"/>
    <w:semiHidden/>
    <w:rsid w:val="00290B60"/>
    <w:rPr>
      <w:color w:val="808080"/>
      <w:lang w:val="en-GB"/>
    </w:rPr>
  </w:style>
  <w:style w:type="paragraph" w:styleId="PlainText">
    <w:name w:val="Plain Text"/>
    <w:basedOn w:val="Normal"/>
    <w:link w:val="PlainTextChar"/>
    <w:uiPriority w:val="99"/>
    <w:semiHidden/>
    <w:rsid w:val="00290B60"/>
    <w:pPr>
      <w:spacing w:line="240" w:lineRule="auto"/>
    </w:pPr>
    <w:rPr>
      <w:rFonts w:ascii="Consolas" w:hAnsi="Consolas" w:cs="Consolas"/>
      <w:sz w:val="21"/>
      <w:szCs w:val="21"/>
    </w:rPr>
  </w:style>
  <w:style w:type="character" w:customStyle="1" w:styleId="PlainTextChar">
    <w:name w:val="Plain Text Char"/>
    <w:basedOn w:val="DefaultParagraphFont"/>
    <w:link w:val="PlainText"/>
    <w:uiPriority w:val="99"/>
    <w:semiHidden/>
    <w:rsid w:val="00290B60"/>
    <w:rPr>
      <w:rFonts w:ascii="Consolas" w:hAnsi="Consolas" w:cs="Consolas"/>
      <w:sz w:val="21"/>
      <w:szCs w:val="21"/>
      <w:lang w:val="en-GB"/>
    </w:rPr>
  </w:style>
  <w:style w:type="paragraph" w:styleId="Quote">
    <w:name w:val="Quote"/>
    <w:basedOn w:val="Normal"/>
    <w:next w:val="Normal"/>
    <w:link w:val="QuoteChar"/>
    <w:uiPriority w:val="29"/>
    <w:semiHidden/>
    <w:qFormat/>
    <w:rsid w:val="00290B60"/>
    <w:rPr>
      <w:i/>
      <w:iCs/>
    </w:rPr>
  </w:style>
  <w:style w:type="character" w:customStyle="1" w:styleId="QuoteChar">
    <w:name w:val="Quote Char"/>
    <w:basedOn w:val="DefaultParagraphFont"/>
    <w:link w:val="Quote"/>
    <w:uiPriority w:val="29"/>
    <w:rsid w:val="00290B60"/>
    <w:rPr>
      <w:i/>
      <w:iCs/>
      <w:lang w:val="en-GB"/>
    </w:rPr>
  </w:style>
  <w:style w:type="paragraph" w:styleId="Salutation">
    <w:name w:val="Salutation"/>
    <w:basedOn w:val="Normal"/>
    <w:next w:val="Normal"/>
    <w:link w:val="SalutationChar"/>
    <w:uiPriority w:val="99"/>
    <w:semiHidden/>
    <w:rsid w:val="00290B60"/>
  </w:style>
  <w:style w:type="character" w:customStyle="1" w:styleId="SalutationChar">
    <w:name w:val="Salutation Char"/>
    <w:basedOn w:val="DefaultParagraphFont"/>
    <w:link w:val="Salutation"/>
    <w:uiPriority w:val="99"/>
    <w:semiHidden/>
    <w:rsid w:val="00290B60"/>
    <w:rPr>
      <w:lang w:val="en-GB"/>
    </w:rPr>
  </w:style>
  <w:style w:type="paragraph" w:styleId="Signature">
    <w:name w:val="Signature"/>
    <w:basedOn w:val="Normal"/>
    <w:link w:val="SignatureChar"/>
    <w:uiPriority w:val="99"/>
    <w:semiHidden/>
    <w:rsid w:val="00290B60"/>
    <w:pPr>
      <w:spacing w:line="240" w:lineRule="auto"/>
      <w:ind w:left="4252"/>
    </w:pPr>
  </w:style>
  <w:style w:type="character" w:customStyle="1" w:styleId="SignatureChar">
    <w:name w:val="Signature Char"/>
    <w:basedOn w:val="DefaultParagraphFont"/>
    <w:link w:val="Signature"/>
    <w:uiPriority w:val="99"/>
    <w:semiHidden/>
    <w:rsid w:val="00290B60"/>
    <w:rPr>
      <w:lang w:val="en-GB"/>
    </w:rPr>
  </w:style>
  <w:style w:type="character" w:styleId="Strong">
    <w:name w:val="Strong"/>
    <w:basedOn w:val="DefaultParagraphFont"/>
    <w:unhideWhenUsed/>
    <w:qFormat/>
    <w:rsid w:val="00290B60"/>
    <w:rPr>
      <w:b/>
      <w:bCs/>
      <w:lang w:val="en-GB"/>
    </w:rPr>
  </w:style>
  <w:style w:type="character" w:styleId="SubtleEmphasis">
    <w:name w:val="Subtle Emphasis"/>
    <w:basedOn w:val="DefaultParagraphFont"/>
    <w:uiPriority w:val="19"/>
    <w:semiHidden/>
    <w:qFormat/>
    <w:rsid w:val="00290B60"/>
    <w:rPr>
      <w:i/>
      <w:iCs/>
      <w:color w:val="3FC3FF" w:themeColor="text1" w:themeTint="7F"/>
      <w:lang w:val="en-GB"/>
    </w:rPr>
  </w:style>
  <w:style w:type="character" w:styleId="SubtleReference">
    <w:name w:val="Subtle Reference"/>
    <w:basedOn w:val="DefaultParagraphFont"/>
    <w:uiPriority w:val="31"/>
    <w:semiHidden/>
    <w:qFormat/>
    <w:rsid w:val="00290B60"/>
    <w:rPr>
      <w:smallCaps/>
      <w:color w:val="C7D300" w:themeColor="accent2"/>
      <w:u w:val="single"/>
      <w:lang w:val="en-GB"/>
    </w:rPr>
  </w:style>
  <w:style w:type="paragraph" w:styleId="TableofAuthorities">
    <w:name w:val="table of authorities"/>
    <w:basedOn w:val="Normal"/>
    <w:next w:val="Normal"/>
    <w:uiPriority w:val="99"/>
    <w:semiHidden/>
    <w:rsid w:val="00290B60"/>
    <w:pPr>
      <w:ind w:left="200" w:hanging="200"/>
    </w:pPr>
  </w:style>
  <w:style w:type="paragraph" w:styleId="TableofFigures">
    <w:name w:val="table of figures"/>
    <w:basedOn w:val="BaseText"/>
    <w:next w:val="Normal"/>
    <w:uiPriority w:val="99"/>
    <w:unhideWhenUsed/>
    <w:rsid w:val="00A76F7B"/>
    <w:pPr>
      <w:tabs>
        <w:tab w:val="right" w:pos="9401"/>
      </w:tabs>
      <w:spacing w:after="80" w:line="266" w:lineRule="auto"/>
    </w:pPr>
    <w:rPr>
      <w:sz w:val="22"/>
    </w:rPr>
  </w:style>
  <w:style w:type="paragraph" w:styleId="TOAHeading">
    <w:name w:val="toa heading"/>
    <w:basedOn w:val="Normal"/>
    <w:next w:val="Normal"/>
    <w:uiPriority w:val="99"/>
    <w:semiHidden/>
    <w:rsid w:val="00290B60"/>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rsid w:val="00EE5E57"/>
    <w:pPr>
      <w:tabs>
        <w:tab w:val="left" w:pos="851"/>
        <w:tab w:val="right" w:pos="9412"/>
      </w:tabs>
      <w:spacing w:after="80" w:line="280" w:lineRule="atLeast"/>
    </w:pPr>
  </w:style>
  <w:style w:type="paragraph" w:styleId="TOC5">
    <w:name w:val="toc 5"/>
    <w:basedOn w:val="Normal"/>
    <w:next w:val="Normal"/>
    <w:autoRedefine/>
    <w:uiPriority w:val="39"/>
    <w:rsid w:val="00290B60"/>
    <w:pPr>
      <w:spacing w:after="100"/>
      <w:ind w:left="800"/>
    </w:pPr>
  </w:style>
  <w:style w:type="paragraph" w:styleId="TOC9">
    <w:name w:val="toc 9"/>
    <w:basedOn w:val="Normal"/>
    <w:next w:val="Normal"/>
    <w:autoRedefine/>
    <w:uiPriority w:val="39"/>
    <w:rsid w:val="00290B60"/>
    <w:pPr>
      <w:spacing w:after="100"/>
      <w:ind w:left="1600"/>
    </w:pPr>
  </w:style>
  <w:style w:type="character" w:customStyle="1" w:styleId="BaseTextChar">
    <w:name w:val="Base Text Char"/>
    <w:basedOn w:val="DefaultParagraphFont"/>
    <w:link w:val="BaseText"/>
    <w:semiHidden/>
    <w:rsid w:val="00E07ADF"/>
    <w:rPr>
      <w:rFonts w:cs="Arial"/>
      <w:lang w:val="en-GB"/>
    </w:rPr>
  </w:style>
  <w:style w:type="character" w:customStyle="1" w:styleId="RHDHVAddressChar">
    <w:name w:val="RHDHV Address Char"/>
    <w:basedOn w:val="BaseTextChar"/>
    <w:link w:val="RHDHVAddress"/>
    <w:rsid w:val="00E07ADF"/>
    <w:rPr>
      <w:rFonts w:cs="Arial"/>
      <w:sz w:val="16"/>
      <w:lang w:val="en-GB"/>
    </w:rPr>
  </w:style>
  <w:style w:type="character" w:customStyle="1" w:styleId="RHDHVAddressLabelChar">
    <w:name w:val="RHDHV Address Label Char"/>
    <w:basedOn w:val="RHDHVAddressChar"/>
    <w:link w:val="RHDHVAddressLabel"/>
    <w:rsid w:val="00E07ADF"/>
    <w:rPr>
      <w:rFonts w:cs="Arial"/>
      <w:b/>
      <w:caps/>
      <w:color w:val="00577E" w:themeColor="accent1"/>
      <w:sz w:val="16"/>
      <w:lang w:val="en-GB"/>
    </w:rPr>
  </w:style>
  <w:style w:type="paragraph" w:customStyle="1" w:styleId="AppendixTitle">
    <w:name w:val="Appendix Title"/>
    <w:basedOn w:val="Title"/>
    <w:next w:val="BodyText"/>
    <w:unhideWhenUsed/>
    <w:qFormat/>
    <w:rsid w:val="007D05B5"/>
    <w:rPr>
      <w:rFonts w:asciiTheme="minorHAnsi" w:hAnsiTheme="minorHAnsi"/>
    </w:rPr>
  </w:style>
  <w:style w:type="paragraph" w:customStyle="1" w:styleId="AppendixHeading1">
    <w:name w:val="Appendix Heading 1"/>
    <w:basedOn w:val="BaseHeadings"/>
    <w:next w:val="BodyText"/>
    <w:unhideWhenUsed/>
    <w:qFormat/>
    <w:rsid w:val="007D05B5"/>
    <w:pPr>
      <w:spacing w:before="240" w:after="120" w:line="298" w:lineRule="auto"/>
    </w:pPr>
    <w:rPr>
      <w:b/>
      <w:sz w:val="28"/>
    </w:rPr>
  </w:style>
  <w:style w:type="paragraph" w:customStyle="1" w:styleId="AppendixHeading2">
    <w:name w:val="Appendix Heading 2"/>
    <w:basedOn w:val="BaseHeadings"/>
    <w:next w:val="BodyText"/>
    <w:unhideWhenUsed/>
    <w:qFormat/>
    <w:rsid w:val="007D05B5"/>
    <w:pPr>
      <w:spacing w:before="240" w:after="120" w:line="274" w:lineRule="auto"/>
    </w:pPr>
    <w:rPr>
      <w:b/>
      <w:sz w:val="26"/>
    </w:rPr>
  </w:style>
  <w:style w:type="paragraph" w:customStyle="1" w:styleId="AppendixHeading3">
    <w:name w:val="Appendix Heading 3"/>
    <w:basedOn w:val="BaseHeadings"/>
    <w:next w:val="BodyText"/>
    <w:unhideWhenUsed/>
    <w:qFormat/>
    <w:rsid w:val="007D05B5"/>
    <w:pPr>
      <w:spacing w:before="240" w:after="120" w:line="278" w:lineRule="auto"/>
    </w:pPr>
    <w:rPr>
      <w:b/>
      <w:sz w:val="24"/>
    </w:rPr>
  </w:style>
  <w:style w:type="paragraph" w:customStyle="1" w:styleId="AppendixHeading1Numbered">
    <w:name w:val="Appendix Heading 1 Numbered"/>
    <w:basedOn w:val="AppendixHeading1"/>
    <w:next w:val="BodyText"/>
    <w:unhideWhenUsed/>
    <w:qFormat/>
    <w:rsid w:val="007D05B5"/>
    <w:pPr>
      <w:numPr>
        <w:numId w:val="7"/>
      </w:numPr>
    </w:pPr>
  </w:style>
  <w:style w:type="paragraph" w:customStyle="1" w:styleId="AppendixHeading2Numbered">
    <w:name w:val="Appendix Heading 2 Numbered"/>
    <w:basedOn w:val="AppendixHeading2"/>
    <w:next w:val="BodyText"/>
    <w:unhideWhenUsed/>
    <w:qFormat/>
    <w:rsid w:val="007D05B5"/>
    <w:pPr>
      <w:numPr>
        <w:ilvl w:val="1"/>
        <w:numId w:val="7"/>
      </w:numPr>
    </w:pPr>
  </w:style>
  <w:style w:type="paragraph" w:customStyle="1" w:styleId="AppendixHeading3Numbered">
    <w:name w:val="Appendix Heading 3 Numbered"/>
    <w:basedOn w:val="AppendixHeading3"/>
    <w:next w:val="BodyText"/>
    <w:unhideWhenUsed/>
    <w:qFormat/>
    <w:rsid w:val="007D05B5"/>
    <w:pPr>
      <w:numPr>
        <w:ilvl w:val="2"/>
        <w:numId w:val="7"/>
      </w:numPr>
    </w:pPr>
  </w:style>
  <w:style w:type="numbering" w:customStyle="1" w:styleId="ListAppendices">
    <w:name w:val="List Appendices"/>
    <w:uiPriority w:val="99"/>
    <w:rsid w:val="007D05B5"/>
    <w:pPr>
      <w:numPr>
        <w:numId w:val="6"/>
      </w:numPr>
    </w:pPr>
  </w:style>
  <w:style w:type="character" w:customStyle="1" w:styleId="WebAddressChar">
    <w:name w:val="Web Address Char"/>
    <w:basedOn w:val="BaseTextChar"/>
    <w:link w:val="WebAddress"/>
    <w:rsid w:val="00D30379"/>
    <w:rPr>
      <w:rFonts w:cs="Arial"/>
      <w:b/>
      <w:sz w:val="22"/>
      <w:lang w:val="en-GB"/>
    </w:rPr>
  </w:style>
  <w:style w:type="paragraph" w:customStyle="1" w:styleId="BackpageHeading">
    <w:name w:val="Backpage Heading"/>
    <w:basedOn w:val="DisclaimerHeading"/>
    <w:next w:val="BodyText"/>
    <w:rsid w:val="003F228F"/>
    <w:pPr>
      <w:framePr w:wrap="notBeside"/>
      <w:spacing w:before="120"/>
    </w:pPr>
    <w:rPr>
      <w:rFonts w:asciiTheme="minorHAnsi" w:hAnsiTheme="minorHAnsi"/>
      <w:color w:val="00577E" w:themeColor="accent1"/>
      <w:sz w:val="22"/>
    </w:rPr>
  </w:style>
  <w:style w:type="paragraph" w:customStyle="1" w:styleId="AppendixHeading">
    <w:name w:val="Appendix Heading"/>
    <w:basedOn w:val="Title"/>
    <w:next w:val="BodyText"/>
    <w:qFormat/>
    <w:rsid w:val="004738CD"/>
    <w:rPr>
      <w:bCs/>
      <w:noProof/>
      <w:lang w:val="en-US"/>
    </w:rPr>
  </w:style>
  <w:style w:type="table" w:customStyle="1" w:styleId="RHDHVTable1">
    <w:name w:val="RHDHV Table1"/>
    <w:basedOn w:val="TableNormal"/>
    <w:uiPriority w:val="99"/>
    <w:unhideWhenUsed/>
    <w:rsid w:val="001E1D7B"/>
    <w:pPr>
      <w:spacing w:line="288" w:lineRule="auto"/>
      <w:ind w:left="113"/>
    </w:pPr>
    <w:rPr>
      <w:sz w:val="16"/>
    </w:rPr>
    <w:tblPr>
      <w:tblInd w:w="-68" w:type="dxa"/>
      <w:tblBorders>
        <w:insideH w:val="single" w:sz="8" w:space="0" w:color="FFFFFF"/>
        <w:insideV w:val="single" w:sz="8" w:space="0" w:color="FFFFFF"/>
      </w:tblBorders>
      <w:tblCellMar>
        <w:top w:w="57" w:type="dxa"/>
        <w:left w:w="0" w:type="dxa"/>
        <w:bottom w:w="57" w:type="dxa"/>
        <w:right w:w="0" w:type="dxa"/>
      </w:tblCellMar>
    </w:tblPr>
    <w:tcPr>
      <w:shd w:val="clear" w:color="auto" w:fill="E6F5C6"/>
      <w:vAlign w:val="center"/>
    </w:tcPr>
    <w:tblStylePr w:type="firstRow">
      <w:rPr>
        <w:b/>
        <w:color w:val="FFFFFF"/>
        <w:sz w:val="16"/>
      </w:rPr>
      <w:tblPr/>
      <w:tcPr>
        <w:tcBorders>
          <w:top w:val="nil"/>
          <w:left w:val="nil"/>
          <w:bottom w:val="nil"/>
          <w:right w:val="nil"/>
          <w:insideH w:val="nil"/>
          <w:insideV w:val="single" w:sz="8" w:space="0" w:color="FFFFFF"/>
          <w:tl2br w:val="nil"/>
          <w:tr2bl w:val="nil"/>
        </w:tcBorders>
        <w:shd w:val="clear" w:color="auto" w:fill="72971B"/>
      </w:tcPr>
    </w:tblStylePr>
    <w:tblStylePr w:type="lastRow">
      <w:tblPr/>
      <w:tcPr>
        <w:tcBorders>
          <w:top w:val="nil"/>
          <w:left w:val="nil"/>
          <w:bottom w:val="nil"/>
          <w:right w:val="nil"/>
          <w:insideH w:val="nil"/>
          <w:insideV w:val="single" w:sz="8" w:space="0" w:color="FFFFFF"/>
          <w:tl2br w:val="nil"/>
          <w:tr2bl w:val="nil"/>
        </w:tcBorders>
        <w:shd w:val="clear" w:color="auto" w:fill="CEEA8E"/>
      </w:tcPr>
    </w:tblStylePr>
    <w:tblStylePr w:type="swCell">
      <w:tblPr/>
      <w:tcPr>
        <w:tcBorders>
          <w:top w:val="nil"/>
          <w:left w:val="nil"/>
          <w:bottom w:val="nil"/>
          <w:right w:val="nil"/>
          <w:insideH w:val="nil"/>
          <w:insideV w:val="nil"/>
          <w:tl2br w:val="nil"/>
          <w:tr2bl w:val="nil"/>
        </w:tcBorders>
        <w:shd w:val="clear" w:color="auto" w:fill="FFFFFF"/>
      </w:tcPr>
    </w:tblStylePr>
  </w:style>
  <w:style w:type="paragraph" w:customStyle="1" w:styleId="DisclaimerTextBold">
    <w:name w:val="Disclaimer Text Bold"/>
    <w:basedOn w:val="DisclaimerText"/>
    <w:rsid w:val="008F1264"/>
    <w:pPr>
      <w:framePr w:wrap="notBeside"/>
    </w:pPr>
    <w:rPr>
      <w:b/>
      <w:bCs/>
    </w:rPr>
  </w:style>
  <w:style w:type="character" w:customStyle="1" w:styleId="topic-highlight">
    <w:name w:val="topic-highlight"/>
    <w:basedOn w:val="DefaultParagraphFont"/>
    <w:rsid w:val="00642BB9"/>
    <w:rPr>
      <w:lang w:val="en-GB"/>
    </w:rPr>
  </w:style>
  <w:style w:type="character" w:customStyle="1" w:styleId="ListParagraphChar">
    <w:name w:val="List Paragraph Char"/>
    <w:aliases w:val="1.1.1_List Paragraph Char,1st level - Bullet List Paragraph Char,Bullet list Char,Bullet paras Char,Citation List Char,Ha Char,List Paragraph (numbered (a)) Char,List Paragraph 1.1.1 Char,List Paragraph1 Char,List_Paragraph Char"/>
    <w:basedOn w:val="DefaultParagraphFont"/>
    <w:link w:val="ListParagraph"/>
    <w:uiPriority w:val="34"/>
    <w:qFormat/>
    <w:rsid w:val="000E5F88"/>
    <w:rPr>
      <w:lang w:val="en-GB"/>
    </w:rPr>
  </w:style>
  <w:style w:type="paragraph" w:customStyle="1" w:styleId="Bullets">
    <w:name w:val="Bullets"/>
    <w:basedOn w:val="ListParagraph"/>
    <w:link w:val="BulletsChar"/>
    <w:qFormat/>
    <w:rsid w:val="00173E05"/>
    <w:pPr>
      <w:numPr>
        <w:numId w:val="18"/>
      </w:numPr>
      <w:spacing w:before="120" w:after="120" w:line="240" w:lineRule="auto"/>
      <w:contextualSpacing w:val="0"/>
      <w:jc w:val="both"/>
    </w:pPr>
    <w:rPr>
      <w:rFonts w:eastAsiaTheme="minorHAnsi"/>
      <w:color w:val="auto"/>
      <w:sz w:val="22"/>
      <w:szCs w:val="22"/>
      <w:lang w:eastAsia="en-US"/>
    </w:rPr>
  </w:style>
  <w:style w:type="character" w:customStyle="1" w:styleId="BulletsChar">
    <w:name w:val="Bullets Char"/>
    <w:basedOn w:val="ListParagraphChar"/>
    <w:link w:val="Bullets"/>
    <w:rsid w:val="00173E05"/>
    <w:rPr>
      <w:rFonts w:eastAsiaTheme="minorHAnsi"/>
      <w:color w:val="auto"/>
      <w:sz w:val="22"/>
      <w:szCs w:val="22"/>
      <w:lang w:val="en-GB" w:eastAsia="en-US"/>
    </w:rPr>
  </w:style>
  <w:style w:type="character" w:customStyle="1" w:styleId="NoSpacingChar">
    <w:name w:val="No Spacing Char"/>
    <w:basedOn w:val="DefaultParagraphFont"/>
    <w:link w:val="NoSpacing"/>
    <w:uiPriority w:val="1"/>
    <w:rsid w:val="00B964B6"/>
  </w:style>
  <w:style w:type="paragraph" w:customStyle="1" w:styleId="ADBPara">
    <w:name w:val="ADB Para"/>
    <w:basedOn w:val="Normal"/>
    <w:link w:val="ADBParaChar"/>
    <w:qFormat/>
    <w:rsid w:val="00410081"/>
    <w:pPr>
      <w:numPr>
        <w:numId w:val="34"/>
      </w:numPr>
      <w:spacing w:before="120" w:after="120" w:line="240" w:lineRule="auto"/>
      <w:jc w:val="both"/>
    </w:pPr>
    <w:rPr>
      <w:rFonts w:eastAsiaTheme="minorHAnsi"/>
      <w:color w:val="auto"/>
      <w:sz w:val="22"/>
      <w:szCs w:val="22"/>
      <w:lang w:val="en-US" w:eastAsia="en-US"/>
    </w:rPr>
  </w:style>
  <w:style w:type="paragraph" w:customStyle="1" w:styleId="ExeecSumpara">
    <w:name w:val="Exeec Sum para"/>
    <w:basedOn w:val="Normal"/>
    <w:rsid w:val="00410081"/>
    <w:pPr>
      <w:numPr>
        <w:numId w:val="35"/>
      </w:numPr>
      <w:spacing w:before="120" w:after="120" w:line="240" w:lineRule="auto"/>
      <w:ind w:left="0" w:firstLine="0"/>
      <w:jc w:val="both"/>
    </w:pPr>
    <w:rPr>
      <w:rFonts w:eastAsia="Calibri" w:cs="Times New Roman"/>
      <w:color w:val="auto"/>
      <w:sz w:val="22"/>
      <w:szCs w:val="22"/>
      <w:lang w:val="en-NZ" w:eastAsia="en-US"/>
    </w:rPr>
  </w:style>
  <w:style w:type="character" w:customStyle="1" w:styleId="ADBParaChar">
    <w:name w:val="ADB Para Char"/>
    <w:basedOn w:val="DefaultParagraphFont"/>
    <w:link w:val="ADBPara"/>
    <w:rsid w:val="00410081"/>
    <w:rPr>
      <w:rFonts w:eastAsiaTheme="minorHAnsi"/>
      <w:color w:val="auto"/>
      <w:sz w:val="22"/>
      <w:szCs w:val="22"/>
      <w:lang w:val="en-US" w:eastAsia="en-US"/>
    </w:rPr>
  </w:style>
  <w:style w:type="paragraph" w:customStyle="1" w:styleId="TableParagraph">
    <w:name w:val="Table Paragraph"/>
    <w:basedOn w:val="Normal"/>
    <w:uiPriority w:val="1"/>
    <w:qFormat/>
    <w:rsid w:val="00722913"/>
    <w:pPr>
      <w:widowControl w:val="0"/>
      <w:spacing w:line="240" w:lineRule="auto"/>
    </w:pPr>
    <w:rPr>
      <w:rFonts w:eastAsiaTheme="minorHAnsi"/>
      <w:color w:val="auto"/>
      <w:sz w:val="18"/>
      <w:szCs w:val="22"/>
      <w:lang w:eastAsia="en-US"/>
    </w:rPr>
  </w:style>
  <w:style w:type="paragraph" w:customStyle="1" w:styleId="ftrefCharChar">
    <w:name w:val="ftref Char Char"/>
    <w:aliases w:val="fr Char Char,fr Char Char Char,ftref Char1 Char Char"/>
    <w:basedOn w:val="Normal"/>
    <w:link w:val="FootnoteReference"/>
    <w:uiPriority w:val="99"/>
    <w:rsid w:val="00EA48B7"/>
    <w:pPr>
      <w:spacing w:after="160" w:line="240" w:lineRule="exact"/>
    </w:pPr>
    <w:rPr>
      <w:vertAlign w:val="superscript"/>
    </w:rPr>
  </w:style>
  <w:style w:type="paragraph" w:customStyle="1" w:styleId="ADBNormal">
    <w:name w:val="ADB Normal"/>
    <w:qFormat/>
    <w:rsid w:val="00992FE9"/>
    <w:pPr>
      <w:numPr>
        <w:numId w:val="38"/>
      </w:numPr>
      <w:spacing w:before="120" w:after="120" w:line="240" w:lineRule="auto"/>
      <w:ind w:left="0" w:firstLine="0"/>
      <w:jc w:val="both"/>
    </w:pPr>
    <w:rPr>
      <w:rFonts w:eastAsia="Calibri" w:cs="Times New Roman"/>
      <w:color w:val="auto"/>
      <w:sz w:val="22"/>
      <w:szCs w:val="22"/>
      <w:lang w:val="en-NZ" w:eastAsia="en-US"/>
    </w:rPr>
  </w:style>
  <w:style w:type="character" w:customStyle="1" w:styleId="UnresolvedMention1">
    <w:name w:val="Unresolved Mention1"/>
    <w:basedOn w:val="DefaultParagraphFont"/>
    <w:uiPriority w:val="99"/>
    <w:semiHidden/>
    <w:unhideWhenUsed/>
    <w:rsid w:val="000F3355"/>
    <w:rPr>
      <w:color w:val="605E5C"/>
      <w:shd w:val="clear" w:color="auto" w:fill="E1DFDD"/>
    </w:rPr>
  </w:style>
  <w:style w:type="paragraph" w:styleId="Revision">
    <w:name w:val="Revision"/>
    <w:hidden/>
    <w:uiPriority w:val="99"/>
    <w:semiHidden/>
    <w:rsid w:val="00347D30"/>
    <w:pPr>
      <w:spacing w:line="240" w:lineRule="auto"/>
    </w:pPr>
  </w:style>
  <w:style w:type="paragraph" w:customStyle="1" w:styleId="Heading">
    <w:name w:val="Heading"/>
    <w:basedOn w:val="ListParagraph"/>
    <w:link w:val="HeadingChar"/>
    <w:qFormat/>
    <w:rsid w:val="0080688D"/>
    <w:pPr>
      <w:numPr>
        <w:numId w:val="47"/>
      </w:numPr>
      <w:spacing w:after="160" w:line="259" w:lineRule="auto"/>
    </w:pPr>
    <w:rPr>
      <w:rFonts w:ascii="Helvetica" w:eastAsiaTheme="minorHAnsi" w:hAnsi="Helvetica"/>
      <w:color w:val="auto"/>
      <w:sz w:val="28"/>
      <w:szCs w:val="18"/>
      <w:lang w:val="en-AU" w:eastAsia="en-US"/>
    </w:rPr>
  </w:style>
  <w:style w:type="paragraph" w:customStyle="1" w:styleId="Subheading">
    <w:name w:val="Subheading"/>
    <w:basedOn w:val="ListParagraph"/>
    <w:link w:val="SubheadingChar"/>
    <w:qFormat/>
    <w:rsid w:val="0080688D"/>
    <w:pPr>
      <w:numPr>
        <w:ilvl w:val="1"/>
        <w:numId w:val="47"/>
      </w:numPr>
      <w:spacing w:after="160" w:line="259" w:lineRule="auto"/>
    </w:pPr>
    <w:rPr>
      <w:rFonts w:ascii="Helvetica" w:eastAsiaTheme="minorHAnsi" w:hAnsi="Helvetica"/>
      <w:color w:val="auto"/>
      <w:sz w:val="24"/>
      <w:szCs w:val="16"/>
      <w:lang w:val="en-AU" w:eastAsia="en-US"/>
    </w:rPr>
  </w:style>
  <w:style w:type="character" w:customStyle="1" w:styleId="HeadingChar">
    <w:name w:val="Heading Char"/>
    <w:basedOn w:val="ListParagraphChar"/>
    <w:link w:val="Heading"/>
    <w:rsid w:val="0080688D"/>
    <w:rPr>
      <w:rFonts w:ascii="Helvetica" w:eastAsiaTheme="minorHAnsi" w:hAnsi="Helvetica"/>
      <w:color w:val="auto"/>
      <w:sz w:val="28"/>
      <w:szCs w:val="18"/>
      <w:lang w:val="en-AU" w:eastAsia="en-US"/>
    </w:rPr>
  </w:style>
  <w:style w:type="paragraph" w:customStyle="1" w:styleId="Subsubheading">
    <w:name w:val="Subsubheading"/>
    <w:basedOn w:val="ListParagraph"/>
    <w:link w:val="SubsubheadingChar"/>
    <w:qFormat/>
    <w:rsid w:val="0080688D"/>
    <w:pPr>
      <w:numPr>
        <w:ilvl w:val="2"/>
        <w:numId w:val="47"/>
      </w:numPr>
      <w:spacing w:after="160" w:line="259" w:lineRule="auto"/>
      <w:ind w:left="0" w:firstLine="0"/>
    </w:pPr>
    <w:rPr>
      <w:rFonts w:ascii="Helvetica" w:eastAsiaTheme="minorHAnsi" w:hAnsi="Helvetica"/>
      <w:color w:val="auto"/>
      <w:sz w:val="22"/>
      <w:szCs w:val="14"/>
      <w:lang w:val="en-AU" w:eastAsia="en-US"/>
    </w:rPr>
  </w:style>
  <w:style w:type="character" w:customStyle="1" w:styleId="SubheadingChar">
    <w:name w:val="Subheading Char"/>
    <w:basedOn w:val="ListParagraphChar"/>
    <w:link w:val="Subheading"/>
    <w:rsid w:val="0080688D"/>
    <w:rPr>
      <w:rFonts w:ascii="Helvetica" w:eastAsiaTheme="minorHAnsi" w:hAnsi="Helvetica"/>
      <w:color w:val="auto"/>
      <w:sz w:val="24"/>
      <w:szCs w:val="16"/>
      <w:lang w:val="en-AU" w:eastAsia="en-US"/>
    </w:rPr>
  </w:style>
  <w:style w:type="character" w:customStyle="1" w:styleId="SubsubheadingChar">
    <w:name w:val="Subsubheading Char"/>
    <w:basedOn w:val="ListParagraphChar"/>
    <w:link w:val="Subsubheading"/>
    <w:rsid w:val="0080688D"/>
    <w:rPr>
      <w:rFonts w:ascii="Helvetica" w:eastAsiaTheme="minorHAnsi" w:hAnsi="Helvetica"/>
      <w:color w:val="auto"/>
      <w:sz w:val="22"/>
      <w:szCs w:val="14"/>
      <w:lang w:val="en-AU" w:eastAsia="en-US"/>
    </w:rPr>
  </w:style>
  <w:style w:type="paragraph" w:customStyle="1" w:styleId="paragraph">
    <w:name w:val="paragraph"/>
    <w:basedOn w:val="Normal"/>
    <w:rsid w:val="0080688D"/>
    <w:pPr>
      <w:spacing w:before="100" w:beforeAutospacing="1" w:after="100" w:afterAutospacing="1" w:line="240" w:lineRule="auto"/>
    </w:pPr>
    <w:rPr>
      <w:rFonts w:ascii="Times New Roman" w:eastAsia="Times New Roman" w:hAnsi="Times New Roman" w:cs="Times New Roman"/>
      <w:color w:val="auto"/>
      <w:sz w:val="24"/>
      <w:szCs w:val="24"/>
      <w:lang w:val="en-US" w:eastAsia="en-US"/>
    </w:rPr>
  </w:style>
  <w:style w:type="character" w:customStyle="1" w:styleId="normaltextrun">
    <w:name w:val="normaltextrun"/>
    <w:basedOn w:val="DefaultParagraphFont"/>
    <w:rsid w:val="0080688D"/>
  </w:style>
  <w:style w:type="character" w:customStyle="1" w:styleId="eop">
    <w:name w:val="eop"/>
    <w:basedOn w:val="DefaultParagraphFont"/>
    <w:rsid w:val="0080688D"/>
  </w:style>
  <w:style w:type="character" w:customStyle="1" w:styleId="hgkelc">
    <w:name w:val="hgkelc"/>
    <w:basedOn w:val="DefaultParagraphFont"/>
    <w:rsid w:val="008E2A8E"/>
  </w:style>
  <w:style w:type="character" w:styleId="UnresolvedMention">
    <w:name w:val="Unresolved Mention"/>
    <w:basedOn w:val="DefaultParagraphFont"/>
    <w:uiPriority w:val="99"/>
    <w:unhideWhenUsed/>
    <w:rsid w:val="00994B77"/>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65101262">
      <w:bodyDiv w:val="1"/>
      <w:marLeft w:val="0"/>
      <w:marRight w:val="0"/>
      <w:marTop w:val="0"/>
      <w:marBottom w:val="0"/>
      <w:divBdr>
        <w:top w:val="none" w:sz="0" w:space="0" w:color="auto"/>
        <w:left w:val="none" w:sz="0" w:space="0" w:color="auto"/>
        <w:bottom w:val="none" w:sz="0" w:space="0" w:color="auto"/>
        <w:right w:val="none" w:sz="0" w:space="0" w:color="auto"/>
      </w:divBdr>
    </w:div>
    <w:div w:id="193921773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image" Target="media/image4.png"/><Relationship Id="rId26" Type="http://schemas.openxmlformats.org/officeDocument/2006/relationships/hyperlink" Target="https://www.biologyonline.com/dictionary/animal" TargetMode="External"/><Relationship Id="rId39" Type="http://schemas.openxmlformats.org/officeDocument/2006/relationships/hyperlink" Target="https://explorebeaches.webdev.msi.ucsb.edu/beach-health/coastal-armoring" TargetMode="External"/><Relationship Id="rId21" Type="http://schemas.openxmlformats.org/officeDocument/2006/relationships/hyperlink" Target="https://www.okorder.com/p/hdpe-geocell-with-ce-certificate-for-road-construction_1031785.html" TargetMode="External"/><Relationship Id="rId34" Type="http://schemas.openxmlformats.org/officeDocument/2006/relationships/image" Target="media/image8.png"/><Relationship Id="rId42" Type="http://schemas.openxmlformats.org/officeDocument/2006/relationships/image" Target="media/image14.png"/><Relationship Id="rId47" Type="http://schemas.openxmlformats.org/officeDocument/2006/relationships/image" Target="media/image19.png"/><Relationship Id="rId50" Type="http://schemas.openxmlformats.org/officeDocument/2006/relationships/hyperlink" Target="https://www.britannica.com/science/pollution-environment" TargetMode="External"/><Relationship Id="rId55" Type="http://schemas.openxmlformats.org/officeDocument/2006/relationships/footer" Target="footer5.xml"/><Relationship Id="rId63" Type="http://schemas.openxmlformats.org/officeDocument/2006/relationships/theme" Target="theme/theme1.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3.xml"/><Relationship Id="rId29" Type="http://schemas.openxmlformats.org/officeDocument/2006/relationships/hyperlink" Target="https://www.biologyonline.com/dictionary/specific" TargetMode="External"/><Relationship Id="rId41" Type="http://schemas.openxmlformats.org/officeDocument/2006/relationships/image" Target="media/image13.png"/><Relationship Id="rId54" Type="http://schemas.openxmlformats.org/officeDocument/2006/relationships/header" Target="header5.xml"/><Relationship Id="rId62"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3.xml"/><Relationship Id="rId32" Type="http://schemas.openxmlformats.org/officeDocument/2006/relationships/hyperlink" Target="https://www.sciencedirect.com/topics/earth-and-planetary-sciences/shoreline" TargetMode="External"/><Relationship Id="rId37" Type="http://schemas.openxmlformats.org/officeDocument/2006/relationships/image" Target="media/image11.png"/><Relationship Id="rId40" Type="http://schemas.openxmlformats.org/officeDocument/2006/relationships/hyperlink" Target="https://www.wise-geek.com/what-are-wetlands.htm" TargetMode="External"/><Relationship Id="rId45" Type="http://schemas.openxmlformats.org/officeDocument/2006/relationships/image" Target="media/image17.png"/><Relationship Id="rId53" Type="http://schemas.openxmlformats.org/officeDocument/2006/relationships/header" Target="header4.xml"/><Relationship Id="rId58" Type="http://schemas.openxmlformats.org/officeDocument/2006/relationships/footer" Target="footer7.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yperlink" Target="file:///C:\Users\921172\Desktop\PA2846-RHD-02-GU-RP-EN-0001%20Revision%203.docx" TargetMode="External"/><Relationship Id="rId28" Type="http://schemas.openxmlformats.org/officeDocument/2006/relationships/hyperlink" Target="https://www.biologyonline.com/dictionary/specific" TargetMode="External"/><Relationship Id="rId36" Type="http://schemas.openxmlformats.org/officeDocument/2006/relationships/image" Target="media/image10.jpeg"/><Relationship Id="rId49" Type="http://schemas.openxmlformats.org/officeDocument/2006/relationships/hyperlink" Target="https://www.britannica.com/science/sound-physics" TargetMode="External"/><Relationship Id="rId57" Type="http://schemas.openxmlformats.org/officeDocument/2006/relationships/footer" Target="footer6.xml"/><Relationship Id="rId61"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image" Target="cid:image008.png@01D8E3C5.F5BBD5E0" TargetMode="External"/><Relationship Id="rId31" Type="http://schemas.openxmlformats.org/officeDocument/2006/relationships/image" Target="media/image6.png"/><Relationship Id="rId44" Type="http://schemas.openxmlformats.org/officeDocument/2006/relationships/image" Target="media/image16.png"/><Relationship Id="rId52" Type="http://schemas.openxmlformats.org/officeDocument/2006/relationships/footer" Target="footer4.xml"/><Relationship Id="rId60" Type="http://schemas.openxmlformats.org/officeDocument/2006/relationships/image" Target="media/image22.jpeg"/><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hyperlink" Target="file:///C:\Users\921172\Desktop\PA2846-RHD-02-GU-RP-EN-0001%20Revision%203.docx" TargetMode="External"/><Relationship Id="rId27" Type="http://schemas.openxmlformats.org/officeDocument/2006/relationships/hyperlink" Target="https://www.biologyonline.com/dictionary/life" TargetMode="External"/><Relationship Id="rId30" Type="http://schemas.openxmlformats.org/officeDocument/2006/relationships/image" Target="media/image5.emf"/><Relationship Id="rId35" Type="http://schemas.openxmlformats.org/officeDocument/2006/relationships/image" Target="media/image9.jpeg"/><Relationship Id="rId43" Type="http://schemas.openxmlformats.org/officeDocument/2006/relationships/image" Target="media/image15.jpeg"/><Relationship Id="rId48" Type="http://schemas.openxmlformats.org/officeDocument/2006/relationships/image" Target="media/image20.png"/><Relationship Id="rId56" Type="http://schemas.openxmlformats.org/officeDocument/2006/relationships/header" Target="header6.xml"/><Relationship Id="rId8" Type="http://schemas.openxmlformats.org/officeDocument/2006/relationships/styles" Target="styles.xml"/><Relationship Id="rId51" Type="http://schemas.openxmlformats.org/officeDocument/2006/relationships/hyperlink" Target="https://www.sciencedirect.com/topics/engineering/bird-specie" TargetMode="Externa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www.sprep.org" TargetMode="External"/><Relationship Id="rId25" Type="http://schemas.openxmlformats.org/officeDocument/2006/relationships/hyperlink" Target="https://www.biologyonline.com/dictionary/plant" TargetMode="External"/><Relationship Id="rId33" Type="http://schemas.openxmlformats.org/officeDocument/2006/relationships/image" Target="media/image7.jpeg"/><Relationship Id="rId38" Type="http://schemas.openxmlformats.org/officeDocument/2006/relationships/image" Target="media/image12.jpeg"/><Relationship Id="rId46" Type="http://schemas.openxmlformats.org/officeDocument/2006/relationships/image" Target="media/image18.png"/><Relationship Id="rId59" Type="http://schemas.openxmlformats.org/officeDocument/2006/relationships/image" Target="media/image21.jpeg"/></Relationships>
</file>

<file path=word/_rels/footer2.xml.rels><?xml version="1.0" encoding="UTF-8" standalone="yes"?>
<Relationships xmlns="http://schemas.openxmlformats.org/package/2006/relationships"><Relationship Id="rId1" Type="http://schemas.openxmlformats.org/officeDocument/2006/relationships/image" Target="media/image3.png"/></Relationships>
</file>

<file path=word/_rels/footer6.xml.rels><?xml version="1.0" encoding="UTF-8" standalone="yes"?>
<Relationships xmlns="http://schemas.openxmlformats.org/package/2006/relationships"><Relationship Id="rId1" Type="http://schemas.openxmlformats.org/officeDocument/2006/relationships/image" Target="media/image3.png"/></Relationships>
</file>

<file path=word/_rels/footnotes.xml.rels><?xml version="1.0" encoding="UTF-8" standalone="yes"?>
<Relationships xmlns="http://schemas.openxmlformats.org/package/2006/relationships"><Relationship Id="rId1" Type="http://schemas.openxmlformats.org/officeDocument/2006/relationships/hyperlink" Target="https://sdgs.un.org/goals"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1" Type="http://schemas.openxmlformats.org/officeDocument/2006/relationships/image" Target="media/image2.png"/></Relationships>
</file>

<file path=word/_rels/header5.xml.rels><?xml version="1.0" encoding="UTF-8" standalone="yes"?>
<Relationships xmlns="http://schemas.openxmlformats.org/package/2006/relationships"><Relationship Id="rId1" Type="http://schemas.openxmlformats.org/officeDocument/2006/relationships/image" Target="media/image1.png"/></Relationships>
</file>

<file path=word/_rels/header6.xml.rels><?xml version="1.0" encoding="UTF-8" standalone="yes"?>
<Relationships xmlns="http://schemas.openxmlformats.org/package/2006/relationships"><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RoyalHaskoningDHV\Word%20Data\Templates\Report.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4393930FAB2747488C7B43AA1368B272"/>
        <w:category>
          <w:name w:val="General"/>
          <w:gallery w:val="placeholder"/>
        </w:category>
        <w:types>
          <w:type w:val="bbPlcHdr"/>
        </w:types>
        <w:behaviors>
          <w:behavior w:val="content"/>
        </w:behaviors>
        <w:guid w:val="{760D459F-F93B-4692-9E26-85455DFB08D5}"/>
      </w:docPartPr>
      <w:docPartBody>
        <w:p w:rsidR="009700EE" w:rsidRDefault="002B33C9" w:rsidP="00537DCB">
          <w:pPr>
            <w:pStyle w:val="4393930FAB2747488C7B43AA1368B272"/>
          </w:pPr>
          <w:r w:rsidRPr="00472E66">
            <w:rPr>
              <w:rStyle w:val="PlaceholderText"/>
            </w:rPr>
            <w:t>Click here to enter a date.</w:t>
          </w:r>
        </w:p>
      </w:docPartBody>
    </w:docPart>
    <w:docPart>
      <w:docPartPr>
        <w:name w:val="060D3D811B0840FAA70EDF6CEB0E5011"/>
        <w:category>
          <w:name w:val="General"/>
          <w:gallery w:val="placeholder"/>
        </w:category>
        <w:types>
          <w:type w:val="bbPlcHdr"/>
        </w:types>
        <w:behaviors>
          <w:behavior w:val="content"/>
        </w:behaviors>
        <w:guid w:val="{E2B3CADE-D3BB-4D4C-B7EA-E3EE729D851F}"/>
      </w:docPartPr>
      <w:docPartBody>
        <w:p w:rsidR="009700EE" w:rsidRDefault="002B33C9" w:rsidP="00537DCB">
          <w:pPr>
            <w:pStyle w:val="060D3D811B0840FAA70EDF6CEB0E5011"/>
          </w:pPr>
          <w:r w:rsidRPr="005D1BDE">
            <w:rPr>
              <w:rStyle w:val="PlaceholderText"/>
            </w:rPr>
            <w:t>Click to enter "dlColophon"</w:t>
          </w:r>
        </w:p>
      </w:docPartBody>
    </w:docPart>
    <w:docPart>
      <w:docPartPr>
        <w:name w:val="9E34B7C68B22408EA28BFE098B0EA056"/>
        <w:category>
          <w:name w:val="General"/>
          <w:gallery w:val="placeholder"/>
        </w:category>
        <w:types>
          <w:type w:val="bbPlcHdr"/>
        </w:types>
        <w:behaviors>
          <w:behavior w:val="content"/>
        </w:behaviors>
        <w:guid w:val="{3D2C4CF2-3668-4BF6-8D99-A5D973AE29AD}"/>
      </w:docPartPr>
      <w:docPartBody>
        <w:p w:rsidR="009700EE" w:rsidRDefault="002B33C9" w:rsidP="00537DCB">
          <w:pPr>
            <w:pStyle w:val="9E34B7C68B22408EA28BFE098B0EA056"/>
          </w:pPr>
          <w:r w:rsidRPr="005D1BDE">
            <w:rPr>
              <w:rStyle w:val="PlaceholderText"/>
            </w:rPr>
            <w:t>Click to enter "ftrCDC1"</w:t>
          </w:r>
        </w:p>
      </w:docPartBody>
    </w:docPart>
    <w:docPart>
      <w:docPartPr>
        <w:name w:val="19D46B29E06B40DD8581B5791C77BA38"/>
        <w:category>
          <w:name w:val="General"/>
          <w:gallery w:val="placeholder"/>
        </w:category>
        <w:types>
          <w:type w:val="bbPlcHdr"/>
        </w:types>
        <w:behaviors>
          <w:behavior w:val="content"/>
        </w:behaviors>
        <w:guid w:val="{5D37AAAD-8474-4199-8099-AC9F895042D5}"/>
      </w:docPartPr>
      <w:docPartBody>
        <w:p w:rsidR="009700EE" w:rsidRDefault="002B33C9" w:rsidP="00537DCB">
          <w:pPr>
            <w:pStyle w:val="19D46B29E06B40DD8581B5791C77BA38"/>
          </w:pPr>
          <w:r w:rsidRPr="00713A1D">
            <w:rPr>
              <w:rStyle w:val="PlaceholderText"/>
            </w:rPr>
            <w:t>Click to enter "Classification"</w:t>
          </w:r>
        </w:p>
      </w:docPartBody>
    </w:docPart>
    <w:docPart>
      <w:docPartPr>
        <w:name w:val="DE458DCE7E0342F68A1240B78AB3798F"/>
        <w:category>
          <w:name w:val="General"/>
          <w:gallery w:val="placeholder"/>
        </w:category>
        <w:types>
          <w:type w:val="bbPlcHdr"/>
        </w:types>
        <w:behaviors>
          <w:behavior w:val="content"/>
        </w:behaviors>
        <w:guid w:val="{13D5716B-1B64-4A68-BD6F-BE86B1F897CD}"/>
      </w:docPartPr>
      <w:docPartBody>
        <w:p w:rsidR="009700EE" w:rsidRDefault="002B33C9" w:rsidP="00537DCB">
          <w:pPr>
            <w:pStyle w:val="DE458DCE7E0342F68A1240B78AB3798F"/>
          </w:pPr>
          <w:r w:rsidRPr="005D1BDE">
            <w:rPr>
              <w:rStyle w:val="PlaceholderText"/>
            </w:rPr>
            <w:t>Click to enter "Subtitle2"</w:t>
          </w:r>
        </w:p>
      </w:docPartBody>
    </w:docPart>
    <w:docPart>
      <w:docPartPr>
        <w:name w:val="6811D9DFACF4439AB47950C76034F5B2"/>
        <w:category>
          <w:name w:val="General"/>
          <w:gallery w:val="placeholder"/>
        </w:category>
        <w:types>
          <w:type w:val="bbPlcHdr"/>
        </w:types>
        <w:behaviors>
          <w:behavior w:val="content"/>
        </w:behaviors>
        <w:guid w:val="{0E073136-FA1C-4637-BF9B-2E0FFCDAC0A6}"/>
      </w:docPartPr>
      <w:docPartBody>
        <w:p w:rsidR="009700EE" w:rsidRDefault="002B33C9" w:rsidP="00537DCB">
          <w:pPr>
            <w:pStyle w:val="6811D9DFACF4439AB47950C76034F5B2"/>
          </w:pPr>
          <w:r w:rsidRPr="005D1BDE">
            <w:rPr>
              <w:rStyle w:val="PlaceholderText"/>
            </w:rPr>
            <w:t>Click to enter "dlClient2"</w:t>
          </w:r>
        </w:p>
      </w:docPartBody>
    </w:docPart>
    <w:docPart>
      <w:docPartPr>
        <w:name w:val="E4B9B05A307F447AA03CA1399AAF2A6E"/>
        <w:category>
          <w:name w:val="General"/>
          <w:gallery w:val="placeholder"/>
        </w:category>
        <w:types>
          <w:type w:val="bbPlcHdr"/>
        </w:types>
        <w:behaviors>
          <w:behavior w:val="content"/>
        </w:behaviors>
        <w:guid w:val="{CA63A10E-2E38-4161-9242-F980F046CCE6}"/>
      </w:docPartPr>
      <w:docPartBody>
        <w:p w:rsidR="009700EE" w:rsidRDefault="002B33C9" w:rsidP="00537DCB">
          <w:pPr>
            <w:pStyle w:val="E4B9B05A307F447AA03CA1399AAF2A6E"/>
          </w:pPr>
          <w:r w:rsidRPr="005D1BDE">
            <w:rPr>
              <w:rStyle w:val="PlaceholderText"/>
            </w:rPr>
            <w:t>Click to enter "CDC2"</w:t>
          </w:r>
        </w:p>
      </w:docPartBody>
    </w:docPart>
    <w:docPart>
      <w:docPartPr>
        <w:name w:val="66350BAA20E04C45AA2E8BD31F515DDB"/>
        <w:category>
          <w:name w:val="General"/>
          <w:gallery w:val="placeholder"/>
        </w:category>
        <w:types>
          <w:type w:val="bbPlcHdr"/>
        </w:types>
        <w:behaviors>
          <w:behavior w:val="content"/>
        </w:behaviors>
        <w:guid w:val="{050F5084-B9FB-495D-9ADA-1A583849E1F4}"/>
      </w:docPartPr>
      <w:docPartBody>
        <w:p w:rsidR="009700EE" w:rsidRDefault="002B33C9" w:rsidP="00537DCB">
          <w:pPr>
            <w:pStyle w:val="66350BAA20E04C45AA2E8BD31F515DDB"/>
          </w:pPr>
          <w:r w:rsidRPr="005E5506">
            <w:rPr>
              <w:rStyle w:val="PlaceholderText"/>
            </w:rPr>
            <w:t>Click here to enter text.</w:t>
          </w:r>
        </w:p>
      </w:docPartBody>
    </w:docPart>
    <w:docPart>
      <w:docPartPr>
        <w:name w:val="E5F484FD70C8402299330745A0EFB7FB"/>
        <w:category>
          <w:name w:val="General"/>
          <w:gallery w:val="placeholder"/>
        </w:category>
        <w:types>
          <w:type w:val="bbPlcHdr"/>
        </w:types>
        <w:behaviors>
          <w:behavior w:val="content"/>
        </w:behaviors>
        <w:guid w:val="{A0CCA806-72C6-41DB-A0A7-4CEBE22E5D76}"/>
      </w:docPartPr>
      <w:docPartBody>
        <w:p w:rsidR="009700EE" w:rsidRDefault="002B33C9" w:rsidP="00537DCB">
          <w:pPr>
            <w:pStyle w:val="E5F484FD70C8402299330745A0EFB7FB"/>
          </w:pPr>
          <w:r w:rsidRPr="005D1BDE">
            <w:rPr>
              <w:rStyle w:val="PlaceholderText"/>
            </w:rPr>
            <w:t>Click to enter "Revision2"</w:t>
          </w:r>
        </w:p>
      </w:docPartBody>
    </w:docPart>
    <w:docPart>
      <w:docPartPr>
        <w:name w:val="6B52A19CE2D44D7F9BC85A5A522B8D92"/>
        <w:category>
          <w:name w:val="General"/>
          <w:gallery w:val="placeholder"/>
        </w:category>
        <w:types>
          <w:type w:val="bbPlcHdr"/>
        </w:types>
        <w:behaviors>
          <w:behavior w:val="content"/>
        </w:behaviors>
        <w:guid w:val="{B53B69E9-A549-494D-9D29-5D06D3F1A920}"/>
      </w:docPartPr>
      <w:docPartBody>
        <w:p w:rsidR="009700EE" w:rsidRDefault="002B33C9" w:rsidP="00537DCB">
          <w:pPr>
            <w:pStyle w:val="6B52A19CE2D44D7F9BC85A5A522B8D92"/>
          </w:pPr>
          <w:r w:rsidRPr="005D1BDE">
            <w:rPr>
              <w:rStyle w:val="PlaceholderText"/>
            </w:rPr>
            <w:t>Click to enter "dlDate2"</w:t>
          </w:r>
        </w:p>
      </w:docPartBody>
    </w:docPart>
    <w:docPart>
      <w:docPartPr>
        <w:name w:val="6729EC3FCA8842159A49A905332F1E9C"/>
        <w:category>
          <w:name w:val="General"/>
          <w:gallery w:val="placeholder"/>
        </w:category>
        <w:types>
          <w:type w:val="bbPlcHdr"/>
        </w:types>
        <w:behaviors>
          <w:behavior w:val="content"/>
        </w:behaviors>
        <w:guid w:val="{EE1F4644-2C79-44F1-A771-A1450952296C}"/>
      </w:docPartPr>
      <w:docPartBody>
        <w:p w:rsidR="009700EE" w:rsidRDefault="002B33C9" w:rsidP="00537DCB">
          <w:pPr>
            <w:pStyle w:val="6729EC3FCA8842159A49A905332F1E9C"/>
          </w:pPr>
          <w:r w:rsidRPr="00713A1D">
            <w:rPr>
              <w:rStyle w:val="PlaceholderText"/>
            </w:rPr>
            <w:t>Click to enter "Classification"</w:t>
          </w:r>
        </w:p>
      </w:docPartBody>
    </w:docPart>
    <w:docPart>
      <w:docPartPr>
        <w:name w:val="87CFFCD85BCB4D50A17AF126F41BF97E"/>
        <w:category>
          <w:name w:val="General"/>
          <w:gallery w:val="placeholder"/>
        </w:category>
        <w:types>
          <w:type w:val="bbPlcHdr"/>
        </w:types>
        <w:behaviors>
          <w:behavior w:val="content"/>
        </w:behaviors>
        <w:guid w:val="{52C1D974-E977-4EBB-819F-6E83B811C9C8}"/>
      </w:docPartPr>
      <w:docPartBody>
        <w:p w:rsidR="009700EE" w:rsidRDefault="002B33C9" w:rsidP="00537DCB">
          <w:pPr>
            <w:pStyle w:val="87CFFCD85BCB4D50A17AF126F41BF97E"/>
          </w:pPr>
          <w:r w:rsidRPr="005D1BDE">
            <w:rPr>
              <w:rStyle w:val="PlaceholderText"/>
            </w:rPr>
            <w:t>Click to enter "LegalEntity"</w:t>
          </w:r>
        </w:p>
      </w:docPartBody>
    </w:docPart>
    <w:docPart>
      <w:docPartPr>
        <w:name w:val="03B4627883B54DC190C3E28A2DF1D9F3"/>
        <w:category>
          <w:name w:val="General"/>
          <w:gallery w:val="placeholder"/>
        </w:category>
        <w:types>
          <w:type w:val="bbPlcHdr"/>
        </w:types>
        <w:behaviors>
          <w:behavior w:val="content"/>
        </w:behaviors>
        <w:guid w:val="{A68B34CE-7B39-4885-8FFD-5B98522F99D0}"/>
      </w:docPartPr>
      <w:docPartBody>
        <w:p w:rsidR="009700EE" w:rsidRDefault="002B33C9" w:rsidP="00537DCB">
          <w:pPr>
            <w:pStyle w:val="03B4627883B54DC190C3E28A2DF1D9F3"/>
          </w:pPr>
          <w:r w:rsidRPr="005E5506">
            <w:rPr>
              <w:rStyle w:val="PlaceholderText"/>
            </w:rPr>
            <w:t>Click here to enter text.</w:t>
          </w:r>
        </w:p>
      </w:docPartBody>
    </w:docPart>
    <w:docPart>
      <w:docPartPr>
        <w:name w:val="76A9B0EA6BFF4DAEBFB08B527B9F28A7"/>
        <w:category>
          <w:name w:val="General"/>
          <w:gallery w:val="placeholder"/>
        </w:category>
        <w:types>
          <w:type w:val="bbPlcHdr"/>
        </w:types>
        <w:behaviors>
          <w:behavior w:val="content"/>
        </w:behaviors>
        <w:guid w:val="{0E499881-19EF-445C-8A23-EBCD03FB1B6E}"/>
      </w:docPartPr>
      <w:docPartBody>
        <w:p w:rsidR="009700EE" w:rsidRDefault="002B33C9" w:rsidP="00537DCB">
          <w:pPr>
            <w:pStyle w:val="76A9B0EA6BFF4DAEBFB08B527B9F28A7"/>
          </w:pPr>
          <w:r w:rsidRPr="005D1BDE">
            <w:rPr>
              <w:rStyle w:val="PlaceholderText"/>
            </w:rPr>
            <w:t>Click to enter "dlDocTitle"</w:t>
          </w:r>
        </w:p>
      </w:docPartBody>
    </w:docPart>
    <w:docPart>
      <w:docPartPr>
        <w:name w:val="632086AD0E4C4925A33B274EE7907E16"/>
        <w:category>
          <w:name w:val="General"/>
          <w:gallery w:val="placeholder"/>
        </w:category>
        <w:types>
          <w:type w:val="bbPlcHdr"/>
        </w:types>
        <w:behaviors>
          <w:behavior w:val="content"/>
        </w:behaviors>
        <w:guid w:val="{D3EDBA35-1AC2-4381-BD6A-6457E2ED4847}"/>
      </w:docPartPr>
      <w:docPartBody>
        <w:p w:rsidR="009700EE" w:rsidRDefault="002B33C9" w:rsidP="00537DCB">
          <w:pPr>
            <w:pStyle w:val="632086AD0E4C4925A33B274EE7907E16"/>
          </w:pPr>
          <w:r w:rsidRPr="005D1BDE">
            <w:rPr>
              <w:rStyle w:val="PlaceholderText"/>
            </w:rPr>
            <w:t>Click to enter "DocTitle3"</w:t>
          </w:r>
        </w:p>
      </w:docPartBody>
    </w:docPart>
    <w:docPart>
      <w:docPartPr>
        <w:name w:val="83E6FE7E6FB54C9D9C2C6EA73FCBBD34"/>
        <w:category>
          <w:name w:val="General"/>
          <w:gallery w:val="placeholder"/>
        </w:category>
        <w:types>
          <w:type w:val="bbPlcHdr"/>
        </w:types>
        <w:behaviors>
          <w:behavior w:val="content"/>
        </w:behaviors>
        <w:guid w:val="{78136D69-6639-4DD1-8030-B9E25FC7B597}"/>
      </w:docPartPr>
      <w:docPartBody>
        <w:p w:rsidR="009700EE" w:rsidRDefault="002B33C9" w:rsidP="00537DCB">
          <w:pPr>
            <w:pStyle w:val="83E6FE7E6FB54C9D9C2C6EA73FCBBD34"/>
          </w:pPr>
          <w:r w:rsidRPr="005D1BDE">
            <w:rPr>
              <w:rStyle w:val="PlaceholderText"/>
            </w:rPr>
            <w:t>Click to enter "dlShortTitle"</w:t>
          </w:r>
        </w:p>
      </w:docPartBody>
    </w:docPart>
    <w:docPart>
      <w:docPartPr>
        <w:name w:val="6781D63DA7D246378CAA35D045201733"/>
        <w:category>
          <w:name w:val="General"/>
          <w:gallery w:val="placeholder"/>
        </w:category>
        <w:types>
          <w:type w:val="bbPlcHdr"/>
        </w:types>
        <w:behaviors>
          <w:behavior w:val="content"/>
        </w:behaviors>
        <w:guid w:val="{2402EBA9-65C7-4765-A4EE-6AEA5E0C7FAD}"/>
      </w:docPartPr>
      <w:docPartBody>
        <w:p w:rsidR="009700EE" w:rsidRDefault="002B33C9" w:rsidP="00537DCB">
          <w:pPr>
            <w:pStyle w:val="6781D63DA7D246378CAA35D045201733"/>
          </w:pPr>
          <w:r w:rsidRPr="005D1BDE">
            <w:rPr>
              <w:rStyle w:val="PlaceholderText"/>
            </w:rPr>
            <w:t>Click to enter "ShortTitle"</w:t>
          </w:r>
        </w:p>
      </w:docPartBody>
    </w:docPart>
    <w:docPart>
      <w:docPartPr>
        <w:name w:val="8977CC861405437E81659914D6F50F06"/>
        <w:category>
          <w:name w:val="General"/>
          <w:gallery w:val="placeholder"/>
        </w:category>
        <w:types>
          <w:type w:val="bbPlcHdr"/>
        </w:types>
        <w:behaviors>
          <w:behavior w:val="content"/>
        </w:behaviors>
        <w:guid w:val="{10186634-F352-4D99-82FA-C515D6798F78}"/>
      </w:docPartPr>
      <w:docPartBody>
        <w:p w:rsidR="009700EE" w:rsidRDefault="002B33C9" w:rsidP="00537DCB">
          <w:pPr>
            <w:pStyle w:val="8977CC861405437E81659914D6F50F06"/>
          </w:pPr>
          <w:r w:rsidRPr="005D1BDE">
            <w:rPr>
              <w:rStyle w:val="PlaceholderText"/>
            </w:rPr>
            <w:t>Click to enter "dlReference"</w:t>
          </w:r>
        </w:p>
      </w:docPartBody>
    </w:docPart>
    <w:docPart>
      <w:docPartPr>
        <w:name w:val="3B8CEFC3AB0340E291E25F0BB41EECB0"/>
        <w:category>
          <w:name w:val="General"/>
          <w:gallery w:val="placeholder"/>
        </w:category>
        <w:types>
          <w:type w:val="bbPlcHdr"/>
        </w:types>
        <w:behaviors>
          <w:behavior w:val="content"/>
        </w:behaviors>
        <w:guid w:val="{0E744D95-1916-4D06-A429-15934A41F6C9}"/>
      </w:docPartPr>
      <w:docPartBody>
        <w:p w:rsidR="009700EE" w:rsidRDefault="002B33C9" w:rsidP="00537DCB">
          <w:pPr>
            <w:pStyle w:val="3B8CEFC3AB0340E291E25F0BB41EECB0"/>
          </w:pPr>
          <w:r w:rsidRPr="005D1BDE">
            <w:rPr>
              <w:rStyle w:val="PlaceholderText"/>
            </w:rPr>
            <w:t>Click to enter "CDC3"</w:t>
          </w:r>
        </w:p>
      </w:docPartBody>
    </w:docPart>
    <w:docPart>
      <w:docPartPr>
        <w:name w:val="9EA31CB81D6E443CA4378D4ACEAAC6AE"/>
        <w:category>
          <w:name w:val="General"/>
          <w:gallery w:val="placeholder"/>
        </w:category>
        <w:types>
          <w:type w:val="bbPlcHdr"/>
        </w:types>
        <w:behaviors>
          <w:behavior w:val="content"/>
        </w:behaviors>
        <w:guid w:val="{95067BFA-0B29-4FCD-85E3-DBDF6990A354}"/>
      </w:docPartPr>
      <w:docPartBody>
        <w:p w:rsidR="009700EE" w:rsidRDefault="002B33C9" w:rsidP="00537DCB">
          <w:pPr>
            <w:pStyle w:val="9EA31CB81D6E443CA4378D4ACEAAC6AE"/>
          </w:pPr>
          <w:r w:rsidRPr="005D1BDE">
            <w:rPr>
              <w:rStyle w:val="PlaceholderText"/>
            </w:rPr>
            <w:t>Click to enter "dlRevision3"</w:t>
          </w:r>
        </w:p>
      </w:docPartBody>
    </w:docPart>
    <w:docPart>
      <w:docPartPr>
        <w:name w:val="1F904201B8584E18BECFED72C753CE7A"/>
        <w:category>
          <w:name w:val="General"/>
          <w:gallery w:val="placeholder"/>
        </w:category>
        <w:types>
          <w:type w:val="bbPlcHdr"/>
        </w:types>
        <w:behaviors>
          <w:behavior w:val="content"/>
        </w:behaviors>
        <w:guid w:val="{C0F7903C-EE08-42F5-AE0F-E64B702A464C}"/>
      </w:docPartPr>
      <w:docPartBody>
        <w:p w:rsidR="009700EE" w:rsidRDefault="002B33C9" w:rsidP="00537DCB">
          <w:pPr>
            <w:pStyle w:val="1F904201B8584E18BECFED72C753CE7A"/>
          </w:pPr>
          <w:r w:rsidRPr="005D1BDE">
            <w:rPr>
              <w:rStyle w:val="PlaceholderText"/>
            </w:rPr>
            <w:t>Click to enter "Revision3"</w:t>
          </w:r>
        </w:p>
      </w:docPartBody>
    </w:docPart>
    <w:docPart>
      <w:docPartPr>
        <w:name w:val="AB04DB19C86846F79B1DE77E277F7430"/>
        <w:category>
          <w:name w:val="General"/>
          <w:gallery w:val="placeholder"/>
        </w:category>
        <w:types>
          <w:type w:val="bbPlcHdr"/>
        </w:types>
        <w:behaviors>
          <w:behavior w:val="content"/>
        </w:behaviors>
        <w:guid w:val="{3F317025-E71C-4744-A453-B833C3927C6A}"/>
      </w:docPartPr>
      <w:docPartBody>
        <w:p w:rsidR="009700EE" w:rsidRDefault="002B33C9" w:rsidP="00537DCB">
          <w:pPr>
            <w:pStyle w:val="AB04DB19C86846F79B1DE77E277F7430"/>
          </w:pPr>
          <w:r w:rsidRPr="005E5506">
            <w:rPr>
              <w:rStyle w:val="PlaceholderText"/>
            </w:rPr>
            <w:t>Click here to enter text.</w:t>
          </w:r>
        </w:p>
      </w:docPartBody>
    </w:docPart>
    <w:docPart>
      <w:docPartPr>
        <w:name w:val="2C0D493699D84CE3B77576E4CC17EA84"/>
        <w:category>
          <w:name w:val="General"/>
          <w:gallery w:val="placeholder"/>
        </w:category>
        <w:types>
          <w:type w:val="bbPlcHdr"/>
        </w:types>
        <w:behaviors>
          <w:behavior w:val="content"/>
        </w:behaviors>
        <w:guid w:val="{77B917E9-327A-40CC-82A6-60165A7DE383}"/>
      </w:docPartPr>
      <w:docPartBody>
        <w:p w:rsidR="009700EE" w:rsidRDefault="002B33C9" w:rsidP="00537DCB">
          <w:pPr>
            <w:pStyle w:val="2C0D493699D84CE3B77576E4CC17EA84"/>
          </w:pPr>
          <w:r w:rsidRPr="005D1BDE">
            <w:rPr>
              <w:rStyle w:val="PlaceholderText"/>
            </w:rPr>
            <w:t>Click to enter "dlDate"</w:t>
          </w:r>
        </w:p>
      </w:docPartBody>
    </w:docPart>
    <w:docPart>
      <w:docPartPr>
        <w:name w:val="9B75423727B44DDBB9AF9A99695C76D5"/>
        <w:category>
          <w:name w:val="General"/>
          <w:gallery w:val="placeholder"/>
        </w:category>
        <w:types>
          <w:type w:val="bbPlcHdr"/>
        </w:types>
        <w:behaviors>
          <w:behavior w:val="content"/>
        </w:behaviors>
        <w:guid w:val="{BA254D23-F7DB-4A1C-9BD7-03726AE7DF2A}"/>
      </w:docPartPr>
      <w:docPartBody>
        <w:p w:rsidR="009700EE" w:rsidRDefault="002B33C9" w:rsidP="00537DCB">
          <w:pPr>
            <w:pStyle w:val="9B75423727B44DDBB9AF9A99695C76D5"/>
          </w:pPr>
          <w:r w:rsidRPr="00472E66">
            <w:rPr>
              <w:rStyle w:val="PlaceholderText"/>
            </w:rPr>
            <w:t>Click here to enter a date.</w:t>
          </w:r>
        </w:p>
      </w:docPartBody>
    </w:docPart>
    <w:docPart>
      <w:docPartPr>
        <w:name w:val="7539197FE6F847FE85D7617956CA56C3"/>
        <w:category>
          <w:name w:val="General"/>
          <w:gallery w:val="placeholder"/>
        </w:category>
        <w:types>
          <w:type w:val="bbPlcHdr"/>
        </w:types>
        <w:behaviors>
          <w:behavior w:val="content"/>
        </w:behaviors>
        <w:guid w:val="{F7F290EC-B2ED-48D2-8CEE-7235346FBEF7}"/>
      </w:docPartPr>
      <w:docPartBody>
        <w:p w:rsidR="009700EE" w:rsidRDefault="002B33C9" w:rsidP="00537DCB">
          <w:pPr>
            <w:pStyle w:val="7539197FE6F847FE85D7617956CA56C3"/>
          </w:pPr>
          <w:r w:rsidRPr="005D1BDE">
            <w:rPr>
              <w:rStyle w:val="PlaceholderText"/>
            </w:rPr>
            <w:t>Click to enter "dlProjectName"</w:t>
          </w:r>
        </w:p>
      </w:docPartBody>
    </w:docPart>
    <w:docPart>
      <w:docPartPr>
        <w:name w:val="5FD186565B474C5686391950E6719718"/>
        <w:category>
          <w:name w:val="General"/>
          <w:gallery w:val="placeholder"/>
        </w:category>
        <w:types>
          <w:type w:val="bbPlcHdr"/>
        </w:types>
        <w:behaviors>
          <w:behavior w:val="content"/>
        </w:behaviors>
        <w:guid w:val="{89D3B4CB-1216-416E-B48C-3C68F535C59A}"/>
      </w:docPartPr>
      <w:docPartBody>
        <w:p w:rsidR="009700EE" w:rsidRDefault="002B33C9" w:rsidP="00537DCB">
          <w:pPr>
            <w:pStyle w:val="5FD186565B474C5686391950E6719718"/>
          </w:pPr>
          <w:r w:rsidRPr="00C327A5">
            <w:rPr>
              <w:rStyle w:val="PlaceholderText"/>
            </w:rPr>
            <w:t>Click to enter "ProjectName"</w:t>
          </w:r>
        </w:p>
      </w:docPartBody>
    </w:docPart>
    <w:docPart>
      <w:docPartPr>
        <w:name w:val="D2E6BA34A43E47619CE4E053787835B2"/>
        <w:category>
          <w:name w:val="General"/>
          <w:gallery w:val="placeholder"/>
        </w:category>
        <w:types>
          <w:type w:val="bbPlcHdr"/>
        </w:types>
        <w:behaviors>
          <w:behavior w:val="content"/>
        </w:behaviors>
        <w:guid w:val="{7A08EC5C-8CF0-4EAD-BE4B-C5894CAA6663}"/>
      </w:docPartPr>
      <w:docPartBody>
        <w:p w:rsidR="009700EE" w:rsidRDefault="002B33C9" w:rsidP="00537DCB">
          <w:pPr>
            <w:pStyle w:val="D2E6BA34A43E47619CE4E053787835B2"/>
          </w:pPr>
          <w:r w:rsidRPr="005D1BDE">
            <w:rPr>
              <w:rStyle w:val="PlaceholderText"/>
            </w:rPr>
            <w:t>Click to enter "dlProjectNum"</w:t>
          </w:r>
        </w:p>
      </w:docPartBody>
    </w:docPart>
    <w:docPart>
      <w:docPartPr>
        <w:name w:val="65682CF11017406AA5BC1DFDF51EB795"/>
        <w:category>
          <w:name w:val="General"/>
          <w:gallery w:val="placeholder"/>
        </w:category>
        <w:types>
          <w:type w:val="bbPlcHdr"/>
        </w:types>
        <w:behaviors>
          <w:behavior w:val="content"/>
        </w:behaviors>
        <w:guid w:val="{A7218B40-F1AA-43C2-8296-9EF3E1CB6F29}"/>
      </w:docPartPr>
      <w:docPartBody>
        <w:p w:rsidR="009700EE" w:rsidRDefault="002B33C9" w:rsidP="00537DCB">
          <w:pPr>
            <w:pStyle w:val="65682CF11017406AA5BC1DFDF51EB795"/>
          </w:pPr>
          <w:r w:rsidRPr="00C327A5">
            <w:rPr>
              <w:rStyle w:val="PlaceholderText"/>
            </w:rPr>
            <w:t>Click to enter "ProjectNum"</w:t>
          </w:r>
        </w:p>
      </w:docPartBody>
    </w:docPart>
    <w:docPart>
      <w:docPartPr>
        <w:name w:val="D30BA23FB6E54A0C94DBF08F66E7894D"/>
        <w:category>
          <w:name w:val="General"/>
          <w:gallery w:val="placeholder"/>
        </w:category>
        <w:types>
          <w:type w:val="bbPlcHdr"/>
        </w:types>
        <w:behaviors>
          <w:behavior w:val="content"/>
        </w:behaviors>
        <w:guid w:val="{8242FDE6-76A5-47B2-B072-A32ADEBCBB36}"/>
      </w:docPartPr>
      <w:docPartBody>
        <w:p w:rsidR="009700EE" w:rsidRDefault="002B33C9" w:rsidP="00537DCB">
          <w:pPr>
            <w:pStyle w:val="D30BA23FB6E54A0C94DBF08F66E7894D"/>
          </w:pPr>
          <w:r w:rsidRPr="005D1BDE">
            <w:rPr>
              <w:rStyle w:val="PlaceholderText"/>
            </w:rPr>
            <w:t>Click to enter "dlAuthor"</w:t>
          </w:r>
        </w:p>
      </w:docPartBody>
    </w:docPart>
    <w:docPart>
      <w:docPartPr>
        <w:name w:val="5C71424122634E72BF54650EF09510E0"/>
        <w:category>
          <w:name w:val="General"/>
          <w:gallery w:val="placeholder"/>
        </w:category>
        <w:types>
          <w:type w:val="bbPlcHdr"/>
        </w:types>
        <w:behaviors>
          <w:behavior w:val="content"/>
        </w:behaviors>
        <w:guid w:val="{761CC066-D9DA-4846-BFF5-FDB328171319}"/>
      </w:docPartPr>
      <w:docPartBody>
        <w:p w:rsidR="009700EE" w:rsidRDefault="002B33C9" w:rsidP="00537DCB">
          <w:pPr>
            <w:pStyle w:val="5C71424122634E72BF54650EF09510E0"/>
          </w:pPr>
          <w:r w:rsidRPr="00681307">
            <w:rPr>
              <w:rStyle w:val="PlaceholderText"/>
            </w:rPr>
            <w:t>[Author]</w:t>
          </w:r>
        </w:p>
      </w:docPartBody>
    </w:docPart>
    <w:docPart>
      <w:docPartPr>
        <w:name w:val="6F74606CEB6B408D87421171564D211C"/>
        <w:category>
          <w:name w:val="General"/>
          <w:gallery w:val="placeholder"/>
        </w:category>
        <w:types>
          <w:type w:val="bbPlcHdr"/>
        </w:types>
        <w:behaviors>
          <w:behavior w:val="content"/>
        </w:behaviors>
        <w:guid w:val="{5E748135-8FB7-4595-8205-881E93E76B30}"/>
      </w:docPartPr>
      <w:docPartBody>
        <w:p w:rsidR="009700EE" w:rsidRDefault="002B33C9" w:rsidP="00537DCB">
          <w:pPr>
            <w:pStyle w:val="6F74606CEB6B408D87421171564D211C"/>
          </w:pPr>
          <w:r w:rsidRPr="005D1BDE">
            <w:rPr>
              <w:rStyle w:val="PlaceholderText"/>
            </w:rPr>
            <w:t>Click to enter "dlDrafted"</w:t>
          </w:r>
        </w:p>
      </w:docPartBody>
    </w:docPart>
    <w:docPart>
      <w:docPartPr>
        <w:name w:val="8E3BE58A41764E3EA38A06FAA6D508BC"/>
        <w:category>
          <w:name w:val="General"/>
          <w:gallery w:val="placeholder"/>
        </w:category>
        <w:types>
          <w:type w:val="bbPlcHdr"/>
        </w:types>
        <w:behaviors>
          <w:behavior w:val="content"/>
        </w:behaviors>
        <w:guid w:val="{DF0FAFEE-BFDB-47B2-B213-D442620703B3}"/>
      </w:docPartPr>
      <w:docPartBody>
        <w:p w:rsidR="009700EE" w:rsidRDefault="002B33C9" w:rsidP="00537DCB">
          <w:pPr>
            <w:pStyle w:val="8E3BE58A41764E3EA38A06FAA6D508BC"/>
          </w:pPr>
          <w:r w:rsidRPr="005D1BDE">
            <w:rPr>
              <w:rStyle w:val="PlaceholderText"/>
            </w:rPr>
            <w:t>Click to enter "dlChecked"</w:t>
          </w:r>
        </w:p>
      </w:docPartBody>
    </w:docPart>
    <w:docPart>
      <w:docPartPr>
        <w:name w:val="3F065A140C164D62AFFF989635FAC8EC"/>
        <w:category>
          <w:name w:val="General"/>
          <w:gallery w:val="placeholder"/>
        </w:category>
        <w:types>
          <w:type w:val="bbPlcHdr"/>
        </w:types>
        <w:behaviors>
          <w:behavior w:val="content"/>
        </w:behaviors>
        <w:guid w:val="{0DD2028C-378A-41D2-8CE7-66BB312DA325}"/>
      </w:docPartPr>
      <w:docPartBody>
        <w:p w:rsidR="009700EE" w:rsidRDefault="002B33C9" w:rsidP="00537DCB">
          <w:pPr>
            <w:pStyle w:val="3F065A140C164D62AFFF989635FAC8EC"/>
          </w:pPr>
          <w:r w:rsidRPr="005D1BDE">
            <w:rPr>
              <w:rStyle w:val="PlaceholderText"/>
            </w:rPr>
            <w:t>Click to enter "dlDateInitials"</w:t>
          </w:r>
        </w:p>
      </w:docPartBody>
    </w:docPart>
    <w:docPart>
      <w:docPartPr>
        <w:name w:val="FE73EE1D51804704851C500253D5ECF1"/>
        <w:category>
          <w:name w:val="General"/>
          <w:gallery w:val="placeholder"/>
        </w:category>
        <w:types>
          <w:type w:val="bbPlcHdr"/>
        </w:types>
        <w:behaviors>
          <w:behavior w:val="content"/>
        </w:behaviors>
        <w:guid w:val="{A659BA39-A4AC-4D18-A71F-A8BA897AA481}"/>
      </w:docPartPr>
      <w:docPartBody>
        <w:p w:rsidR="009700EE" w:rsidRDefault="002B33C9" w:rsidP="00537DCB">
          <w:pPr>
            <w:pStyle w:val="FE73EE1D51804704851C500253D5ECF1"/>
          </w:pPr>
          <w:r w:rsidRPr="005D1BDE">
            <w:rPr>
              <w:rStyle w:val="PlaceholderText"/>
            </w:rPr>
            <w:t>Click to enter "dlApproved"</w:t>
          </w:r>
        </w:p>
      </w:docPartBody>
    </w:docPart>
    <w:docPart>
      <w:docPartPr>
        <w:name w:val="B0C808E18BF24F2796A391F7B38E14FB"/>
        <w:category>
          <w:name w:val="General"/>
          <w:gallery w:val="placeholder"/>
        </w:category>
        <w:types>
          <w:type w:val="bbPlcHdr"/>
        </w:types>
        <w:behaviors>
          <w:behavior w:val="content"/>
        </w:behaviors>
        <w:guid w:val="{B14B6450-52F8-4806-8764-56D2C19DE706}"/>
      </w:docPartPr>
      <w:docPartBody>
        <w:p w:rsidR="009700EE" w:rsidRDefault="002B33C9" w:rsidP="00537DCB">
          <w:pPr>
            <w:pStyle w:val="B0C808E18BF24F2796A391F7B38E14FB"/>
          </w:pPr>
          <w:r w:rsidRPr="005D1BDE">
            <w:rPr>
              <w:rStyle w:val="PlaceholderText"/>
            </w:rPr>
            <w:t>Click to enter "dlDateInitials2"</w:t>
          </w:r>
        </w:p>
      </w:docPartBody>
    </w:docPart>
    <w:docPart>
      <w:docPartPr>
        <w:name w:val="6A716B2B86314955A9528D835A493013"/>
        <w:category>
          <w:name w:val="General"/>
          <w:gallery w:val="placeholder"/>
        </w:category>
        <w:types>
          <w:type w:val="bbPlcHdr"/>
        </w:types>
        <w:behaviors>
          <w:behavior w:val="content"/>
        </w:behaviors>
        <w:guid w:val="{9CF21DC9-39DD-43A4-BC3E-F4F850D22C76}"/>
      </w:docPartPr>
      <w:docPartBody>
        <w:p w:rsidR="009700EE" w:rsidRDefault="002B33C9" w:rsidP="00537DCB">
          <w:pPr>
            <w:pStyle w:val="6A716B2B86314955A9528D835A493013"/>
          </w:pPr>
          <w:r w:rsidRPr="005D1BDE">
            <w:rPr>
              <w:rStyle w:val="PlaceholderText"/>
            </w:rPr>
            <w:t>Click to enter "dlClassification"</w:t>
          </w:r>
        </w:p>
      </w:docPartBody>
    </w:docPart>
    <w:docPart>
      <w:docPartPr>
        <w:name w:val="97A33813AD6F41ECBDC8995CA2069A95"/>
        <w:category>
          <w:name w:val="General"/>
          <w:gallery w:val="placeholder"/>
        </w:category>
        <w:types>
          <w:type w:val="bbPlcHdr"/>
        </w:types>
        <w:behaviors>
          <w:behavior w:val="content"/>
        </w:behaviors>
        <w:guid w:val="{86449E2B-E76A-4C2B-9BBF-E36A88D3B4CF}"/>
      </w:docPartPr>
      <w:docPartBody>
        <w:p w:rsidR="009700EE" w:rsidRDefault="002B33C9" w:rsidP="00537DCB">
          <w:pPr>
            <w:pStyle w:val="97A33813AD6F41ECBDC8995CA2069A95"/>
          </w:pPr>
          <w:r w:rsidRPr="005D1BDE">
            <w:rPr>
              <w:rStyle w:val="PlaceholderText"/>
            </w:rPr>
            <w:t>Click to enter "Classified"</w:t>
          </w:r>
        </w:p>
      </w:docPartBody>
    </w:docPart>
    <w:docPart>
      <w:docPartPr>
        <w:name w:val="CFA4A6BEF2494461A2224E2C4D5E4CEB"/>
        <w:category>
          <w:name w:val="General"/>
          <w:gallery w:val="placeholder"/>
        </w:category>
        <w:types>
          <w:type w:val="bbPlcHdr"/>
        </w:types>
        <w:behaviors>
          <w:behavior w:val="content"/>
        </w:behaviors>
        <w:guid w:val="{E07A30E2-942F-49DB-9081-614E74261FF9}"/>
      </w:docPartPr>
      <w:docPartBody>
        <w:p w:rsidR="009700EE" w:rsidRDefault="002B33C9" w:rsidP="00537DCB">
          <w:pPr>
            <w:pStyle w:val="CFA4A6BEF2494461A2224E2C4D5E4CEB"/>
          </w:pPr>
          <w:r w:rsidRPr="005D1BDE">
            <w:rPr>
              <w:rStyle w:val="PlaceholderText"/>
            </w:rPr>
            <w:t>Click to enter "dlDisclaimer"</w:t>
          </w:r>
        </w:p>
      </w:docPartBody>
    </w:docPart>
    <w:docPart>
      <w:docPartPr>
        <w:name w:val="6C885A3BACD44A308E2FA95DF57D11BD"/>
        <w:category>
          <w:name w:val="General"/>
          <w:gallery w:val="placeholder"/>
        </w:category>
        <w:types>
          <w:type w:val="bbPlcHdr"/>
        </w:types>
        <w:behaviors>
          <w:behavior w:val="content"/>
        </w:behaviors>
        <w:guid w:val="{A47C90BA-A003-478C-93AD-0B1F6744A4E7}"/>
      </w:docPartPr>
      <w:docPartBody>
        <w:p w:rsidR="009700EE" w:rsidRDefault="002B33C9" w:rsidP="00537DCB">
          <w:pPr>
            <w:pStyle w:val="6C885A3BACD44A308E2FA95DF57D11BD"/>
          </w:pPr>
          <w:r w:rsidRPr="005D1BDE">
            <w:rPr>
              <w:rStyle w:val="PlaceholderText"/>
            </w:rPr>
            <w:t>Click to enter "Disclaimer"</w:t>
          </w:r>
        </w:p>
      </w:docPartBody>
    </w:docPart>
    <w:docPart>
      <w:docPartPr>
        <w:name w:val="FB571677D4FE45CFB75E41E40DF1AB67"/>
        <w:category>
          <w:name w:val="General"/>
          <w:gallery w:val="placeholder"/>
        </w:category>
        <w:types>
          <w:type w:val="bbPlcHdr"/>
        </w:types>
        <w:behaviors>
          <w:behavior w:val="content"/>
        </w:behaviors>
        <w:guid w:val="{EB409210-E2E6-46B5-A64B-B1371F89F948}"/>
      </w:docPartPr>
      <w:docPartBody>
        <w:p w:rsidR="009700EE" w:rsidRDefault="002B33C9" w:rsidP="00537DCB">
          <w:pPr>
            <w:pStyle w:val="FB571677D4FE45CFB75E41E40DF1AB67"/>
          </w:pPr>
          <w:r w:rsidRPr="00472E66">
            <w:rPr>
              <w:rStyle w:val="PlaceholderText"/>
            </w:rPr>
            <w:t>Click here to enter a date.</w:t>
          </w:r>
        </w:p>
      </w:docPartBody>
    </w:docPart>
    <w:docPart>
      <w:docPartPr>
        <w:name w:val="44F53872F51A4F0BAE1AA6742D869341"/>
        <w:category>
          <w:name w:val="General"/>
          <w:gallery w:val="placeholder"/>
        </w:category>
        <w:types>
          <w:type w:val="bbPlcHdr"/>
        </w:types>
        <w:behaviors>
          <w:behavior w:val="content"/>
        </w:behaviors>
        <w:guid w:val="{ED872CBB-8BC0-43D6-A0AE-094283D5388B}"/>
      </w:docPartPr>
      <w:docPartBody>
        <w:p w:rsidR="009700EE" w:rsidRDefault="002B33C9" w:rsidP="00537DCB">
          <w:pPr>
            <w:pStyle w:val="44F53872F51A4F0BAE1AA6742D869341"/>
          </w:pPr>
          <w:r w:rsidRPr="005D1BDE">
            <w:rPr>
              <w:rStyle w:val="PlaceholderText"/>
            </w:rPr>
            <w:t>Click to enter "dlColophon"</w:t>
          </w:r>
        </w:p>
      </w:docPartBody>
    </w:docPart>
    <w:docPart>
      <w:docPartPr>
        <w:name w:val="04FC440AB4814DEBB11E86B2F79B22B0"/>
        <w:category>
          <w:name w:val="General"/>
          <w:gallery w:val="placeholder"/>
        </w:category>
        <w:types>
          <w:type w:val="bbPlcHdr"/>
        </w:types>
        <w:behaviors>
          <w:behavior w:val="content"/>
        </w:behaviors>
        <w:guid w:val="{B356C796-EB60-49F8-B186-96131945A11B}"/>
      </w:docPartPr>
      <w:docPartBody>
        <w:p w:rsidR="009700EE" w:rsidRDefault="002B33C9" w:rsidP="00537DCB">
          <w:pPr>
            <w:pStyle w:val="04FC440AB4814DEBB11E86B2F79B22B0"/>
          </w:pPr>
          <w:r w:rsidRPr="005D1BDE">
            <w:rPr>
              <w:rStyle w:val="PlaceholderText"/>
            </w:rPr>
            <w:t>Click to enter "ftrCDC1"</w:t>
          </w:r>
        </w:p>
      </w:docPartBody>
    </w:docPart>
    <w:docPart>
      <w:docPartPr>
        <w:name w:val="F41A0ADCBB164243B12F2654E12D2425"/>
        <w:category>
          <w:name w:val="General"/>
          <w:gallery w:val="placeholder"/>
        </w:category>
        <w:types>
          <w:type w:val="bbPlcHdr"/>
        </w:types>
        <w:behaviors>
          <w:behavior w:val="content"/>
        </w:behaviors>
        <w:guid w:val="{633E9CE2-E445-4EE2-8223-2522A38ED3C9}"/>
      </w:docPartPr>
      <w:docPartBody>
        <w:p w:rsidR="009700EE" w:rsidRDefault="002B33C9" w:rsidP="00537DCB">
          <w:pPr>
            <w:pStyle w:val="F41A0ADCBB164243B12F2654E12D2425"/>
          </w:pPr>
          <w:r w:rsidRPr="00005F41">
            <w:rPr>
              <w:rStyle w:val="PlaceholderText"/>
            </w:rPr>
            <w:t>Click to enter "dlContentsFigures"</w:t>
          </w:r>
        </w:p>
      </w:docPartBody>
    </w:docPart>
    <w:docPart>
      <w:docPartPr>
        <w:name w:val="F984DAFC0DA7462ABF203A5C31AA8E2A"/>
        <w:category>
          <w:name w:val="General"/>
          <w:gallery w:val="placeholder"/>
        </w:category>
        <w:types>
          <w:type w:val="bbPlcHdr"/>
        </w:types>
        <w:behaviors>
          <w:behavior w:val="content"/>
        </w:behaviors>
        <w:guid w:val="{82EF010B-BA08-4A92-A5F3-1BF7E600C64C}"/>
      </w:docPartPr>
      <w:docPartBody>
        <w:p w:rsidR="005F0775" w:rsidRDefault="002B33C9">
          <w:pPr>
            <w:pStyle w:val="F984DAFC0DA7462ABF203A5C31AA8E2A"/>
          </w:pPr>
          <w:r w:rsidRPr="00C54A25">
            <w:rPr>
              <w:rStyle w:val="PlaceholderText"/>
            </w:rPr>
            <w:t>Click or tap here to enter text.</w:t>
          </w:r>
        </w:p>
      </w:docPartBody>
    </w:docPart>
    <w:docPart>
      <w:docPartPr>
        <w:name w:val="5F97EB03959D4A4EAF28E6F55C99F866"/>
        <w:category>
          <w:name w:val="General"/>
          <w:gallery w:val="placeholder"/>
        </w:category>
        <w:types>
          <w:type w:val="bbPlcHdr"/>
        </w:types>
        <w:behaviors>
          <w:behavior w:val="content"/>
        </w:behaviors>
        <w:guid w:val="{61459EED-9A19-41A6-95C6-A3FA90B5CE63}"/>
      </w:docPartPr>
      <w:docPartBody>
        <w:p w:rsidR="00CE28FD" w:rsidRDefault="002B33C9" w:rsidP="009B4E02">
          <w:pPr>
            <w:pStyle w:val="5F97EB03959D4A4EAF28E6F55C99F866"/>
          </w:pPr>
          <w:r w:rsidRPr="00005F41">
            <w:rPr>
              <w:rStyle w:val="PlaceholderText"/>
            </w:rPr>
            <w:t>Click to enter "dlContentsTables"</w:t>
          </w:r>
        </w:p>
      </w:docPartBody>
    </w:docPart>
    <w:docPart>
      <w:docPartPr>
        <w:name w:val="42981D374BCD4CD8844E77F0796F79D8"/>
        <w:category>
          <w:name w:val="General"/>
          <w:gallery w:val="placeholder"/>
        </w:category>
        <w:types>
          <w:type w:val="bbPlcHdr"/>
        </w:types>
        <w:behaviors>
          <w:behavior w:val="content"/>
        </w:behaviors>
        <w:guid w:val="{32400E60-2E09-4E0D-81DC-6DF2FA8E71E4}"/>
      </w:docPartPr>
      <w:docPartBody>
        <w:p w:rsidR="00CE28FD" w:rsidRDefault="002B33C9" w:rsidP="009B4E02">
          <w:pPr>
            <w:pStyle w:val="42981D374BCD4CD8844E77F0796F79D8"/>
          </w:pPr>
          <w:r w:rsidRPr="00C54A25">
            <w:rPr>
              <w:rStyle w:val="PlaceholderText"/>
            </w:rPr>
            <w:t>Click or tap here to enter text.</w:t>
          </w:r>
        </w:p>
      </w:docPartBody>
    </w:docPart>
    <w:docPart>
      <w:docPartPr>
        <w:name w:val="1E603ECBBF4641CD9F852CBE0F71D472"/>
        <w:category>
          <w:name w:val="General"/>
          <w:gallery w:val="placeholder"/>
        </w:category>
        <w:types>
          <w:type w:val="bbPlcHdr"/>
        </w:types>
        <w:behaviors>
          <w:behavior w:val="content"/>
        </w:behaviors>
        <w:guid w:val="{A91DE8A1-25B4-43DF-A177-B725A177FF0D}"/>
      </w:docPartPr>
      <w:docPartBody>
        <w:p w:rsidR="00CE28FD" w:rsidRDefault="002B33C9" w:rsidP="009B4E02">
          <w:pPr>
            <w:pStyle w:val="1E603ECBBF4641CD9F852CBE0F71D472"/>
          </w:pPr>
          <w:r w:rsidRPr="005D1BDE">
            <w:rPr>
              <w:rStyle w:val="PlaceholderText"/>
            </w:rPr>
            <w:t>Click to enter "DocType2"</w:t>
          </w:r>
        </w:p>
      </w:docPartBody>
    </w:docPart>
    <w:docPart>
      <w:docPartPr>
        <w:name w:val="60DE58ECF6C74213BB6B41AA5AF8F394"/>
        <w:category>
          <w:name w:val="General"/>
          <w:gallery w:val="placeholder"/>
        </w:category>
        <w:types>
          <w:type w:val="bbPlcHdr"/>
        </w:types>
        <w:behaviors>
          <w:behavior w:val="content"/>
        </w:behaviors>
        <w:guid w:val="{76F263FD-1E89-4DB9-83DD-3336F16AA642}"/>
      </w:docPartPr>
      <w:docPartBody>
        <w:p w:rsidR="00CE28FD" w:rsidRDefault="002B33C9" w:rsidP="009B4E02">
          <w:pPr>
            <w:pStyle w:val="60DE58ECF6C74213BB6B41AA5AF8F394"/>
          </w:pPr>
          <w:r w:rsidRPr="005D1BDE">
            <w:rPr>
              <w:rStyle w:val="PlaceholderText"/>
            </w:rPr>
            <w:t>Click to enter "dlClient2"</w:t>
          </w:r>
        </w:p>
      </w:docPartBody>
    </w:docPart>
    <w:docPart>
      <w:docPartPr>
        <w:name w:val="AEF780A94DF64519B5773639C9D977D2"/>
        <w:category>
          <w:name w:val="General"/>
          <w:gallery w:val="placeholder"/>
        </w:category>
        <w:types>
          <w:type w:val="bbPlcHdr"/>
        </w:types>
        <w:behaviors>
          <w:behavior w:val="content"/>
        </w:behaviors>
        <w:guid w:val="{3D1EA7DE-1627-40BC-9FD9-D1F93114C2F8}"/>
      </w:docPartPr>
      <w:docPartBody>
        <w:p w:rsidR="00CE28FD" w:rsidRDefault="002B33C9" w:rsidP="009B4E02">
          <w:pPr>
            <w:pStyle w:val="AEF780A94DF64519B5773639C9D977D2"/>
          </w:pPr>
          <w:r w:rsidRPr="005D1BDE">
            <w:rPr>
              <w:rStyle w:val="PlaceholderText"/>
            </w:rPr>
            <w:t>Click to enter "Client2"</w:t>
          </w:r>
        </w:p>
      </w:docPartBody>
    </w:docPart>
    <w:docPart>
      <w:docPartPr>
        <w:name w:val="27F16A1A10F949A8AD6EB08CE601FCD4"/>
        <w:category>
          <w:name w:val="General"/>
          <w:gallery w:val="placeholder"/>
        </w:category>
        <w:types>
          <w:type w:val="bbPlcHdr"/>
        </w:types>
        <w:behaviors>
          <w:behavior w:val="content"/>
        </w:behaviors>
        <w:guid w:val="{5D421163-27AE-4723-8498-600907373C90}"/>
      </w:docPartPr>
      <w:docPartBody>
        <w:p w:rsidR="00CE28FD" w:rsidRDefault="002B33C9" w:rsidP="009B4E02">
          <w:pPr>
            <w:pStyle w:val="27F16A1A10F949A8AD6EB08CE601FCD4"/>
          </w:pPr>
          <w:r w:rsidRPr="005D1BDE">
            <w:rPr>
              <w:rStyle w:val="PlaceholderText"/>
            </w:rPr>
            <w:t>Click to enter "dlReference2"</w:t>
          </w:r>
        </w:p>
      </w:docPartBody>
    </w:docPart>
    <w:docPart>
      <w:docPartPr>
        <w:name w:val="156ADE845B934F62911251BCF3BD13C1"/>
        <w:category>
          <w:name w:val="General"/>
          <w:gallery w:val="placeholder"/>
        </w:category>
        <w:types>
          <w:type w:val="bbPlcHdr"/>
        </w:types>
        <w:behaviors>
          <w:behavior w:val="content"/>
        </w:behaviors>
        <w:guid w:val="{977AC7E4-99A8-4DAF-88DE-FEFDE23D03DB}"/>
      </w:docPartPr>
      <w:docPartBody>
        <w:p w:rsidR="00CE28FD" w:rsidRDefault="002B33C9" w:rsidP="009B4E02">
          <w:pPr>
            <w:pStyle w:val="156ADE845B934F62911251BCF3BD13C1"/>
          </w:pPr>
          <w:r w:rsidRPr="005D1BDE">
            <w:rPr>
              <w:rStyle w:val="PlaceholderText"/>
            </w:rPr>
            <w:t>Click to enter "CDC2"</w:t>
          </w:r>
        </w:p>
      </w:docPartBody>
    </w:docPart>
    <w:docPart>
      <w:docPartPr>
        <w:name w:val="8B60587904424FA1A0114C99581195BE"/>
        <w:category>
          <w:name w:val="General"/>
          <w:gallery w:val="placeholder"/>
        </w:category>
        <w:types>
          <w:type w:val="bbPlcHdr"/>
        </w:types>
        <w:behaviors>
          <w:behavior w:val="content"/>
        </w:behaviors>
        <w:guid w:val="{37EEAAF2-E2E5-462B-B142-3F438B41376B}"/>
      </w:docPartPr>
      <w:docPartBody>
        <w:p w:rsidR="00CE28FD" w:rsidRDefault="002B33C9" w:rsidP="009B4E02">
          <w:pPr>
            <w:pStyle w:val="8B60587904424FA1A0114C99581195BE"/>
          </w:pPr>
          <w:r w:rsidRPr="005D1BDE">
            <w:rPr>
              <w:rStyle w:val="PlaceholderText"/>
            </w:rPr>
            <w:t>Click to enter "dlRevision2"</w:t>
          </w:r>
        </w:p>
      </w:docPartBody>
    </w:docPart>
    <w:docPart>
      <w:docPartPr>
        <w:name w:val="81D4F47658504636A88BB8827BFFA05E"/>
        <w:category>
          <w:name w:val="General"/>
          <w:gallery w:val="placeholder"/>
        </w:category>
        <w:types>
          <w:type w:val="bbPlcHdr"/>
        </w:types>
        <w:behaviors>
          <w:behavior w:val="content"/>
        </w:behaviors>
        <w:guid w:val="{893BA327-3D43-4E90-8A94-FAC585A23C14}"/>
      </w:docPartPr>
      <w:docPartBody>
        <w:p w:rsidR="00CE28FD" w:rsidRDefault="002B33C9" w:rsidP="009B4E02">
          <w:pPr>
            <w:pStyle w:val="81D4F47658504636A88BB8827BFFA05E"/>
          </w:pPr>
          <w:r w:rsidRPr="005E5506">
            <w:rPr>
              <w:rStyle w:val="PlaceholderText"/>
            </w:rPr>
            <w:t>Click here to enter text.</w:t>
          </w:r>
        </w:p>
      </w:docPartBody>
    </w:docPart>
    <w:docPart>
      <w:docPartPr>
        <w:name w:val="FE5B31524F3B4AE6B917C739DC3C5F05"/>
        <w:category>
          <w:name w:val="General"/>
          <w:gallery w:val="placeholder"/>
        </w:category>
        <w:types>
          <w:type w:val="bbPlcHdr"/>
        </w:types>
        <w:behaviors>
          <w:behavior w:val="content"/>
        </w:behaviors>
        <w:guid w:val="{59B40F96-32BA-4210-9D6B-E3FA8B18191A}"/>
      </w:docPartPr>
      <w:docPartBody>
        <w:p w:rsidR="00CE28FD" w:rsidRDefault="002B33C9" w:rsidP="009B4E02">
          <w:pPr>
            <w:pStyle w:val="FE5B31524F3B4AE6B917C739DC3C5F05"/>
          </w:pPr>
          <w:r w:rsidRPr="005D1BDE">
            <w:rPr>
              <w:rStyle w:val="PlaceholderText"/>
            </w:rPr>
            <w:t>Click to enter "Revision2"</w:t>
          </w:r>
        </w:p>
      </w:docPartBody>
    </w:docPart>
    <w:docPart>
      <w:docPartPr>
        <w:name w:val="D07D17D9A7F5441896E9B66F4DF28542"/>
        <w:category>
          <w:name w:val="General"/>
          <w:gallery w:val="placeholder"/>
        </w:category>
        <w:types>
          <w:type w:val="bbPlcHdr"/>
        </w:types>
        <w:behaviors>
          <w:behavior w:val="content"/>
        </w:behaviors>
        <w:guid w:val="{D8842089-738A-45C3-BD82-9424D77ED9CA}"/>
      </w:docPartPr>
      <w:docPartBody>
        <w:p w:rsidR="00CE28FD" w:rsidRDefault="002B33C9" w:rsidP="009B4E02">
          <w:pPr>
            <w:pStyle w:val="D07D17D9A7F5441896E9B66F4DF28542"/>
          </w:pPr>
          <w:r w:rsidRPr="005D1BDE">
            <w:rPr>
              <w:rStyle w:val="PlaceholderText"/>
            </w:rPr>
            <w:t>Click to enter "dlContents"</w:t>
          </w:r>
        </w:p>
      </w:docPartBody>
    </w:docPart>
    <w:docPart>
      <w:docPartPr>
        <w:name w:val="717D1B809FAA4E089AB82FDFABE4F834"/>
        <w:category>
          <w:name w:val="General"/>
          <w:gallery w:val="placeholder"/>
        </w:category>
        <w:types>
          <w:type w:val="bbPlcHdr"/>
        </w:types>
        <w:behaviors>
          <w:behavior w:val="content"/>
        </w:behaviors>
        <w:guid w:val="{9C34DCE2-8C31-4D15-B15B-AF20464EFB03}"/>
      </w:docPartPr>
      <w:docPartBody>
        <w:p w:rsidR="00CE28FD" w:rsidRDefault="002B33C9" w:rsidP="009B4E02">
          <w:pPr>
            <w:pStyle w:val="717D1B809FAA4E089AB82FDFABE4F834"/>
          </w:pPr>
          <w:r w:rsidRPr="00005F41">
            <w:rPr>
              <w:rStyle w:val="PlaceholderText"/>
            </w:rPr>
            <w:t>Click to enter "dlContentsTables"</w:t>
          </w:r>
        </w:p>
      </w:docPartBody>
    </w:docPart>
    <w:docPart>
      <w:docPartPr>
        <w:name w:val="50C32AAA50094A50A44E285D01D7E31D"/>
        <w:category>
          <w:name w:val="General"/>
          <w:gallery w:val="placeholder"/>
        </w:category>
        <w:types>
          <w:type w:val="bbPlcHdr"/>
        </w:types>
        <w:behaviors>
          <w:behavior w:val="content"/>
        </w:behaviors>
        <w:guid w:val="{C7D3F9F1-B838-42AA-A329-BAD44E38F042}"/>
      </w:docPartPr>
      <w:docPartBody>
        <w:p w:rsidR="00CE28FD" w:rsidRDefault="002B33C9" w:rsidP="009B4E02">
          <w:pPr>
            <w:pStyle w:val="50C32AAA50094A50A44E285D01D7E31D"/>
          </w:pPr>
          <w:r w:rsidRPr="00C54A25">
            <w:rPr>
              <w:rStyle w:val="PlaceholderText"/>
            </w:rPr>
            <w:t>Click or tap here to enter text.</w:t>
          </w:r>
        </w:p>
      </w:docPartBody>
    </w:docPart>
    <w:docPart>
      <w:docPartPr>
        <w:name w:val="2BED4CB8A3D84F65827878A63072502C"/>
        <w:category>
          <w:name w:val="General"/>
          <w:gallery w:val="placeholder"/>
        </w:category>
        <w:types>
          <w:type w:val="bbPlcHdr"/>
        </w:types>
        <w:behaviors>
          <w:behavior w:val="content"/>
        </w:behaviors>
        <w:guid w:val="{F913747D-2011-4BFA-988F-2DB8BCE31A83}"/>
      </w:docPartPr>
      <w:docPartBody>
        <w:p w:rsidR="00CE28FD" w:rsidRDefault="002B33C9" w:rsidP="009B4E02">
          <w:pPr>
            <w:pStyle w:val="2BED4CB8A3D84F65827878A63072502C"/>
          </w:pPr>
          <w:r w:rsidRPr="00472E66">
            <w:rPr>
              <w:rStyle w:val="PlaceholderText"/>
            </w:rPr>
            <w:t>Click here to enter a date.</w:t>
          </w:r>
        </w:p>
      </w:docPartBody>
    </w:docPart>
    <w:docPart>
      <w:docPartPr>
        <w:name w:val="144149BA5BCF48D6A14544DB2363B34E"/>
        <w:category>
          <w:name w:val="General"/>
          <w:gallery w:val="placeholder"/>
        </w:category>
        <w:types>
          <w:type w:val="bbPlcHdr"/>
        </w:types>
        <w:behaviors>
          <w:behavior w:val="content"/>
        </w:behaviors>
        <w:guid w:val="{4A42CD29-584E-4244-8197-260B885CD271}"/>
      </w:docPartPr>
      <w:docPartBody>
        <w:p w:rsidR="00CE28FD" w:rsidRDefault="002B33C9" w:rsidP="009B4E02">
          <w:pPr>
            <w:pStyle w:val="144149BA5BCF48D6A14544DB2363B34E"/>
          </w:pPr>
          <w:r w:rsidRPr="005D1BDE">
            <w:rPr>
              <w:rStyle w:val="PlaceholderText"/>
            </w:rPr>
            <w:t>Click to enter "dlColophon"</w:t>
          </w:r>
        </w:p>
      </w:docPartBody>
    </w:docPart>
    <w:docPart>
      <w:docPartPr>
        <w:name w:val="A1CD38DB6C8B420C9A254F2F2F2FF51A"/>
        <w:category>
          <w:name w:val="General"/>
          <w:gallery w:val="placeholder"/>
        </w:category>
        <w:types>
          <w:type w:val="bbPlcHdr"/>
        </w:types>
        <w:behaviors>
          <w:behavior w:val="content"/>
        </w:behaviors>
        <w:guid w:val="{5720F6F9-33C0-4C21-A8C5-B312B89DFABB}"/>
      </w:docPartPr>
      <w:docPartBody>
        <w:p w:rsidR="00CE28FD" w:rsidRDefault="002B33C9" w:rsidP="009B4E02">
          <w:pPr>
            <w:pStyle w:val="A1CD38DB6C8B420C9A254F2F2F2FF51A"/>
          </w:pPr>
          <w:r w:rsidRPr="005D1BDE">
            <w:rPr>
              <w:rStyle w:val="PlaceholderText"/>
            </w:rPr>
            <w:t>Click to enter "ftrCDC1"</w:t>
          </w:r>
        </w:p>
      </w:docPartBody>
    </w:docPart>
    <w:docPart>
      <w:docPartPr>
        <w:name w:val="000A03110FAB4008A97053D92E64969F"/>
        <w:category>
          <w:name w:val="General"/>
          <w:gallery w:val="placeholder"/>
        </w:category>
        <w:types>
          <w:type w:val="bbPlcHdr"/>
        </w:types>
        <w:behaviors>
          <w:behavior w:val="content"/>
        </w:behaviors>
        <w:guid w:val="{B55F757D-96FB-4CD2-BE04-AC8EC55271BD}"/>
      </w:docPartPr>
      <w:docPartBody>
        <w:p w:rsidR="00560B4B" w:rsidRDefault="002B33C9" w:rsidP="00B152C1">
          <w:pPr>
            <w:pStyle w:val="000A03110FAB4008A97053D92E64969F"/>
          </w:pPr>
          <w:r w:rsidRPr="005D1BDE">
            <w:rPr>
              <w:rStyle w:val="PlaceholderText"/>
            </w:rPr>
            <w:t>Click to enter "Subtitle2"</w:t>
          </w:r>
        </w:p>
      </w:docPartBody>
    </w:docPart>
    <w:docPart>
      <w:docPartPr>
        <w:name w:val="CACAA50B40D2473982B09D9C8E73098E"/>
        <w:category>
          <w:name w:val="General"/>
          <w:gallery w:val="placeholder"/>
        </w:category>
        <w:types>
          <w:type w:val="bbPlcHdr"/>
        </w:types>
        <w:behaviors>
          <w:behavior w:val="content"/>
        </w:behaviors>
        <w:guid w:val="{0C41D60C-C08D-4515-AF10-50C3802E0A04}"/>
      </w:docPartPr>
      <w:docPartBody>
        <w:p w:rsidR="00CC5F27" w:rsidRDefault="00E02DB0" w:rsidP="00E02DB0">
          <w:pPr>
            <w:pStyle w:val="CACAA50B40D2473982B09D9C8E73098E"/>
          </w:pPr>
          <w:r w:rsidRPr="00C54A25">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43" w:usb2="00000009" w:usb3="00000000" w:csb0="000001FF" w:csb1="00000000"/>
  </w:font>
  <w:font w:name="Helvetica">
    <w:panose1 w:val="020B0504020202020204"/>
    <w:charset w:val="00"/>
    <w:family w:val="swiss"/>
    <w:pitch w:val="variable"/>
    <w:sig w:usb0="E0002EFF" w:usb1="C0007843"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0002A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7DCB"/>
    <w:rsid w:val="00035D89"/>
    <w:rsid w:val="00081FB0"/>
    <w:rsid w:val="00083BCB"/>
    <w:rsid w:val="000E2904"/>
    <w:rsid w:val="00106406"/>
    <w:rsid w:val="00150677"/>
    <w:rsid w:val="001726BE"/>
    <w:rsid w:val="001811F3"/>
    <w:rsid w:val="001C788B"/>
    <w:rsid w:val="002056B1"/>
    <w:rsid w:val="00245409"/>
    <w:rsid w:val="00247C0E"/>
    <w:rsid w:val="002B33C9"/>
    <w:rsid w:val="00344322"/>
    <w:rsid w:val="003A0A9E"/>
    <w:rsid w:val="003C6C23"/>
    <w:rsid w:val="00433DB0"/>
    <w:rsid w:val="00462B7C"/>
    <w:rsid w:val="004A098B"/>
    <w:rsid w:val="004D1EBA"/>
    <w:rsid w:val="004F60F9"/>
    <w:rsid w:val="00537DCB"/>
    <w:rsid w:val="00556CEC"/>
    <w:rsid w:val="00560B4B"/>
    <w:rsid w:val="005F0775"/>
    <w:rsid w:val="00631B06"/>
    <w:rsid w:val="006547DA"/>
    <w:rsid w:val="006B45C8"/>
    <w:rsid w:val="006E1C59"/>
    <w:rsid w:val="006E6DB0"/>
    <w:rsid w:val="006F66C9"/>
    <w:rsid w:val="00727D76"/>
    <w:rsid w:val="00732396"/>
    <w:rsid w:val="00753901"/>
    <w:rsid w:val="007B1B79"/>
    <w:rsid w:val="007D0B59"/>
    <w:rsid w:val="007E55DD"/>
    <w:rsid w:val="00944753"/>
    <w:rsid w:val="00954FDF"/>
    <w:rsid w:val="00961DAD"/>
    <w:rsid w:val="009639AA"/>
    <w:rsid w:val="009700EE"/>
    <w:rsid w:val="00983F40"/>
    <w:rsid w:val="00993103"/>
    <w:rsid w:val="009B4E02"/>
    <w:rsid w:val="009F0D93"/>
    <w:rsid w:val="009F4D24"/>
    <w:rsid w:val="00A004B0"/>
    <w:rsid w:val="00A34EAD"/>
    <w:rsid w:val="00A4309F"/>
    <w:rsid w:val="00A61B54"/>
    <w:rsid w:val="00A67358"/>
    <w:rsid w:val="00A67DE4"/>
    <w:rsid w:val="00A823C7"/>
    <w:rsid w:val="00A969A5"/>
    <w:rsid w:val="00AE4ACE"/>
    <w:rsid w:val="00B152C1"/>
    <w:rsid w:val="00B177EE"/>
    <w:rsid w:val="00B210D3"/>
    <w:rsid w:val="00B67889"/>
    <w:rsid w:val="00B750BF"/>
    <w:rsid w:val="00B925EB"/>
    <w:rsid w:val="00B97549"/>
    <w:rsid w:val="00BD440A"/>
    <w:rsid w:val="00BE3094"/>
    <w:rsid w:val="00BE7FED"/>
    <w:rsid w:val="00BF4908"/>
    <w:rsid w:val="00C30E74"/>
    <w:rsid w:val="00CA15A1"/>
    <w:rsid w:val="00CA4782"/>
    <w:rsid w:val="00CC2AE5"/>
    <w:rsid w:val="00CC5F27"/>
    <w:rsid w:val="00CC7589"/>
    <w:rsid w:val="00CD01AD"/>
    <w:rsid w:val="00CE28FD"/>
    <w:rsid w:val="00D04C1D"/>
    <w:rsid w:val="00D2783D"/>
    <w:rsid w:val="00D414D4"/>
    <w:rsid w:val="00D54DC3"/>
    <w:rsid w:val="00D77954"/>
    <w:rsid w:val="00DE0E5F"/>
    <w:rsid w:val="00E02DB0"/>
    <w:rsid w:val="00E04D7C"/>
    <w:rsid w:val="00E068B2"/>
    <w:rsid w:val="00E671E1"/>
    <w:rsid w:val="00E7557A"/>
    <w:rsid w:val="00E91605"/>
    <w:rsid w:val="00F172DF"/>
    <w:rsid w:val="00F20D47"/>
    <w:rsid w:val="00F22919"/>
    <w:rsid w:val="00FE60A4"/>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02DB0"/>
    <w:rPr>
      <w:color w:val="808080"/>
    </w:rPr>
  </w:style>
  <w:style w:type="paragraph" w:customStyle="1" w:styleId="4393930FAB2747488C7B43AA1368B272">
    <w:name w:val="4393930FAB2747488C7B43AA1368B272"/>
    <w:rsid w:val="00537DCB"/>
  </w:style>
  <w:style w:type="paragraph" w:customStyle="1" w:styleId="060D3D811B0840FAA70EDF6CEB0E5011">
    <w:name w:val="060D3D811B0840FAA70EDF6CEB0E5011"/>
    <w:rsid w:val="00537DCB"/>
  </w:style>
  <w:style w:type="paragraph" w:customStyle="1" w:styleId="9E34B7C68B22408EA28BFE098B0EA056">
    <w:name w:val="9E34B7C68B22408EA28BFE098B0EA056"/>
    <w:rsid w:val="00537DCB"/>
  </w:style>
  <w:style w:type="paragraph" w:customStyle="1" w:styleId="19D46B29E06B40DD8581B5791C77BA38">
    <w:name w:val="19D46B29E06B40DD8581B5791C77BA38"/>
    <w:rsid w:val="00537DCB"/>
  </w:style>
  <w:style w:type="paragraph" w:customStyle="1" w:styleId="D8EDC265FD9E407C9A0F5EEEB3560311">
    <w:name w:val="D8EDC265FD9E407C9A0F5EEEB3560311"/>
    <w:rsid w:val="00537DCB"/>
  </w:style>
  <w:style w:type="paragraph" w:customStyle="1" w:styleId="589DF6C5B787407A80E858BDB3F70AFD">
    <w:name w:val="589DF6C5B787407A80E858BDB3F70AFD"/>
    <w:rsid w:val="00537DCB"/>
  </w:style>
  <w:style w:type="paragraph" w:customStyle="1" w:styleId="DE458DCE7E0342F68A1240B78AB3798F">
    <w:name w:val="DE458DCE7E0342F68A1240B78AB3798F"/>
    <w:rsid w:val="00537DCB"/>
  </w:style>
  <w:style w:type="paragraph" w:customStyle="1" w:styleId="6811D9DFACF4439AB47950C76034F5B2">
    <w:name w:val="6811D9DFACF4439AB47950C76034F5B2"/>
    <w:rsid w:val="00537DCB"/>
  </w:style>
  <w:style w:type="paragraph" w:customStyle="1" w:styleId="10150F91B88C4C98B6A6440B0FE8F7DD">
    <w:name w:val="10150F91B88C4C98B6A6440B0FE8F7DD"/>
    <w:rsid w:val="00537DCB"/>
  </w:style>
  <w:style w:type="paragraph" w:customStyle="1" w:styleId="BC1D25ABC5414BA5B5E696D185D1580F">
    <w:name w:val="BC1D25ABC5414BA5B5E696D185D1580F"/>
    <w:rsid w:val="00537DCB"/>
  </w:style>
  <w:style w:type="paragraph" w:customStyle="1" w:styleId="E4B9B05A307F447AA03CA1399AAF2A6E">
    <w:name w:val="E4B9B05A307F447AA03CA1399AAF2A6E"/>
    <w:rsid w:val="00537DCB"/>
  </w:style>
  <w:style w:type="paragraph" w:customStyle="1" w:styleId="7873EBDA8A5F40EC86ED3111A6320B3F">
    <w:name w:val="7873EBDA8A5F40EC86ED3111A6320B3F"/>
    <w:rsid w:val="00537DCB"/>
  </w:style>
  <w:style w:type="paragraph" w:customStyle="1" w:styleId="66350BAA20E04C45AA2E8BD31F515DDB">
    <w:name w:val="66350BAA20E04C45AA2E8BD31F515DDB"/>
    <w:rsid w:val="00537DCB"/>
  </w:style>
  <w:style w:type="paragraph" w:customStyle="1" w:styleId="E5F484FD70C8402299330745A0EFB7FB">
    <w:name w:val="E5F484FD70C8402299330745A0EFB7FB"/>
    <w:rsid w:val="00537DCB"/>
  </w:style>
  <w:style w:type="paragraph" w:customStyle="1" w:styleId="6B52A19CE2D44D7F9BC85A5A522B8D92">
    <w:name w:val="6B52A19CE2D44D7F9BC85A5A522B8D92"/>
    <w:rsid w:val="00537DCB"/>
  </w:style>
  <w:style w:type="paragraph" w:customStyle="1" w:styleId="7D13B68CB1F84975B40ECA17D5F909D9">
    <w:name w:val="7D13B68CB1F84975B40ECA17D5F909D9"/>
    <w:rsid w:val="00537DCB"/>
  </w:style>
  <w:style w:type="paragraph" w:customStyle="1" w:styleId="6729EC3FCA8842159A49A905332F1E9C">
    <w:name w:val="6729EC3FCA8842159A49A905332F1E9C"/>
    <w:rsid w:val="00537DCB"/>
  </w:style>
  <w:style w:type="paragraph" w:customStyle="1" w:styleId="87CFFCD85BCB4D50A17AF126F41BF97E">
    <w:name w:val="87CFFCD85BCB4D50A17AF126F41BF97E"/>
    <w:rsid w:val="00537DCB"/>
  </w:style>
  <w:style w:type="paragraph" w:customStyle="1" w:styleId="03B4627883B54DC190C3E28A2DF1D9F3">
    <w:name w:val="03B4627883B54DC190C3E28A2DF1D9F3"/>
    <w:rsid w:val="00537DCB"/>
  </w:style>
  <w:style w:type="paragraph" w:customStyle="1" w:styleId="76A9B0EA6BFF4DAEBFB08B527B9F28A7">
    <w:name w:val="76A9B0EA6BFF4DAEBFB08B527B9F28A7"/>
    <w:rsid w:val="00537DCB"/>
  </w:style>
  <w:style w:type="paragraph" w:customStyle="1" w:styleId="632086AD0E4C4925A33B274EE7907E16">
    <w:name w:val="632086AD0E4C4925A33B274EE7907E16"/>
    <w:rsid w:val="00537DCB"/>
  </w:style>
  <w:style w:type="paragraph" w:customStyle="1" w:styleId="83E6FE7E6FB54C9D9C2C6EA73FCBBD34">
    <w:name w:val="83E6FE7E6FB54C9D9C2C6EA73FCBBD34"/>
    <w:rsid w:val="00537DCB"/>
  </w:style>
  <w:style w:type="paragraph" w:customStyle="1" w:styleId="6781D63DA7D246378CAA35D045201733">
    <w:name w:val="6781D63DA7D246378CAA35D045201733"/>
    <w:rsid w:val="00537DCB"/>
  </w:style>
  <w:style w:type="paragraph" w:customStyle="1" w:styleId="8977CC861405437E81659914D6F50F06">
    <w:name w:val="8977CC861405437E81659914D6F50F06"/>
    <w:rsid w:val="00537DCB"/>
  </w:style>
  <w:style w:type="paragraph" w:customStyle="1" w:styleId="3B8CEFC3AB0340E291E25F0BB41EECB0">
    <w:name w:val="3B8CEFC3AB0340E291E25F0BB41EECB0"/>
    <w:rsid w:val="00537DCB"/>
  </w:style>
  <w:style w:type="paragraph" w:customStyle="1" w:styleId="9EA31CB81D6E443CA4378D4ACEAAC6AE">
    <w:name w:val="9EA31CB81D6E443CA4378D4ACEAAC6AE"/>
    <w:rsid w:val="00537DCB"/>
  </w:style>
  <w:style w:type="paragraph" w:customStyle="1" w:styleId="1F904201B8584E18BECFED72C753CE7A">
    <w:name w:val="1F904201B8584E18BECFED72C753CE7A"/>
    <w:rsid w:val="00537DCB"/>
  </w:style>
  <w:style w:type="paragraph" w:customStyle="1" w:styleId="AB04DB19C86846F79B1DE77E277F7430">
    <w:name w:val="AB04DB19C86846F79B1DE77E277F7430"/>
    <w:rsid w:val="00537DCB"/>
  </w:style>
  <w:style w:type="paragraph" w:customStyle="1" w:styleId="2C0D493699D84CE3B77576E4CC17EA84">
    <w:name w:val="2C0D493699D84CE3B77576E4CC17EA84"/>
    <w:rsid w:val="00537DCB"/>
  </w:style>
  <w:style w:type="paragraph" w:customStyle="1" w:styleId="9B75423727B44DDBB9AF9A99695C76D5">
    <w:name w:val="9B75423727B44DDBB9AF9A99695C76D5"/>
    <w:rsid w:val="00537DCB"/>
  </w:style>
  <w:style w:type="paragraph" w:customStyle="1" w:styleId="7539197FE6F847FE85D7617956CA56C3">
    <w:name w:val="7539197FE6F847FE85D7617956CA56C3"/>
    <w:rsid w:val="00537DCB"/>
  </w:style>
  <w:style w:type="paragraph" w:customStyle="1" w:styleId="5FD186565B474C5686391950E6719718">
    <w:name w:val="5FD186565B474C5686391950E6719718"/>
    <w:rsid w:val="00537DCB"/>
  </w:style>
  <w:style w:type="paragraph" w:customStyle="1" w:styleId="D2E6BA34A43E47619CE4E053787835B2">
    <w:name w:val="D2E6BA34A43E47619CE4E053787835B2"/>
    <w:rsid w:val="00537DCB"/>
  </w:style>
  <w:style w:type="paragraph" w:customStyle="1" w:styleId="65682CF11017406AA5BC1DFDF51EB795">
    <w:name w:val="65682CF11017406AA5BC1DFDF51EB795"/>
    <w:rsid w:val="00537DCB"/>
  </w:style>
  <w:style w:type="paragraph" w:customStyle="1" w:styleId="D30BA23FB6E54A0C94DBF08F66E7894D">
    <w:name w:val="D30BA23FB6E54A0C94DBF08F66E7894D"/>
    <w:rsid w:val="00537DCB"/>
  </w:style>
  <w:style w:type="paragraph" w:customStyle="1" w:styleId="5C71424122634E72BF54650EF09510E0">
    <w:name w:val="5C71424122634E72BF54650EF09510E0"/>
    <w:rsid w:val="00537DCB"/>
  </w:style>
  <w:style w:type="paragraph" w:customStyle="1" w:styleId="6F74606CEB6B408D87421171564D211C">
    <w:name w:val="6F74606CEB6B408D87421171564D211C"/>
    <w:rsid w:val="00537DCB"/>
  </w:style>
  <w:style w:type="paragraph" w:customStyle="1" w:styleId="8E3BE58A41764E3EA38A06FAA6D508BC">
    <w:name w:val="8E3BE58A41764E3EA38A06FAA6D508BC"/>
    <w:rsid w:val="00537DCB"/>
  </w:style>
  <w:style w:type="paragraph" w:customStyle="1" w:styleId="3F065A140C164D62AFFF989635FAC8EC">
    <w:name w:val="3F065A140C164D62AFFF989635FAC8EC"/>
    <w:rsid w:val="00537DCB"/>
  </w:style>
  <w:style w:type="paragraph" w:customStyle="1" w:styleId="FE73EE1D51804704851C500253D5ECF1">
    <w:name w:val="FE73EE1D51804704851C500253D5ECF1"/>
    <w:rsid w:val="00537DCB"/>
  </w:style>
  <w:style w:type="paragraph" w:customStyle="1" w:styleId="B0C808E18BF24F2796A391F7B38E14FB">
    <w:name w:val="B0C808E18BF24F2796A391F7B38E14FB"/>
    <w:rsid w:val="00537DCB"/>
  </w:style>
  <w:style w:type="paragraph" w:customStyle="1" w:styleId="6A716B2B86314955A9528D835A493013">
    <w:name w:val="6A716B2B86314955A9528D835A493013"/>
    <w:rsid w:val="00537DCB"/>
  </w:style>
  <w:style w:type="paragraph" w:customStyle="1" w:styleId="97A33813AD6F41ECBDC8995CA2069A95">
    <w:name w:val="97A33813AD6F41ECBDC8995CA2069A95"/>
    <w:rsid w:val="00537DCB"/>
  </w:style>
  <w:style w:type="paragraph" w:customStyle="1" w:styleId="CFA4A6BEF2494461A2224E2C4D5E4CEB">
    <w:name w:val="CFA4A6BEF2494461A2224E2C4D5E4CEB"/>
    <w:rsid w:val="00537DCB"/>
  </w:style>
  <w:style w:type="paragraph" w:customStyle="1" w:styleId="6C885A3BACD44A308E2FA95DF57D11BD">
    <w:name w:val="6C885A3BACD44A308E2FA95DF57D11BD"/>
    <w:rsid w:val="00537DCB"/>
  </w:style>
  <w:style w:type="paragraph" w:customStyle="1" w:styleId="FB571677D4FE45CFB75E41E40DF1AB67">
    <w:name w:val="FB571677D4FE45CFB75E41E40DF1AB67"/>
    <w:rsid w:val="00537DCB"/>
  </w:style>
  <w:style w:type="paragraph" w:customStyle="1" w:styleId="44F53872F51A4F0BAE1AA6742D869341">
    <w:name w:val="44F53872F51A4F0BAE1AA6742D869341"/>
    <w:rsid w:val="00537DCB"/>
  </w:style>
  <w:style w:type="paragraph" w:customStyle="1" w:styleId="04FC440AB4814DEBB11E86B2F79B22B0">
    <w:name w:val="04FC440AB4814DEBB11E86B2F79B22B0"/>
    <w:rsid w:val="00537DCB"/>
  </w:style>
  <w:style w:type="paragraph" w:customStyle="1" w:styleId="7A9F79D86BDF4C47958FAEED7B3B3CCE">
    <w:name w:val="7A9F79D86BDF4C47958FAEED7B3B3CCE"/>
    <w:rsid w:val="00537DCB"/>
  </w:style>
  <w:style w:type="paragraph" w:customStyle="1" w:styleId="8C8AFB604B354026992F2EC1819A2775">
    <w:name w:val="8C8AFB604B354026992F2EC1819A2775"/>
    <w:rsid w:val="00537DCB"/>
  </w:style>
  <w:style w:type="paragraph" w:customStyle="1" w:styleId="F41A0ADCBB164243B12F2654E12D2425">
    <w:name w:val="F41A0ADCBB164243B12F2654E12D2425"/>
    <w:rsid w:val="00537DCB"/>
  </w:style>
  <w:style w:type="paragraph" w:customStyle="1" w:styleId="F984DAFC0DA7462ABF203A5C31AA8E2A">
    <w:name w:val="F984DAFC0DA7462ABF203A5C31AA8E2A"/>
  </w:style>
  <w:style w:type="paragraph" w:customStyle="1" w:styleId="14CBD8523E6148F8854C97346D3B4572">
    <w:name w:val="14CBD8523E6148F8854C97346D3B4572"/>
  </w:style>
  <w:style w:type="paragraph" w:customStyle="1" w:styleId="5F97EB03959D4A4EAF28E6F55C99F866">
    <w:name w:val="5F97EB03959D4A4EAF28E6F55C99F866"/>
    <w:rsid w:val="009B4E02"/>
  </w:style>
  <w:style w:type="paragraph" w:customStyle="1" w:styleId="42981D374BCD4CD8844E77F0796F79D8">
    <w:name w:val="42981D374BCD4CD8844E77F0796F79D8"/>
    <w:rsid w:val="009B4E02"/>
  </w:style>
  <w:style w:type="paragraph" w:customStyle="1" w:styleId="1E603ECBBF4641CD9F852CBE0F71D472">
    <w:name w:val="1E603ECBBF4641CD9F852CBE0F71D472"/>
    <w:rsid w:val="009B4E02"/>
  </w:style>
  <w:style w:type="paragraph" w:customStyle="1" w:styleId="B575D645B4FC4AE78BB8D356394FE1CA">
    <w:name w:val="B575D645B4FC4AE78BB8D356394FE1CA"/>
    <w:rsid w:val="009B4E02"/>
  </w:style>
  <w:style w:type="paragraph" w:customStyle="1" w:styleId="393CD194453B44A3A884FDFAE4C392C1">
    <w:name w:val="393CD194453B44A3A884FDFAE4C392C1"/>
    <w:rsid w:val="009B4E02"/>
  </w:style>
  <w:style w:type="paragraph" w:customStyle="1" w:styleId="60DE58ECF6C74213BB6B41AA5AF8F394">
    <w:name w:val="60DE58ECF6C74213BB6B41AA5AF8F394"/>
    <w:rsid w:val="009B4E02"/>
  </w:style>
  <w:style w:type="paragraph" w:customStyle="1" w:styleId="AEF780A94DF64519B5773639C9D977D2">
    <w:name w:val="AEF780A94DF64519B5773639C9D977D2"/>
    <w:rsid w:val="009B4E02"/>
  </w:style>
  <w:style w:type="paragraph" w:customStyle="1" w:styleId="27F16A1A10F949A8AD6EB08CE601FCD4">
    <w:name w:val="27F16A1A10F949A8AD6EB08CE601FCD4"/>
    <w:rsid w:val="009B4E02"/>
  </w:style>
  <w:style w:type="paragraph" w:customStyle="1" w:styleId="156ADE845B934F62911251BCF3BD13C1">
    <w:name w:val="156ADE845B934F62911251BCF3BD13C1"/>
    <w:rsid w:val="009B4E02"/>
  </w:style>
  <w:style w:type="paragraph" w:customStyle="1" w:styleId="8B60587904424FA1A0114C99581195BE">
    <w:name w:val="8B60587904424FA1A0114C99581195BE"/>
    <w:rsid w:val="009B4E02"/>
  </w:style>
  <w:style w:type="paragraph" w:customStyle="1" w:styleId="81D4F47658504636A88BB8827BFFA05E">
    <w:name w:val="81D4F47658504636A88BB8827BFFA05E"/>
    <w:rsid w:val="009B4E02"/>
  </w:style>
  <w:style w:type="paragraph" w:customStyle="1" w:styleId="FE5B31524F3B4AE6B917C739DC3C5F05">
    <w:name w:val="FE5B31524F3B4AE6B917C739DC3C5F05"/>
    <w:rsid w:val="009B4E02"/>
  </w:style>
  <w:style w:type="paragraph" w:customStyle="1" w:styleId="90A05D47685646EFBE0BB4A8DC6D7AB9">
    <w:name w:val="90A05D47685646EFBE0BB4A8DC6D7AB9"/>
    <w:rsid w:val="009B4E02"/>
  </w:style>
  <w:style w:type="paragraph" w:customStyle="1" w:styleId="8B612676913A469DBD2E158A3CE7F935">
    <w:name w:val="8B612676913A469DBD2E158A3CE7F935"/>
    <w:rsid w:val="009B4E02"/>
  </w:style>
  <w:style w:type="paragraph" w:customStyle="1" w:styleId="1F29EA019A1747F38AA361E2636311A5">
    <w:name w:val="1F29EA019A1747F38AA361E2636311A5"/>
    <w:rsid w:val="009B4E02"/>
  </w:style>
  <w:style w:type="paragraph" w:customStyle="1" w:styleId="7DAAB1162ED44D958F4A61588264B466">
    <w:name w:val="7DAAB1162ED44D958F4A61588264B466"/>
    <w:rsid w:val="009B4E02"/>
  </w:style>
  <w:style w:type="paragraph" w:customStyle="1" w:styleId="572F9046C9484714BEA3343572100371">
    <w:name w:val="572F9046C9484714BEA3343572100371"/>
    <w:rsid w:val="009B4E02"/>
  </w:style>
  <w:style w:type="paragraph" w:customStyle="1" w:styleId="2B25BF02E1E54BC881B77D6B8A458919">
    <w:name w:val="2B25BF02E1E54BC881B77D6B8A458919"/>
    <w:rsid w:val="009B4E02"/>
  </w:style>
  <w:style w:type="paragraph" w:customStyle="1" w:styleId="3224B204C41C4F9DBAAFA00957EFF4CE">
    <w:name w:val="3224B204C41C4F9DBAAFA00957EFF4CE"/>
    <w:rsid w:val="009B4E02"/>
  </w:style>
  <w:style w:type="paragraph" w:customStyle="1" w:styleId="9B0F99D4A09042B3A1CEDF874AFE91BB">
    <w:name w:val="9B0F99D4A09042B3A1CEDF874AFE91BB"/>
    <w:rsid w:val="009B4E02"/>
  </w:style>
  <w:style w:type="paragraph" w:customStyle="1" w:styleId="7AE1E5D8CFDF4383B4FC3F9A5D609C2C">
    <w:name w:val="7AE1E5D8CFDF4383B4FC3F9A5D609C2C"/>
    <w:rsid w:val="009B4E02"/>
  </w:style>
  <w:style w:type="paragraph" w:customStyle="1" w:styleId="AF83FCECDE144FC1A608E449D8DB001D">
    <w:name w:val="AF83FCECDE144FC1A608E449D8DB001D"/>
    <w:rsid w:val="009B4E02"/>
  </w:style>
  <w:style w:type="paragraph" w:customStyle="1" w:styleId="98F1D6595D0E4D38B2D39B5739AB5D45">
    <w:name w:val="98F1D6595D0E4D38B2D39B5739AB5D45"/>
    <w:rsid w:val="009B4E02"/>
  </w:style>
  <w:style w:type="paragraph" w:customStyle="1" w:styleId="0AD72016C12D4072830C3DC26F2E3E43">
    <w:name w:val="0AD72016C12D4072830C3DC26F2E3E43"/>
    <w:rsid w:val="009B4E02"/>
  </w:style>
  <w:style w:type="paragraph" w:customStyle="1" w:styleId="488A88C8AC8C4C1BA059BF5EFB5058CD">
    <w:name w:val="488A88C8AC8C4C1BA059BF5EFB5058CD"/>
    <w:rsid w:val="009B4E02"/>
  </w:style>
  <w:style w:type="paragraph" w:customStyle="1" w:styleId="8E0D878668CC4AAF8711BA387F97026F">
    <w:name w:val="8E0D878668CC4AAF8711BA387F97026F"/>
    <w:rsid w:val="009B4E02"/>
  </w:style>
  <w:style w:type="paragraph" w:customStyle="1" w:styleId="3DF7041855204942A3402D33BC06D39C">
    <w:name w:val="3DF7041855204942A3402D33BC06D39C"/>
    <w:rsid w:val="009B4E02"/>
  </w:style>
  <w:style w:type="paragraph" w:customStyle="1" w:styleId="B2407BD2393B481BB58B3FEEB6927833">
    <w:name w:val="B2407BD2393B481BB58B3FEEB6927833"/>
    <w:rsid w:val="009B4E02"/>
  </w:style>
  <w:style w:type="paragraph" w:customStyle="1" w:styleId="4A7EA6B241BB4D60997691B5BEF46FDC">
    <w:name w:val="4A7EA6B241BB4D60997691B5BEF46FDC"/>
    <w:rsid w:val="009B4E02"/>
  </w:style>
  <w:style w:type="paragraph" w:customStyle="1" w:styleId="A69A1FCBCD954F319008695E88BCA2B7">
    <w:name w:val="A69A1FCBCD954F319008695E88BCA2B7"/>
    <w:rsid w:val="009B4E02"/>
  </w:style>
  <w:style w:type="paragraph" w:customStyle="1" w:styleId="42D8AC99B18A483DA627DC8DC2E7CDC7">
    <w:name w:val="42D8AC99B18A483DA627DC8DC2E7CDC7"/>
    <w:rsid w:val="009B4E02"/>
  </w:style>
  <w:style w:type="paragraph" w:customStyle="1" w:styleId="FA4931EC569F4C77859910494A37D732">
    <w:name w:val="FA4931EC569F4C77859910494A37D732"/>
    <w:rsid w:val="009B4E02"/>
  </w:style>
  <w:style w:type="paragraph" w:customStyle="1" w:styleId="A8D6C9456F6641CD9CA06C0EC6F03365">
    <w:name w:val="A8D6C9456F6641CD9CA06C0EC6F03365"/>
    <w:rsid w:val="009B4E02"/>
  </w:style>
  <w:style w:type="paragraph" w:customStyle="1" w:styleId="2BCC9420884B49009808A4BA91E959FC">
    <w:name w:val="2BCC9420884B49009808A4BA91E959FC"/>
    <w:rsid w:val="009B4E02"/>
  </w:style>
  <w:style w:type="paragraph" w:customStyle="1" w:styleId="3D37BC8AF1B0486E827C33A42959D153">
    <w:name w:val="3D37BC8AF1B0486E827C33A42959D153"/>
    <w:rsid w:val="009B4E02"/>
  </w:style>
  <w:style w:type="paragraph" w:customStyle="1" w:styleId="B69DE378D1A64D4E8AFA1E9471A48E0A">
    <w:name w:val="B69DE378D1A64D4E8AFA1E9471A48E0A"/>
    <w:rsid w:val="009B4E02"/>
  </w:style>
  <w:style w:type="paragraph" w:customStyle="1" w:styleId="257E6FBF1BF341D4ACD3FDA6AA9554CE">
    <w:name w:val="257E6FBF1BF341D4ACD3FDA6AA9554CE"/>
    <w:rsid w:val="009B4E02"/>
  </w:style>
  <w:style w:type="paragraph" w:customStyle="1" w:styleId="5ACA1937D40C4F7E8D27DFD596E8D59B">
    <w:name w:val="5ACA1937D40C4F7E8D27DFD596E8D59B"/>
    <w:rsid w:val="009B4E02"/>
  </w:style>
  <w:style w:type="paragraph" w:customStyle="1" w:styleId="AAC60EA4C1354930B462C06BF7EC8328">
    <w:name w:val="AAC60EA4C1354930B462C06BF7EC8328"/>
    <w:rsid w:val="009B4E02"/>
  </w:style>
  <w:style w:type="paragraph" w:customStyle="1" w:styleId="6F1D04C5366A480094890D602BF82295">
    <w:name w:val="6F1D04C5366A480094890D602BF82295"/>
    <w:rsid w:val="009B4E02"/>
  </w:style>
  <w:style w:type="paragraph" w:customStyle="1" w:styleId="E109B783F76D4B19A3A0F0D24BE36260">
    <w:name w:val="E109B783F76D4B19A3A0F0D24BE36260"/>
    <w:rsid w:val="009B4E02"/>
  </w:style>
  <w:style w:type="paragraph" w:customStyle="1" w:styleId="D07D17D9A7F5441896E9B66F4DF28542">
    <w:name w:val="D07D17D9A7F5441896E9B66F4DF28542"/>
    <w:rsid w:val="009B4E02"/>
  </w:style>
  <w:style w:type="paragraph" w:customStyle="1" w:styleId="717D1B809FAA4E089AB82FDFABE4F834">
    <w:name w:val="717D1B809FAA4E089AB82FDFABE4F834"/>
    <w:rsid w:val="009B4E02"/>
  </w:style>
  <w:style w:type="paragraph" w:customStyle="1" w:styleId="50C32AAA50094A50A44E285D01D7E31D">
    <w:name w:val="50C32AAA50094A50A44E285D01D7E31D"/>
    <w:rsid w:val="009B4E02"/>
  </w:style>
  <w:style w:type="paragraph" w:customStyle="1" w:styleId="0C1FF50EE3104910A29556339B31ECDA">
    <w:name w:val="0C1FF50EE3104910A29556339B31ECDA"/>
    <w:rsid w:val="009B4E02"/>
  </w:style>
  <w:style w:type="paragraph" w:customStyle="1" w:styleId="2BED4CB8A3D84F65827878A63072502C">
    <w:name w:val="2BED4CB8A3D84F65827878A63072502C"/>
    <w:rsid w:val="009B4E02"/>
  </w:style>
  <w:style w:type="paragraph" w:customStyle="1" w:styleId="144149BA5BCF48D6A14544DB2363B34E">
    <w:name w:val="144149BA5BCF48D6A14544DB2363B34E"/>
    <w:rsid w:val="009B4E02"/>
  </w:style>
  <w:style w:type="paragraph" w:customStyle="1" w:styleId="A1CD38DB6C8B420C9A254F2F2F2FF51A">
    <w:name w:val="A1CD38DB6C8B420C9A254F2F2F2FF51A"/>
    <w:rsid w:val="009B4E02"/>
  </w:style>
  <w:style w:type="paragraph" w:customStyle="1" w:styleId="000A03110FAB4008A97053D92E64969F">
    <w:name w:val="000A03110FAB4008A97053D92E64969F"/>
    <w:rsid w:val="00B152C1"/>
  </w:style>
  <w:style w:type="paragraph" w:customStyle="1" w:styleId="CACAA50B40D2473982B09D9C8E73098E">
    <w:name w:val="CACAA50B40D2473982B09D9C8E73098E"/>
    <w:rsid w:val="00E02DB0"/>
    <w:rPr>
      <w:lang w:val="en-AU" w:eastAsia="en-AU"/>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RHDHV Corporate">
  <a:themeElements>
    <a:clrScheme name="RHDHV Corporate">
      <a:dk1>
        <a:srgbClr val="00577E"/>
      </a:dk1>
      <a:lt1>
        <a:sysClr val="window" lastClr="FFFFFF"/>
      </a:lt1>
      <a:dk2>
        <a:srgbClr val="00577E"/>
      </a:dk2>
      <a:lt2>
        <a:srgbClr val="FFFFFF"/>
      </a:lt2>
      <a:accent1>
        <a:srgbClr val="00577E"/>
      </a:accent1>
      <a:accent2>
        <a:srgbClr val="C7D300"/>
      </a:accent2>
      <a:accent3>
        <a:srgbClr val="0086A8"/>
      </a:accent3>
      <a:accent4>
        <a:srgbClr val="E31F18"/>
      </a:accent4>
      <a:accent5>
        <a:srgbClr val="72971B"/>
      </a:accent5>
      <a:accent6>
        <a:srgbClr val="696868"/>
      </a:accent6>
      <a:hlink>
        <a:srgbClr val="1F497D"/>
      </a:hlink>
      <a:folHlink>
        <a:srgbClr val="1F497D"/>
      </a:folHlink>
    </a:clrScheme>
    <a:fontScheme name="RHDHV">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b:Source>
    <b:Tag>Rah16</b:Tag>
    <b:SourceType>InternetSite</b:SourceType>
    <b:Guid>{A7982E3A-0007-4E6B-A185-0B92DD6A1366}</b:Guid>
    <b:Author>
      <b:Author>
        <b:NameList xmlns:msxsl="urn:schemas-microsoft-com:xslt" xmlns:b="http://schemas.openxmlformats.org/officeDocument/2006/bibliography">
          <b:Person>
            <b:Last>Rahman</b:Last>
            <b:First>Shaela</b:First>
            <b:Middle/>
          </b:Person>
        </b:NameList>
      </b:Author>
    </b:Author>
    <b:Title>Resilient recovery in Samoa after Cyclone Evan</b:Title>
    <b:InternetSiteTitle/>
    <b:ProductionCompany/>
    <b:Year>2016</b:Year>
    <b:Month/>
    <b:Day/>
    <b:YearAccessed>2022</b:YearAccessed>
    <b:MonthAccessed>1</b:MonthAccessed>
    <b:DayAccessed>7</b:DayAccessed>
    <b:URL>http://documents.worldbank.org/curated/en/673801467995377528/resilient-recovery-in-samoa-after-cyclone-evan</b:URL>
    <b:Version/>
    <b:ShortTitle/>
    <b:StandardNumber/>
    <b:Comments/>
    <b:Medium/>
    <b:DOI/>
    <b:RefOrder>16</b:RefOrder>
  </b:Source>
  <b:Source>
    <b:Tag>Mar17</b:Tag>
    <b:SourceType>JournalArticle</b:SourceType>
    <b:Guid>{CB308B38-834D-4150-B08B-C092EAFF0020}</b:Guid>
    <b:Author>
      <b:Author>
        <b:NameList xmlns:msxsl="urn:schemas-microsoft-com:xslt" xmlns:b="http://schemas.openxmlformats.org/officeDocument/2006/bibliography">
          <b:Person>
            <b:Last>Marto</b:Last>
            <b:First>Ricardo</b:First>
            <b:Middle/>
          </b:Person>
          <b:Person>
            <b:Last>Papageorgiou</b:Last>
            <b:First>Chris</b:First>
            <b:Middle/>
          </b:Person>
          <b:Person>
            <b:Last>Klyuev</b:Last>
            <b:First>Vladimir</b:First>
            <b:Middle/>
          </b:Person>
        </b:NameList>
      </b:Author>
    </b:Author>
    <b:Title>Building Resilience to Natural Disasters: An Application to Small Developing States</b:Title>
    <b:JournalName>IMF Working Papers</b:JournalName>
    <b:City/>
    <b:Year>2017</b:Year>
    <b:Month/>
    <b:Day/>
    <b:Pages>1</b:Pages>
    <b:Publisher/>
    <b:Volume>17</b:Volume>
    <b:Issue>223</b:Issue>
    <b:ShortTitle/>
    <b:StandardNumber/>
    <b:Comments/>
    <b:Medium/>
    <b:YearAccessed>2022</b:YearAccessed>
    <b:MonthAccessed>1</b:MonthAccessed>
    <b:DayAccessed>7</b:DayAccessed>
    <b:URL>https://imf.org/en/publications/wp/issues/2017/10/30/building-resilience-to-natural-disasters-an-application-to-small-developing-states-45329</b:URL>
    <b:DOI/>
    <b:RefOrder>2</b:RefOrder>
  </b:Source>
  <b:Source>
    <b:Tag>Mim99</b:Tag>
    <b:SourceType>JournalArticle</b:SourceType>
    <b:Guid>{9ACA72B3-4A92-4067-982E-16786A4C2554}</b:Guid>
    <b:Author>
      <b:Author>
        <b:NameList xmlns:msxsl="urn:schemas-microsoft-com:xslt" xmlns:b="http://schemas.openxmlformats.org/officeDocument/2006/bibliography">
          <b:Person>
            <b:Last>Mimura</b:Last>
            <b:First>Nobuo</b:First>
            <b:Middle/>
          </b:Person>
        </b:NameList>
      </b:Author>
    </b:Author>
    <b:Title>Vulnerability of island countries in the South Pacific to sea level rise and climate change</b:Title>
    <b:JournalName>Climate Research</b:JournalName>
    <b:City/>
    <b:Year>1999</b:Year>
    <b:Month/>
    <b:Day/>
    <b:Pages>137-143</b:Pages>
    <b:Publisher/>
    <b:Volume>12</b:Volume>
    <b:Issue/>
    <b:ShortTitle/>
    <b:StandardNumber/>
    <b:Comments/>
    <b:Medium/>
    <b:YearAccessed>2022</b:YearAccessed>
    <b:MonthAccessed>1</b:MonthAccessed>
    <b:DayAccessed>7</b:DayAccessed>
    <b:URL>https://int-res.com/articles/cr/12/c012p137.pdf</b:URL>
    <b:DOI/>
    <b:RefOrder>17</b:RefOrder>
  </b:Source>
  <b:Source>
    <b:Tag>Jia01</b:Tag>
    <b:SourceType>JournalArticle</b:SourceType>
    <b:Guid>{A0670883-D454-4A50-8EF1-4AA454EA3111}</b:Guid>
    <b:Author>
      <b:Author>
        <b:NameList xmlns:msxsl="urn:schemas-microsoft-com:xslt" xmlns:b="http://schemas.openxmlformats.org/officeDocument/2006/bibliography">
          <b:Person>
            <b:Last>Jiao</b:Last>
            <b:First>Jiu</b:First>
            <b:Middle>Jimmy</b:Middle>
          </b:Person>
          <b:Person>
            <b:Last>Nandy</b:Last>
            <b:First>Subhas</b:First>
            <b:Middle/>
          </b:Person>
          <b:Person>
            <b:Last>Li</b:Last>
            <b:First>Hailong</b:First>
            <b:Middle/>
          </b:Person>
        </b:NameList>
      </b:Author>
    </b:Author>
    <b:Title>Analytical Studies on the Impact of Land Reclamation on Ground Water Flow</b:Title>
    <b:JournalName>Ground Water</b:JournalName>
    <b:City/>
    <b:Year>2001</b:Year>
    <b:Month/>
    <b:Day/>
    <b:Pages>912-920</b:Pages>
    <b:Publisher/>
    <b:Volume>39</b:Volume>
    <b:Issue>6</b:Issue>
    <b:ShortTitle/>
    <b:StandardNumber/>
    <b:Comments/>
    <b:Medium/>
    <b:YearAccessed>2022</b:YearAccessed>
    <b:MonthAccessed>1</b:MonthAccessed>
    <b:DayAccessed>7</b:DayAccessed>
    <b:URL>https://ncbi.nlm.nih.gov/pubmed/11708457</b:URL>
    <b:DOI/>
    <b:RefOrder>18</b:RefOrder>
  </b:Source>
  <b:Source>
    <b:Tag>Bur07</b:Tag>
    <b:SourceType>InternetSite</b:SourceType>
    <b:Guid>{8AC222B7-BBF2-4148-9B38-E3B4636673DF}</b:Guid>
    <b:Author>
      <b:Author>
        <b:NameList xmlns:msxsl="urn:schemas-microsoft-com:xslt" xmlns:b="http://schemas.openxmlformats.org/officeDocument/2006/bibliography">
          <b:Person>
            <b:Last>Burcharth</b:Last>
            <b:First>Hans</b:First>
            <b:Middle>F.</b:Middle>
          </b:Person>
        </b:NameList>
      </b:Author>
    </b:Author>
    <b:Title>Aspects Related to Design and Construction of Breakwaters in Deep Water</b:Title>
    <b:InternetSiteTitle/>
    <b:ProductionCompany/>
    <b:Year>2007</b:Year>
    <b:Month/>
    <b:Day/>
    <b:YearAccessed>2022</b:YearAccessed>
    <b:MonthAccessed>1</b:MonthAccessed>
    <b:DayAccessed>7</b:DayAccessed>
    <b:URL>http://vbn.aau.dk/files/47644123/aspects_related_to_design_an_d_construction_of_breakwaters_in_deep_water.pdf</b:URL>
    <b:Version/>
    <b:ShortTitle/>
    <b:StandardNumber/>
    <b:Comments/>
    <b:Medium/>
    <b:DOI/>
    <b:RefOrder>19</b:RefOrder>
  </b:Source>
  <b:Source>
    <b:Tag>Min17</b:Tag>
    <b:SourceType>Book</b:SourceType>
    <b:Guid>{B59AA527-5FDC-4B19-ADBE-27F09375ECBE}</b:Guid>
    <b:Author>
      <b:Author>
        <b:NameList>
          <b:Person>
            <b:Last>MfE</b:Last>
          </b:Person>
        </b:NameList>
      </b:Author>
    </b:Author>
    <b:Title>Coastal Hazards and Climate Change: Guidance for Local Government</b:Title>
    <b:Year>2017</b:Year>
    <b:City>Wellington</b:City>
    <b:Publisher>Ministry for the Environment, NZ Government</b:Publisher>
    <b:RefOrder>9</b:RefOrder>
  </b:Source>
  <b:Source>
    <b:Tag>Tat16</b:Tag>
    <b:SourceType>BookSection</b:SourceType>
    <b:Guid>{B503591B-C77C-4115-B173-23C8842716F4}</b:Guid>
    <b:Title>Marine Outfalls</b:Title>
    <b:Year>2016</b:Year>
    <b:Publisher>Springer Handbooks</b:Publisher>
    <b:City>New York City</b:City>
    <b:Author>
      <b:Author>
        <b:NameList>
          <b:Person>
            <b:Last>Tate</b:Last>
            <b:Middle>M</b:Middle>
            <b:First>P</b:First>
          </b:Person>
          <b:Person>
            <b:Last>Scaturro</b:Last>
            <b:First>S</b:First>
          </b:Person>
          <b:Person>
            <b:Last>Cathers</b:Last>
            <b:First>B</b:First>
          </b:Person>
        </b:NameList>
      </b:Author>
      <b:BookAuthor>
        <b:NameList>
          <b:Person>
            <b:Last>Dhanak</b:Last>
            <b:Middle>R</b:Middle>
            <b:First>M</b:First>
          </b:Person>
          <b:Person>
            <b:Last>Xiros</b:Last>
            <b:Middle>I</b:Middle>
            <b:First>N</b:First>
          </b:Person>
        </b:NameList>
      </b:BookAuthor>
    </b:Author>
    <b:BookTitle>Handbook of Ocean Engineering</b:BookTitle>
    <b:Pages>711 -740</b:Pages>
    <b:RefOrder>11</b:RefOrder>
  </b:Source>
  <b:Source>
    <b:Tag>Toi13</b:Tag>
    <b:SourceType>JournalArticle</b:SourceType>
    <b:Guid>{7F7D8CE6-8307-4FDD-8253-D5372CB4A2AC}</b:Guid>
    <b:Title>Water quality analysis using an inexpensive device and a mobile phone</b:Title>
    <b:Year>2013</b:Year>
    <b:Author>
      <b:Author>
        <b:NameList>
          <b:Person>
            <b:Last>Toivanen</b:Last>
            <b:First>T</b:First>
          </b:Person>
          <b:Person>
            <b:Last>Koponen</b:Last>
            <b:First>S</b:First>
          </b:Person>
          <b:Person>
            <b:Last>Kotovirta</b:Last>
            <b:First>V</b:First>
          </b:Person>
          <b:Person>
            <b:Last>Moliner </b:Last>
            <b:First>M</b:First>
          </b:Person>
          <b:Person>
            <b:Last>Chengyuan</b:Last>
            <b:First>P</b:First>
          </b:Person>
        </b:NameList>
      </b:Author>
    </b:Author>
    <b:JournalName>Environmental Systems Research</b:JournalName>
    <b:Volume>2</b:Volume>
    <b:DOI>https://doi.org/10.1186/2193-2697-2-9</b:DOI>
    <b:RefOrder>13</b:RefOrder>
  </b:Source>
  <b:Source>
    <b:Tag>Vic15</b:Tag>
    <b:SourceType>JournalArticle</b:SourceType>
    <b:Guid>{4468C1CA-C68D-472C-B847-6871826DA0EC}</b:Guid>
    <b:Author>
      <b:Author>
        <b:NameList>
          <b:Person>
            <b:Last>Todd</b:Last>
            <b:First>Victoria</b:First>
            <b:Middle>L. G.</b:Middle>
          </b:Person>
          <b:Person>
            <b:Last>Todd</b:Last>
            <b:First>Ian</b:First>
            <b:Middle>B.</b:Middle>
          </b:Person>
          <b:Person>
            <b:Last>Gardiner</b:Last>
            <b:First>Jane</b:First>
            <b:Middle>C.</b:Middle>
          </b:Person>
          <b:Person>
            <b:Last>Morrin</b:Last>
            <b:First>Erica</b:First>
            <b:Middle>C. N.</b:Middle>
          </b:Person>
          <b:Person>
            <b:Last>MacPherson</b:Last>
            <b:First>Nicola</b:First>
            <b:Middle>A.</b:Middle>
          </b:Person>
          <b:Person>
            <b:Last>DiMarzio</b:Last>
            <b:First>Nancy</b:First>
            <b:Middle>A.</b:Middle>
          </b:Person>
          <b:Person>
            <b:Last>Thomsen</b:Last>
            <b:First>Frank</b:First>
          </b:Person>
        </b:NameList>
      </b:Author>
    </b:Author>
    <b:Title>A review of impacts of marine dredging activities on marine mammals</b:Title>
    <b:JournalName>ICES Journal of Marine Science</b:JournalName>
    <b:Year>2015</b:Year>
    <b:Pages>328-340</b:Pages>
    <b:Volume>72</b:Volume>
    <b:Issue>2</b:Issue>
    <b:YearAccessed>2022</b:YearAccessed>
    <b:MonthAccessed>1</b:MonthAccessed>
    <b:DayAccessed>7</b:DayAccessed>
    <b:URL>https://academic.oup.com/icesjms/article/72/2/328/676320</b:URL>
    <b:RefOrder>20</b:RefOrder>
  </b:Source>
  <b:Source>
    <b:Tag>Gol16</b:Tag>
    <b:SourceType>DocumentFromInternetSite</b:SourceType>
    <b:Guid>{6E82BE31-2697-4069-BD07-C64ADDB49A25}</b:Guid>
    <b:Title>Longshore drift:</b:Title>
    <b:Year>2016</b:Year>
    <b:Author>
      <b:Author>
        <b:Corporate>Gold Coast City Council</b:Corporate>
      </b:Author>
    </b:Author>
    <b:URL>https://tamug-ir.tdl.org/bitstream/handle/1969.3/29187/fs-longshore-drift.pdf?sequence=1&amp;isAllowed=y</b:URL>
    <b:RefOrder>14</b:RefOrder>
  </b:Source>
  <b:Source>
    <b:Tag>SPR</b:Tag>
    <b:SourceType>DocumentFromInternetSite</b:SourceType>
    <b:Guid>{43065D96-4591-40F6-9F05-A0C70CB254D5}</b:Guid>
    <b:Author>
      <b:Author>
        <b:Corporate>SPREP</b:Corporate>
      </b:Author>
    </b:Author>
    <b:Title>The Village That Banned Seawalls</b:Title>
    <b:URL>https://www.sprep.org/news/village-banned-seawalls</b:URL>
    <b:Year>2015</b:Year>
    <b:RefOrder>8</b:RefOrder>
  </b:Source>
  <b:Source>
    <b:Tag>Joh17</b:Tag>
    <b:SourceType>BookSection</b:SourceType>
    <b:Guid>{FB1A6316-C492-4419-B025-9E9FE892B90B}</b:Guid>
    <b:Title>Coastal Ecology and Geomorphology</b:Title>
    <b:Year>2017</b:Year>
    <b:Publisher>Taylor and Francis</b:Publisher>
    <b:Author>
      <b:Author>
        <b:NameList>
          <b:Person>
            <b:Last>John</b:Last>
            <b:First>S.</b:First>
          </b:Person>
          <b:Person>
            <b:Last>Brew </b:Last>
            <b:First>D.</b:First>
          </b:Person>
          <b:Person>
            <b:Last>Cottle </b:Last>
            <b:First>R.</b:First>
          </b:Person>
        </b:NameList>
      </b:Author>
      <b:BookAuthor>
        <b:NameList>
          <b:Person>
            <b:Last>G.</b:Last>
            <b:First>Therivel</b:First>
            <b:Middle>R. and Wood</b:Middle>
          </b:Person>
        </b:NameList>
      </b:BookAuthor>
    </b:Author>
    <b:BookTitle>Methods of Environmental and Social Impact Assessment. The Natural and Built Environment Series.</b:BookTitle>
    <b:RefOrder>1</b:RefOrder>
  </b:Source>
  <b:Source>
    <b:Tag>SPR09</b:Tag>
    <b:SourceType>Report</b:SourceType>
    <b:Guid>{05EDA353-FA51-4015-9B07-3745A5FE0637}</b:Guid>
    <b:Title>Factsheet No. PYCC-002. Coral Reefs and Climate Change</b:Title>
    <b:Year>2009</b:Year>
    <b:Author>
      <b:Author>
        <b:Corporate>SPREP</b:Corporate>
      </b:Author>
    </b:Author>
    <b:URL>https://www.sprep.org/climate_change/PYCC/documents/climatechangecoralreef_final_001.pdf</b:URL>
    <b:RefOrder>3</b:RefOrder>
  </b:Source>
  <b:Source>
    <b:Tag>Ste03</b:Tag>
    <b:SourceType>BookSection</b:SourceType>
    <b:Guid>{A3AB6A39-9A0E-438C-B981-31BFC814560C}</b:Guid>
    <b:Title>Appendix H: Conceptual models and ecological overview of Pacific Island Network ecosystems</b:Title>
    <b:Year>2006</b:Year>
    <b:Publisher>National Park Service</b:Publisher>
    <b:City>Fort Collins, Colorado.</b:City>
    <b:BookTitle>Pacific Island Network vital signs monitoring plan. Natural Resource Report NPS/PACN/NRR—2006/003</b:BookTitle>
    <b:Author>
      <b:Author>
        <b:NameList>
          <b:Person>
            <b:Last>Stephens</b:Last>
            <b:Middle>H</b:Middle>
            <b:First>S.</b:First>
          </b:Person>
          <b:Person>
            <b:Last>Daniel</b:Last>
            <b:Middle>G</b:Middle>
            <b:First>R.</b:First>
          </b:Person>
        </b:NameList>
      </b:Author>
      <b:BookAuthor>
        <b:NameList>
          <b:Person>
            <b:Last>Haysmith</b:Last>
            <b:First>L.</b:First>
          </b:Person>
          <b:Person>
            <b:Last>Klasner</b:Last>
            <b:Middle>L</b:Middle>
            <b:First>F.</b:First>
          </b:Person>
          <b:Person>
            <b:Last>Stephens </b:Last>
            <b:Middle>H.</b:Middle>
            <b:First>S.</b:First>
          </b:Person>
          <b:Person>
            <b:Last>Dichus</b:Last>
            <b:Middle>H.</b:Middle>
            <b:First>G.</b:First>
          </b:Person>
        </b:NameList>
      </b:BookAuthor>
    </b:Author>
    <b:RefOrder>4</b:RefOrder>
  </b:Source>
  <b:Source>
    <b:Tag>Pac221</b:Tag>
    <b:SourceType>Report</b:SourceType>
    <b:Guid>{C7FD5C03-6CED-4144-9710-4536438197DD}</b:Guid>
    <b:Title>Guidance for Managing Sea Level Rise Infrastructure Risk in Pacific Island Countries</b:Title>
    <b:Year>2022</b:Year>
    <b:City>Sydney</b:City>
    <b:Publisher>PRIF Coordination Office</b:Publisher>
    <b:Author>
      <b:Author>
        <b:Corporate>Pacific Region Infrastructure Facility</b:Corporate>
      </b:Author>
    </b:Author>
    <b:RefOrder>6</b:RefOrder>
  </b:Source>
  <b:Source>
    <b:Tag>Jac181</b:Tag>
    <b:SourceType>InternetSite</b:SourceType>
    <b:Guid>{6B6D374F-DF73-4312-B509-17340B68777B}</b:Guid>
    <b:Title>Temaiku Land and Urban Development</b:Title>
    <b:InternetSiteTitle>Jacobs.com</b:InternetSiteTitle>
    <b:Year>2018</b:Year>
    <b:URL>https://www.jacobs.com/projects/Kiribati</b:URL>
    <b:Author>
      <b:Author>
        <b:Corporate>Jacobs</b:Corporate>
      </b:Author>
    </b:Author>
    <b:RefOrder>7</b:RefOrder>
  </b:Source>
  <b:Source>
    <b:Tag>ADB21</b:Tag>
    <b:SourceType>Report</b:SourceType>
    <b:Guid>{084684CD-CE79-43B2-ABD2-FF36072C9579}</b:Guid>
    <b:Title>Master Plan for the Development of the Maritime Transport Sector in Tonga. Phase 2 - Assessment of the Maritime Transport Sector</b:Title>
    <b:Year>2021</b:Year>
    <b:Author>
      <b:Author>
        <b:Corporate>ADB</b:Corporate>
      </b:Author>
    </b:Author>
    <b:Publisher>Prepared by Royal HaskoningDHV for the ADB</b:Publisher>
    <b:City>Manilla</b:City>
    <b:RefOrder>21</b:RefOrder>
  </b:Source>
  <b:Source>
    <b:Tag>Wel18</b:Tag>
    <b:SourceType>DocumentFromInternetSite</b:SourceType>
    <b:Guid>{71185A0F-064D-4A33-A98A-C8285F6A4677}</b:Guid>
    <b:Author>
      <b:Author>
        <b:Corporate>Welsh Joint Education Committee</b:Corporate>
      </b:Author>
    </b:Author>
    <b:Title>Long Shore Drift</b:Title>
    <b:InternetSiteTitle>WJEC CBAC</b:InternetSiteTitle>
    <b:Year>2018</b:Year>
    <b:URL>https://resource.download.wjec.co.uk/vtc/2017-18/17-18_2-6/public/_eng/longshore-drift.html</b:URL>
    <b:RefOrder>22</b:RefOrder>
  </b:Source>
  <b:Source>
    <b:Tag>Sub15</b:Tag>
    <b:SourceType>JournalArticle</b:SourceType>
    <b:Guid>{B4D4A717-07C4-4ACF-909C-99E657833C92}</b:Guid>
    <b:Title>Regional Review on Status and Trends in Aquaculture Development in Asia-Pacific</b:Title>
    <b:JournalName>Fisheries and Auaculture Circular</b:JournalName>
    <b:Year>2017</b:Year>
    <b:Pages>1-32</b:Pages>
    <b:Author>
      <b:Author>
        <b:NameList>
          <b:Person>
            <b:Last>Subasinghe</b:Last>
            <b:First>R.</b:First>
          </b:Person>
        </b:NameList>
      </b:Author>
    </b:Author>
    <b:RefOrder>12</b:RefOrder>
  </b:Source>
  <b:Source>
    <b:Tag>And141</b:Tag>
    <b:SourceType>JournalArticle</b:SourceType>
    <b:Guid>{6927FE03-5271-4C82-8979-6EA86E027B19}</b:Guid>
    <b:Title>Potential contributions of remote sensing to ecosystem service assessments.</b:Title>
    <b:JournalName>Progress in Physical Geography</b:JournalName>
    <b:Year>2014</b:Year>
    <b:Pages>328-353</b:Pages>
    <b:Author>
      <b:Author>
        <b:NameList>
          <b:Person>
            <b:Last>Andrew </b:Last>
            <b:Middle>E.</b:Middle>
            <b:First>M.</b:First>
          </b:Person>
          <b:Person>
            <b:Last>Wulder</b:Last>
            <b:Middle>A.</b:Middle>
            <b:First>M.</b:First>
          </b:Person>
          <b:Person>
            <b:Last>Nelson</b:Last>
            <b:Middle>A.</b:Middle>
            <b:First>T.</b:First>
          </b:Person>
        </b:NameList>
      </b:Author>
    </b:Author>
    <b:Volume>38</b:Volume>
    <b:Issue>3</b:Issue>
    <b:YearAccessed>2022</b:YearAccessed>
    <b:MonthAccessed>April</b:MonthAccessed>
    <b:DayAccessed>14</b:DayAccessed>
    <b:RefOrder>23</b:RefOrder>
  </b:Source>
  <b:Source>
    <b:Tag>Dep18</b:Tag>
    <b:SourceType>Report</b:SourceType>
    <b:Guid>{0DF32961-049B-4FDC-B926-D596FCCD6DD2}</b:Guid>
    <b:Author>
      <b:Author>
        <b:Corporate>Department of Environment and Science</b:Corporate>
      </b:Author>
    </b:Author>
    <b:Title>QWMN Good Modelling Practice Principles</b:Title>
    <b:Year>2018</b:Year>
    <b:Publisher>Queensland Government </b:Publisher>
    <b:RefOrder>24</b:RefOrder>
  </b:Source>
  <b:Source>
    <b:Tag>SPR16</b:Tag>
    <b:SourceType>Report</b:SourceType>
    <b:Guid>{CB00AA95-4F37-4983-9940-FF5D6EE84CAD}</b:Guid>
    <b:Author>
      <b:Author>
        <b:Corporate>SPREP</b:Corporate>
      </b:Author>
    </b:Author>
    <b:Title>Strengthening environmental impact assessment guidelines for Pacific Island Countries and Territories</b:Title>
    <b:Year>2016</b:Year>
    <b:Publisher>SPREP</b:Publisher>
    <b:City>Apia, Samoa </b:City>
    <b:RefOrder>25</b:RefOrder>
  </b:Source>
  <b:Source>
    <b:Tag>SPR18</b:Tag>
    <b:SourceType>Report</b:SourceType>
    <b:Guid>{D794EF6F-34D4-4D9B-B795-9C61ADAA611C}</b:Guid>
    <b:Author>
      <b:Author>
        <b:Corporate>SPREP</b:Corporate>
      </b:Author>
    </b:Author>
    <b:Title>Environmental impact assessment: guidelines for coastal tourism development in Pacific Island Countries and Territories</b:Title>
    <b:Year>2018</b:Year>
    <b:Publisher>SPREP</b:Publisher>
    <b:City>Apia, Samoa</b:City>
    <b:RefOrder>26</b:RefOrder>
  </b:Source>
  <b:Source>
    <b:Tag>SPR20</b:Tag>
    <b:SourceType>Report</b:SourceType>
    <b:Guid>{756312E2-00FE-49CD-8836-718044FBE315}</b:Guid>
    <b:Author>
      <b:Author>
        <b:Corporate>SPREP</b:Corporate>
      </b:Author>
    </b:Author>
    <b:Title>Strategic environmental assessment guidelines for Pacific island Countries and Territories</b:Title>
    <b:Year>2020</b:Year>
    <b:Publisher>SPREP</b:Publisher>
    <b:City>Apia, Samoa</b:City>
    <b:RefOrder>27</b:RefOrder>
  </b:Source>
  <b:Source>
    <b:Tag>Aus11</b:Tag>
    <b:SourceType>Report</b:SourceType>
    <b:Guid>{9E9E92B6-89DC-4893-A736-5D517EEC8B59}</b:Guid>
    <b:Author>
      <b:Author>
        <b:Corporate>Australian Bureau of Meterology and CSIRO </b:Corporate>
      </b:Author>
    </b:Author>
    <b:Title>Climate change in the Pacific: scientific assessment and new research. Volume 1: Regional overview</b:Title>
    <b:Year>2011</b:Year>
    <b:Publisher>Australian Bureau of Meteorology, Commonwealth Scientific and Industrial Research Organisation.</b:Publisher>
    <b:RefOrder>5</b:RefOrder>
  </b:Source>
  <b:Source>
    <b:Tag>Sha20</b:Tag>
    <b:SourceType>Report</b:SourceType>
    <b:Guid>{E12B7190-5E07-46FE-9E1D-C76FCC113CFD}</b:Guid>
    <b:Title>A Manager’s Guide to Coral Reef Restoration Planning and Design. NOAA Coral Reef Conservation Program. NOAA Technical Memorandum CRCP 36</b:Title>
    <b:Year>2020</b:Year>
    <b:Author>
      <b:Author>
        <b:NameList>
          <b:Person>
            <b:Last>Shaver </b:Last>
            <b:Middle>C</b:Middle>
            <b:First>E</b:First>
          </b:Person>
          <b:Person>
            <b:Last>Courtney </b:Last>
            <b:Middle>A</b:Middle>
            <b:First>C</b:First>
          </b:Person>
          <b:Person>
            <b:Last>West</b:Last>
            <b:Middle>M</b:Middle>
            <b:First>J</b:First>
          </b:Person>
          <b:Person>
            <b:Last>Maynard</b:Last>
            <b:First>J</b:First>
          </b:Person>
          <b:Person>
            <b:Last>Hein</b:Last>
            <b:First>M</b:First>
          </b:Person>
          <b:Person>
            <b:Last>Wagner</b:Last>
            <b:First>C</b:First>
          </b:Person>
          <b:Person>
            <b:Last>Philibotte</b:Last>
            <b:First>J</b:First>
          </b:Person>
          <b:Person>
            <b:Last>MacGowan</b:Last>
            <b:First>P</b:First>
          </b:Person>
          <b:Person>
            <b:Last>McLeod </b:Last>
            <b:First>I</b:First>
          </b:Person>
          <b:Person>
            <b:Last>Boström-Einarsson</b:Last>
            <b:First>L</b:First>
          </b:Person>
          <b:Person>
            <b:Last>Bucchianeri</b:Last>
            <b:First>K</b:First>
          </b:Person>
          <b:Person>
            <b:Last>Johnston</b:Last>
            <b:First>K</b:First>
          </b:Person>
          <b:Person>
            <b:Last>Koss</b:Last>
            <b:First>J</b:First>
          </b:Person>
        </b:NameList>
      </b:Author>
    </b:Author>
    <b:RefOrder>28</b:RefOrder>
  </b:Source>
  <b:Source>
    <b:Tag>Dep12</b:Tag>
    <b:SourceType>Report</b:SourceType>
    <b:Guid>{3D09D8EB-C6C2-4839-A2AF-0B00CB8EEA3F}</b:Guid>
    <b:Author>
      <b:Author>
        <b:Corporate>Department of Planning, Transport and Infrastructure</b:Corporate>
      </b:Author>
    </b:Author>
    <b:Title>Underwater Piling Noise Guidelines</b:Title>
    <b:Year>2012</b:Year>
    <b:Publisher>Government of South Australia</b:Publisher>
    <b:City>Adelaide</b:City>
    <b:RefOrder>15</b:RefOrder>
  </b:Source>
  <b:Source>
    <b:Tag>DrE20</b:Tag>
    <b:SourceType>Report</b:SourceType>
    <b:Guid>{F38D6DDB-36CA-4B67-BC16-B7E6D5B956A7}</b:Guid>
    <b:Title>Seagrass Restoration Guidelines for Kiribati</b:Title>
    <b:Year>2020</b:Year>
    <b:City>Perth</b:City>
    <b:Author>
      <b:Author>
        <b:Corporate>SPREP</b:Corporate>
      </b:Author>
    </b:Author>
    <b:URL>https://www.sprep.org/sites/default/files/documents/publications/seagrass-restoration-guidelines-Kiribati.pdf</b:URL>
    <b:RefOrder>10</b:RefOrder>
  </b:Source>
  <b:Source>
    <b:Tag>Com20</b:Tag>
    <b:SourceType>Report</b:SourceType>
    <b:Guid>{001AAD26-80EE-4D79-A411-2CA4461FDB7C}</b:Guid>
    <b:Author>
      <b:Author>
        <b:Corporate>Commonwealth of Australia</b:Corporate>
      </b:Author>
    </b:Author>
    <b:Title>National Light Pollution Guidelines for Wildlife Including Marine Turtles, Seabirds and Migratory Shorebirds</b:Title>
    <b:Year>2020</b:Year>
    <b:URL>https://www.awe.gov.au/environment/biodiversity/publications/national-light-pollution-guidelines-wildlife</b:URL>
    <b:RefOrder>29</b:RefOrder>
  </b:Source>
</b:Sourc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DataLabels xmlns="urn:DataLabels:namespace">
  <dlAction>Action</dlAction>
  <dlAnnex>Annex</dlAnnex>
  <dlAnnexDate>Date</dlAnnexDate>
  <dlAnnexNum>Annex number</dlAnnexNum>
  <dlAnnexRef>Our reference</dlAnnexRef>
  <dlApologies>Apologies</dlApologies>
  <dlApproved>Approved by</dlApproved>
  <dlAttn>Attn.</dlAttn>
  <dlAuthor>Author(s)</dlAuthor>
  <dlBankDetails>Banking Details</dlBankDetails>
  <dlChecked>Checked by</dlChecked>
  <dlClassification>Classification</dlClassification>
  <dlClient>Client</dlClient>
  <dlContactName>Contact name</dlContactName>
  <dlContents>Table des matières</dlContents>
  <dlCopy>Copy</dlCopy>
  <dlDate>Date</dlDate>
  <dlDateInitials>Date</dlDateInitials>
  <dlDescription>Description</dlDescription>
  <dlDetails>Details</dlDetails>
  <dlDirectLine>Direct line</dlDirectLine>
  <dlDocTitle>Document title</dlDocTitle>
  <dlDrafted>Drafted by</dlDrafted>
  <dlEmail>Email</dlEmail>
  <dlEnclosures>Enclosures</dlEnclosures>
  <dlExecSummary>Executive Summary</dlExecSummary>
  <dlExtra>Extra</dlExtra>
  <dlFaxNum>Fax number</dlFaxNum>
  <dlFrom>From</dlFrom>
  <dlGlossary>Glossary</dlGlossary>
  <dlLocation>Location</dlLocation>
  <dlMeetingDate>Date of meeting</dlMeetingDate>
  <dlMemo>Note / Memo</dlMemo>
  <dlMinutes>Minutes</dlMinutes>
  <dlNumber>Number</dlNumber>
  <dlOurRef>Our reference</dlOurRef>
  <dlPages>Pages</dlPages>
  <dlPresent>Present</dlPresent>
  <dlProjectName>Project name</dlProjectName>
  <dlProjectNum>Project number</dlProjectNum>
  <dlProjectOverview>Project Overview</dlProjectOverview>
  <dlReference>Référence</dlReference>
  <dlResponsible>Responsible</dlResponsible>
  <dlRevision/>
  <dlShortTitle>Document short title</dlShortTitle>
  <dlStaffOverview>Staff Overview</dlStaffOverview>
  <dlSubject>Subject</dlSubject>
  <dlTelephone>Telephone</dlTelephone>
  <dlTime>Time</dlTime>
  <dlTo>To</dlTo>
  <dlYourRef>Your reference</dlYourRef>
  <dlDisclaimer>
	</dlDisclaimer>
  <dlAppendices>Appendices</dlAppendices>
  <dlContentsFigures>Figures</dlContentsFigures>
  <dlContentsTables>Tables</dlContentsTables>
  <dlTitle>Title</dlTitle>
  <dlSubtitle>Subtitle</dlSubtitle>
  <dlHTRevisionHistory>Revision history</dlHTRevisionHistory>
  <dlHTApproved>Approved</dlHTApproved>
  <dlHTChecked>Checked</dlHTChecked>
  <dlHTPrepared>Prepared</dlHTPrepared>
  <dlHTDescription>Description</dlHTDescription>
  <dlHTDate>Date</dlHTDate>
  <dlHTRevision>Revision</dlHTRevision>
  <dlCheckedBy>Checked by:</dlCheckedBy>
  <dlTocFigure/>
  <dlTocTable/>
</DataLabels>
</file>

<file path=customXml/item5.xml><?xml version="1.0" encoding="utf-8"?>
<TTCProperties xmlns="urn:TTCProperties:namespace">
  <DocumentTitle>Good Practice in Environmental Impact Assessment for Coastal Engineering in the Pacific</DocumentTitle>
  <DocTitle/>
  <DocSubtitle> </DocSubtitle>
  <DocShortTitle>Coastal Impact Assessment Good Practice Guide</DocShortTitle>
  <DocumentDate>2022-10-12T00:00:00</DocumentDate>
  <DocDate>7/01/2022</DocDate>
  <DocType>ANNEX</DocType>
  <Author>Sian John and Andrew Fielding </Author>
  <AuthorEmail>andrew.feidling@RHDHV</AuthorEmail>
  <AuthorFaxNum/>
  <AuthorTelephone>0477776213</AuthorTelephone>
  <AuthorMobile/>
  <AuthorContact>01234 123123
  author@rhdhv.com</AuthorContact>
  <AuthorContactLabels>T
  E</AuthorContactLabels>
  <AuthorJobTitle>Senior Scientist </AuthorJobTitle>
  <AuthorDepartment>Water &amp; Maritime</AuthorDepartment>
  <SenderAddress>Level 9 Office 22
307 Queen Street
Brisbane QLD 4000
Australia</SenderAddress>
  <SenderContact>project.admin.australia@rhdhv.com
royalhaskoningdhv.com</SenderContact>
  <SenderContactLabels>E
W</SenderContactLabels>
  <LegalEntity>Haskoning Australia PTY Ltd.</LegalEntity>
  <TradeRegister>Trade register number: ACN153656252</TradeRegister>
  <Disclaimer>Unless otherwise agreed with the Client, no part of this document may be reproduced or made public or used for any purpose other than that for which the document was produced. Haskoning Australia PTY Ltd. accepts no responsibility or liability whatsoever for this document other than towards the Client.
Please note: this document contains personal data of employees of Haskoning Australia PTY Ltd.. Before publication or any other way of disclosing, consent needs to be obtained or this document needs to be anonymised, unless anonymisation of this document is prohibited by legislation.</Disclaimer>
  <brandEmail>royalhaskoningdhv.com</brandEmail>
  <Recipient/>
  <RecipientOrganisation/>
  <Client>Secrétariat du programme régional océanien de l'environnement</Client>
  <RecipientRef> </RecipientRef>
  <RecipientFaxNum> </RecipientFaxNum>
  <RecipientAddress/>
  <Classification>DRAFT</Classification>
  <Revision>P01.02</Revision>
  <ProjectNum>PA2846</ProjectNum>
  <ProjectName>AP 4/12/19/1 - Development of Guidance Note for Coastal Engineering Good Practice in Impact Assessment</ProjectName>
  <CDCCode>PA2846-RHD-02-GU-RP-EN-0001</CDCCode>
  <CopyTo> </CopyTo>
  <CheckedBy/>
  <Apologies> </Apologies>
  <MeetingLocation> </MeetingLocation>
  <Attendees> </Attendees>
  <Enclosures> </Enclosures>
  <Salutation> </Salutation>
  <Closing> </Closing>
  <FaxNumPages> </FaxNumPages>
  <MeetingTime>8/11/2021 8:05:19 PM</MeetingTime>
  <MeetingDate>8/11/2021 8:05:19 PM</MeetingDate>
  <FooterText>Haskoning Australia PTY Ltd. is part of Royal HaskoningDHV</FooterText>
  <Status>S0</Status>
  <DraftedBy>Sian John and Andrew Fielding</DraftedBy>
  <SignatoryName> </SignatoryName>
  <SignatoryJobTitle> </SignatoryJobTitle>
  <SignatoryDepartment>Water &amp; Maritime</SignatoryDepartment>
</TTCProperties>
</file>

<file path=customXml/item6.xml><?xml version="1.0" encoding="utf-8"?>
<ct:contentTypeSchema xmlns:ct="http://schemas.microsoft.com/office/2006/metadata/contentType" xmlns:ma="http://schemas.microsoft.com/office/2006/metadata/properties/metaAttributes" ct:_="" ma:_="" ma:contentTypeName="Document" ma:contentTypeID="0x010100A41F879E8C7B8A47910F810935EC9705" ma:contentTypeVersion="13" ma:contentTypeDescription="Create a new document." ma:contentTypeScope="" ma:versionID="a8e55d8ffcc642b5f073ced8af12a30c">
  <xsd:schema xmlns:xsd="http://www.w3.org/2001/XMLSchema" xmlns:xs="http://www.w3.org/2001/XMLSchema" xmlns:p="http://schemas.microsoft.com/office/2006/metadata/properties" xmlns:ns2="2fc879f6-3cc9-44d9-8459-adb5046f9278" xmlns:ns3="59408bdf-c749-44b6-9643-e988a2b6b88b" targetNamespace="http://schemas.microsoft.com/office/2006/metadata/properties" ma:root="true" ma:fieldsID="a0a1494cfa0b301bde6fb897979a0a3a" ns2:_="" ns3:_="">
    <xsd:import namespace="2fc879f6-3cc9-44d9-8459-adb5046f9278"/>
    <xsd:import namespace="59408bdf-c749-44b6-9643-e988a2b6b88b"/>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MediaServiceAutoKeyPoints" minOccurs="0"/>
                <xsd:element ref="ns2:MediaServiceKeyPoints" minOccurs="0"/>
                <xsd:element ref="ns3:SharedWithUsers" minOccurs="0"/>
                <xsd:element ref="ns3:SharedWithDetail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c879f6-3cc9-44d9-8459-adb5046f927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9408bdf-c749-44b6-9643-e988a2b6b88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D7F93DC-495E-4E54-8812-50A0E942FD95}">
  <ds:schemaRefs>
    <ds:schemaRef ds:uri="http://schemas.microsoft.com/sharepoint/v3/contenttype/forms"/>
  </ds:schemaRefs>
</ds:datastoreItem>
</file>

<file path=customXml/itemProps2.xml><?xml version="1.0" encoding="utf-8"?>
<ds:datastoreItem xmlns:ds="http://schemas.openxmlformats.org/officeDocument/2006/customXml" ds:itemID="{CB2ED15A-C188-4E9D-8767-46A8DE1F7631}">
  <ds:schemaRefs>
    <ds:schemaRef ds:uri="http://schemas.openxmlformats.org/officeDocument/2006/bibliography"/>
    <ds:schemaRef ds:uri="urn:schemas-microsoft-com:xslt"/>
  </ds:schemaRefs>
</ds:datastoreItem>
</file>

<file path=customXml/itemProps3.xml><?xml version="1.0" encoding="utf-8"?>
<ds:datastoreItem xmlns:ds="http://schemas.openxmlformats.org/officeDocument/2006/customXml" ds:itemID="{C524E531-47EC-4738-97A6-5790F643E2F7}">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A8BEC98E-3B02-4B3A-9F15-B5C6B38BD9E6}">
  <ds:schemaRefs>
    <ds:schemaRef ds:uri="urn:DataLabels:namespace"/>
  </ds:schemaRefs>
</ds:datastoreItem>
</file>

<file path=customXml/itemProps5.xml><?xml version="1.0" encoding="utf-8"?>
<ds:datastoreItem xmlns:ds="http://schemas.openxmlformats.org/officeDocument/2006/customXml" ds:itemID="{501CD96B-592A-4499-BE3B-8E5798D9A3DA}">
  <ds:schemaRefs>
    <ds:schemaRef ds:uri="urn:TTCProperties:namespace"/>
  </ds:schemaRefs>
</ds:datastoreItem>
</file>

<file path=customXml/itemProps6.xml><?xml version="1.0" encoding="utf-8"?>
<ds:datastoreItem xmlns:ds="http://schemas.openxmlformats.org/officeDocument/2006/customXml" ds:itemID="{E477A426-F765-45DD-9DFC-63F797AC81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c879f6-3cc9-44d9-8459-adb5046f9278"/>
    <ds:schemaRef ds:uri="59408bdf-c749-44b6-9643-e988a2b6b8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Report.dotx</Template>
  <TotalTime>94</TotalTime>
  <Pages>95</Pages>
  <Words>40752</Words>
  <Characters>232288</Characters>
  <Application>Microsoft Office Word</Application>
  <DocSecurity>0</DocSecurity>
  <Lines>1935</Lines>
  <Paragraphs>544</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Good Practice in Environmental Impact Assessment for Coastal Engineering in the Pacific</vt:lpstr>
      <vt:lpstr/>
    </vt:vector>
  </TitlesOfParts>
  <Company>Haskoning Australia PTY Ltd.</Company>
  <LinksUpToDate>false</LinksUpToDate>
  <CharactersWithSpaces>272496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Good Practice in Environmental Impact Assessment for Coastal Engineering in the Pacific</dc:title>
  <dc:creator>Sian John and Andrew Fielding</dc:creator>
  <cp:lastModifiedBy>Ivan Diarra</cp:lastModifiedBy>
  <cp:revision>92</cp:revision>
  <dcterms:created xsi:type="dcterms:W3CDTF">2022-10-12T23:58:00Z</dcterms:created>
  <dcterms:modified xsi:type="dcterms:W3CDTF">2022-10-26T22:25:00Z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roved By">
    <vt:lpwstr> </vt:lpwstr>
  </property>
  <property fmtid="{D5CDD505-2E9C-101B-9397-08002B2CF9AE}" pid="3" name="CDCcode">
    <vt:lpwstr>--RP-220107-1010</vt:lpwstr>
  </property>
  <property fmtid="{D5CDD505-2E9C-101B-9397-08002B2CF9AE}" pid="4" name="CDCDocNumber">
    <vt:lpwstr>0001</vt:lpwstr>
  </property>
  <property fmtid="{D5CDD505-2E9C-101B-9397-08002B2CF9AE}" pid="5" name="CDCStatus">
    <vt:lpwstr>BIM</vt:lpwstr>
  </property>
  <property fmtid="{D5CDD505-2E9C-101B-9397-08002B2CF9AE}" pid="6" name="Checked By">
    <vt:lpwstr> </vt:lpwstr>
  </property>
  <property fmtid="{D5CDD505-2E9C-101B-9397-08002B2CF9AE}" pid="7" name="ContentTypeId">
    <vt:lpwstr>0x010100A41F879E8C7B8A47910F810935EC9705</vt:lpwstr>
  </property>
  <property fmtid="{D5CDD505-2E9C-101B-9397-08002B2CF9AE}" pid="8" name="Drafted By">
    <vt:lpwstr> </vt:lpwstr>
  </property>
  <property fmtid="{D5CDD505-2E9C-101B-9397-08002B2CF9AE}" pid="9" name="Levels/Locations">
    <vt:lpwstr>GU</vt:lpwstr>
  </property>
  <property fmtid="{D5CDD505-2E9C-101B-9397-08002B2CF9AE}" pid="10" name="NewCDC">
    <vt:lpwstr>1</vt:lpwstr>
  </property>
  <property fmtid="{D5CDD505-2E9C-101B-9397-08002B2CF9AE}" pid="11" name="newstyle">
    <vt:lpwstr>1</vt:lpwstr>
  </property>
  <property fmtid="{D5CDD505-2E9C-101B-9397-08002B2CF9AE}" pid="12" name="OfficeEmail">
    <vt:lpwstr>project.admin.australia@rhdhv.com</vt:lpwstr>
  </property>
  <property fmtid="{D5CDD505-2E9C-101B-9397-08002B2CF9AE}" pid="13" name="Originator">
    <vt:lpwstr>RHD</vt:lpwstr>
  </property>
  <property fmtid="{D5CDD505-2E9C-101B-9397-08002B2CF9AE}" pid="14" name="Revision Number">
    <vt:lpwstr>P01.01</vt:lpwstr>
  </property>
  <property fmtid="{D5CDD505-2E9C-101B-9397-08002B2CF9AE}" pid="15" name="Role">
    <vt:lpwstr>EN</vt:lpwstr>
  </property>
  <property fmtid="{D5CDD505-2E9C-101B-9397-08002B2CF9AE}" pid="16" name="Status">
    <vt:lpwstr>S0/P01.01</vt:lpwstr>
  </property>
  <property fmtid="{D5CDD505-2E9C-101B-9397-08002B2CF9AE}" pid="17" name="StatusId">
    <vt:i4>0</vt:i4>
  </property>
  <property fmtid="{D5CDD505-2E9C-101B-9397-08002B2CF9AE}" pid="18" name="Version">
    <vt:lpwstr>2.2.20</vt:lpwstr>
  </property>
  <property fmtid="{D5CDD505-2E9C-101B-9397-08002B2CF9AE}" pid="19" name="Volume/Systems">
    <vt:lpwstr>02</vt:lpwstr>
  </property>
</Properties>
</file>